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atrick Hand" panose="000005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119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5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  <p:txBody>
          <a:bodyPr/>
          <a:lstStyle/>
          <a:p>
            <a:endParaRPr lang="vi-VN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621280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Hướng Dẫn Triển Khai Đánh Giá Mức Độ Chuyển Đổi Số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350437" y="3954185"/>
            <a:ext cx="5023604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Trong Các Cơ Sở Giáo </a:t>
            </a:r>
            <a:r>
              <a:rPr lang="en-US" sz="31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Dục</a:t>
            </a:r>
            <a:r>
              <a:rPr lang="en-US" sz="31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6350437" y="4818221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Hướng dẫn này nhằm đánh giá mức độ chuyển đổi số tại các cơ sở </a:t>
            </a:r>
            <a:r>
              <a:rPr lang="en-US" sz="19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giáo</a:t>
            </a: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190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dục, </a:t>
            </a: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dựa trên các quyết định của Bộ GDĐT và Thủ tướng Chính phủ.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979" y="529828"/>
            <a:ext cx="3853934" cy="481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Quy Trình Đánh Giá Ngoài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84979" y="1493163"/>
            <a:ext cx="192690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1. Báo cáo của cơ sở GD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784979" y="1926550"/>
            <a:ext cx="6295073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Hàng năm, báo cáo kết quả tự đánh giá và cung cấp minh chứng cho cơ quan quản lý trực tiếp.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84979" y="3436501"/>
            <a:ext cx="2264569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2. Đánh giá của UBND xã/phường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784979" y="3869888"/>
            <a:ext cx="629507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Tổ chức đánh giá, ban hành Quyết định công </a:t>
            </a:r>
            <a:r>
              <a:rPr lang="en-US" sz="30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nhận</a:t>
            </a: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,</a:t>
            </a:r>
            <a:endParaRPr lang="vi-VN" sz="30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báo cáo Sở GDĐT trước 20/6 hàng năm.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784979" y="4797385"/>
            <a:ext cx="192690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3. Kiểm tra của Sở GDĐT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784979" y="5230773"/>
            <a:ext cx="6295073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Căn cứ điều kiện thực tế, tổ chức kiểm tra giám sát kết quả tự đánh giá và đánh giá của xã/phường.</a:t>
            </a:r>
            <a:endParaRPr lang="en-US" sz="30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30" y="1517213"/>
            <a:ext cx="6295073" cy="629507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27568" y="7207926"/>
            <a:ext cx="1306032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Khuyến khích gửi hồ sơ, minh chứng điện tử trên môi trường mạng.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329938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Căn Cứ Triển Khai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6359983" y="2840674"/>
            <a:ext cx="7415927" cy="1801416"/>
          </a:xfrm>
          <a:prstGeom prst="roundRect">
            <a:avLst>
              <a:gd name="adj" fmla="val 8122"/>
            </a:avLst>
          </a:prstGeom>
          <a:solidFill>
            <a:srgbClr val="F7F7F7"/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vi-VN"/>
          </a:p>
        </p:txBody>
      </p:sp>
      <p:sp>
        <p:nvSpPr>
          <p:cNvPr id="5" name="Shape 2"/>
          <p:cNvSpPr/>
          <p:nvPr/>
        </p:nvSpPr>
        <p:spPr>
          <a:xfrm>
            <a:off x="6329503" y="2840674"/>
            <a:ext cx="121920" cy="1801416"/>
          </a:xfrm>
          <a:prstGeom prst="roundRect">
            <a:avLst>
              <a:gd name="adj" fmla="val 85050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6" name="Text 3"/>
          <p:cNvSpPr/>
          <p:nvPr/>
        </p:nvSpPr>
        <p:spPr>
          <a:xfrm>
            <a:off x="6728719" y="3117970"/>
            <a:ext cx="2603421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Quyết định 3276/QĐ-BGDĐT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728719" y="3574694"/>
            <a:ext cx="67698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Ban hành Bộ chỉ số đánh giá mức độ chuyển đổi số cơ sở giáo dục mầm non (30/10/2024).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319957" y="882252"/>
            <a:ext cx="7415927" cy="1801416"/>
          </a:xfrm>
          <a:prstGeom prst="roundRect">
            <a:avLst>
              <a:gd name="adj" fmla="val 8122"/>
            </a:avLst>
          </a:prstGeom>
          <a:solidFill>
            <a:srgbClr val="F7F7F7"/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vi-VN"/>
          </a:p>
        </p:txBody>
      </p:sp>
      <p:sp>
        <p:nvSpPr>
          <p:cNvPr id="9" name="Shape 6"/>
          <p:cNvSpPr/>
          <p:nvPr/>
        </p:nvSpPr>
        <p:spPr>
          <a:xfrm>
            <a:off x="6289477" y="882252"/>
            <a:ext cx="121920" cy="1801416"/>
          </a:xfrm>
          <a:prstGeom prst="roundRect">
            <a:avLst>
              <a:gd name="adj" fmla="val 85050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0" name="Text 7"/>
          <p:cNvSpPr/>
          <p:nvPr/>
        </p:nvSpPr>
        <p:spPr>
          <a:xfrm>
            <a:off x="6688693" y="115954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Quyết định 131/QĐ-TTg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6688693" y="1616272"/>
            <a:ext cx="67698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Phê duyệt Đề án "Tăng cường ứng dụng CNTT và chuyển đổi số trong giáo dục và đào tạo giai đoạn 2022-2025, định hướng đến 2030" (25/01/2022).</a:t>
            </a:r>
            <a:endParaRPr lang="en-US" sz="2800" dirty="0"/>
          </a:p>
        </p:txBody>
      </p:sp>
      <p:sp>
        <p:nvSpPr>
          <p:cNvPr id="12" name="Shape 1"/>
          <p:cNvSpPr/>
          <p:nvPr/>
        </p:nvSpPr>
        <p:spPr>
          <a:xfrm>
            <a:off x="6362172" y="4940508"/>
            <a:ext cx="7415927" cy="1801416"/>
          </a:xfrm>
          <a:prstGeom prst="roundRect">
            <a:avLst>
              <a:gd name="adj" fmla="val 8122"/>
            </a:avLst>
          </a:prstGeom>
          <a:solidFill>
            <a:srgbClr val="F7F7F7"/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vi-VN"/>
          </a:p>
        </p:txBody>
      </p:sp>
      <p:sp>
        <p:nvSpPr>
          <p:cNvPr id="13" name="Text 3"/>
          <p:cNvSpPr/>
          <p:nvPr/>
        </p:nvSpPr>
        <p:spPr>
          <a:xfrm>
            <a:off x="6730908" y="5217804"/>
            <a:ext cx="2603421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Quyết </a:t>
            </a:r>
            <a:r>
              <a:rPr lang="en-US" sz="28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định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vi-VN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4725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/QĐ-BGDĐT</a:t>
            </a:r>
            <a:endParaRPr lang="en-US" sz="2800" dirty="0"/>
          </a:p>
        </p:txBody>
      </p:sp>
      <p:sp>
        <p:nvSpPr>
          <p:cNvPr id="14" name="Text 4"/>
          <p:cNvSpPr/>
          <p:nvPr/>
        </p:nvSpPr>
        <p:spPr>
          <a:xfrm>
            <a:off x="6730908" y="5674528"/>
            <a:ext cx="67698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Ban hành Bộ chỉ số đánh giá mức độ chuyển đổi số cơ sở giáo </a:t>
            </a:r>
            <a:r>
              <a:rPr lang="en-US" sz="28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dục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vi-VN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GDPT-GDTX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(</a:t>
            </a:r>
            <a:r>
              <a:rPr lang="vi-VN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30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/</a:t>
            </a:r>
            <a:r>
              <a:rPr lang="vi-VN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12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/</a:t>
            </a:r>
            <a:r>
              <a:rPr lang="vi-VN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2022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).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587937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Mức Độ Chuyển Đổi Số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864037" y="257532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Đánh giá theo thang điểm 100, chia thành 3 mức độ: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864037" y="3248025"/>
            <a:ext cx="3584496" cy="1770936"/>
          </a:xfrm>
          <a:prstGeom prst="roundRect">
            <a:avLst>
              <a:gd name="adj" fmla="val 3345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 3"/>
          <p:cNvSpPr/>
          <p:nvPr/>
        </p:nvSpPr>
        <p:spPr>
          <a:xfrm>
            <a:off x="1126093" y="3510082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Mức độ 1: Chưa đáp ứng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126093" y="3966805"/>
            <a:ext cx="306038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Tổng điểm dưới 50. Chưa đáp ứng yêu cầu cơ bản.</a:t>
            </a:r>
            <a:endParaRPr lang="en-US" sz="3000" dirty="0"/>
          </a:p>
        </p:txBody>
      </p:sp>
      <p:sp>
        <p:nvSpPr>
          <p:cNvPr id="8" name="Shape 5"/>
          <p:cNvSpPr/>
          <p:nvPr/>
        </p:nvSpPr>
        <p:spPr>
          <a:xfrm>
            <a:off x="4695349" y="3248025"/>
            <a:ext cx="3584615" cy="1770936"/>
          </a:xfrm>
          <a:prstGeom prst="roundRect">
            <a:avLst>
              <a:gd name="adj" fmla="val 33459"/>
            </a:avLst>
          </a:prstGeom>
          <a:solidFill>
            <a:srgbClr val="CCCCCC"/>
          </a:solidFill>
          <a:ln w="15240">
            <a:solidFill>
              <a:srgbClr val="B2B2B2"/>
            </a:solidFill>
            <a:prstDash val="solid"/>
          </a:ln>
        </p:spPr>
        <p:txBody>
          <a:bodyPr/>
          <a:lstStyle/>
          <a:p>
            <a:endParaRPr lang="vi-VN"/>
          </a:p>
        </p:txBody>
      </p:sp>
      <p:sp>
        <p:nvSpPr>
          <p:cNvPr id="9" name="Text 6"/>
          <p:cNvSpPr/>
          <p:nvPr/>
        </p:nvSpPr>
        <p:spPr>
          <a:xfrm>
            <a:off x="4957405" y="3510082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Mức độ 2: Đáp ứng cơ bản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4957405" y="3966805"/>
            <a:ext cx="30605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Tổng điểm từ 50 đến 75. Đã đáp ứng yêu cầu cơ bản.</a:t>
            </a:r>
            <a:endParaRPr lang="en-US" sz="3000" dirty="0"/>
          </a:p>
        </p:txBody>
      </p:sp>
      <p:sp>
        <p:nvSpPr>
          <p:cNvPr id="11" name="Shape 8"/>
          <p:cNvSpPr/>
          <p:nvPr/>
        </p:nvSpPr>
        <p:spPr>
          <a:xfrm>
            <a:off x="864037" y="5265777"/>
            <a:ext cx="7415927" cy="1375886"/>
          </a:xfrm>
          <a:prstGeom prst="roundRect">
            <a:avLst>
              <a:gd name="adj" fmla="val 43065"/>
            </a:avLst>
          </a:prstGeom>
          <a:solidFill>
            <a:srgbClr val="FFFFFF"/>
          </a:solidFill>
          <a:ln w="15240">
            <a:solidFill>
              <a:srgbClr val="E5E5E5"/>
            </a:solidFill>
            <a:prstDash val="solid"/>
          </a:ln>
        </p:spPr>
        <p:txBody>
          <a:bodyPr/>
          <a:lstStyle/>
          <a:p>
            <a:endParaRPr lang="vi-VN"/>
          </a:p>
        </p:txBody>
      </p:sp>
      <p:sp>
        <p:nvSpPr>
          <p:cNvPr id="12" name="Text 9"/>
          <p:cNvSpPr/>
          <p:nvPr/>
        </p:nvSpPr>
        <p:spPr>
          <a:xfrm>
            <a:off x="1126093" y="552783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Mức độ 3: Đáp ứng tốt</a:t>
            </a:r>
            <a:endParaRPr lang="en-US" sz="3000" dirty="0"/>
          </a:p>
        </p:txBody>
      </p:sp>
      <p:sp>
        <p:nvSpPr>
          <p:cNvPr id="13" name="Text 10"/>
          <p:cNvSpPr/>
          <p:nvPr/>
        </p:nvSpPr>
        <p:spPr>
          <a:xfrm>
            <a:off x="1126093" y="5984558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Tổng điểm trên 75. Đáp ứng tốt yêu cầu cơ bản và nâng cao.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979" y="529828"/>
            <a:ext cx="4161115" cy="481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Cách Chấm Điểm Các Tiêu Chí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84979" y="1493163"/>
            <a:ext cx="192690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Tiêu chí bắt buộc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84979" y="1926550"/>
            <a:ext cx="629507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Nếu không đạt, mức độ chuyển đổi số là "chưa đáp ứng".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84979" y="2427327"/>
            <a:ext cx="192690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Tiêu chí có tính điểm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84979" y="2860715"/>
            <a:ext cx="629507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Làm tròn đến 0.5 điểm.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784979" y="3236238"/>
            <a:ext cx="629507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Giới hạn điểm được chia tỷ lệ phù hợp.</a:t>
            </a:r>
            <a:endParaRPr lang="en-US" sz="32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25" y="1360528"/>
            <a:ext cx="5629275" cy="562927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2041" y="5029200"/>
            <a:ext cx="6730247" cy="1371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Ví dụ: Tỷ lệ từ 40%-60% được 5 điểm; </a:t>
            </a:r>
            <a:endParaRPr lang="vi-VN" sz="32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10%-40% được 2.5 điểm.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736" y="601742"/>
            <a:ext cx="4902160" cy="531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Cung Cấp &amp; Chia Sẻ Minh Chứng</a:t>
            </a:r>
            <a:endParaRPr lang="en-US" sz="3350" dirty="0"/>
          </a:p>
        </p:txBody>
      </p:sp>
      <p:sp>
        <p:nvSpPr>
          <p:cNvPr id="4" name="Text 1"/>
          <p:cNvSpPr/>
          <p:nvPr/>
        </p:nvSpPr>
        <p:spPr>
          <a:xfrm>
            <a:off x="744736" y="1452682"/>
            <a:ext cx="212765" cy="265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 Light" pitchFamily="34" charset="0"/>
                <a:ea typeface="Patrick Hand Light" pitchFamily="34" charset="-122"/>
                <a:cs typeface="Patrick Hand Light" pitchFamily="34" charset="-120"/>
              </a:rPr>
              <a:t>01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744736" y="1791414"/>
            <a:ext cx="7654528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6" name="Text 3"/>
          <p:cNvSpPr/>
          <p:nvPr/>
        </p:nvSpPr>
        <p:spPr>
          <a:xfrm>
            <a:off x="744736" y="1943457"/>
            <a:ext cx="2127885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Tạo không gian lưu trữ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744736" y="2336959"/>
            <a:ext cx="7654528" cy="340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Sử dụng Google Drive, tạo thư mục chính (Tên đơn vị) và các thư mục con (1.1, 1.2,...).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44736" y="3049667"/>
            <a:ext cx="212765" cy="265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 Light" pitchFamily="34" charset="0"/>
                <a:ea typeface="Patrick Hand Light" pitchFamily="34" charset="-122"/>
                <a:cs typeface="Patrick Hand Light" pitchFamily="34" charset="-120"/>
              </a:rPr>
              <a:t>02</a:t>
            </a:r>
            <a:endParaRPr lang="en-US" sz="2800" dirty="0"/>
          </a:p>
        </p:txBody>
      </p:sp>
      <p:sp>
        <p:nvSpPr>
          <p:cNvPr id="9" name="Shape 6"/>
          <p:cNvSpPr/>
          <p:nvPr/>
        </p:nvSpPr>
        <p:spPr>
          <a:xfrm>
            <a:off x="744736" y="3388400"/>
            <a:ext cx="7654528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0" name="Text 7"/>
          <p:cNvSpPr/>
          <p:nvPr/>
        </p:nvSpPr>
        <p:spPr>
          <a:xfrm>
            <a:off x="744736" y="3540443"/>
            <a:ext cx="2127885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Cung cấp báo cáo &amp; dữ liệu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744736" y="3933944"/>
            <a:ext cx="7654528" cy="340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Tải báo cáo tự đánh giá và cập nhật minh chứng số hóa vào thư mục tương ứng.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744736" y="4646652"/>
            <a:ext cx="212765" cy="265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 Light" pitchFamily="34" charset="0"/>
                <a:ea typeface="Patrick Hand Light" pitchFamily="34" charset="-122"/>
                <a:cs typeface="Patrick Hand Light" pitchFamily="34" charset="-120"/>
              </a:rPr>
              <a:t>03</a:t>
            </a:r>
            <a:endParaRPr lang="en-US" sz="2800" dirty="0"/>
          </a:p>
        </p:txBody>
      </p:sp>
      <p:sp>
        <p:nvSpPr>
          <p:cNvPr id="13" name="Shape 10"/>
          <p:cNvSpPr/>
          <p:nvPr/>
        </p:nvSpPr>
        <p:spPr>
          <a:xfrm>
            <a:off x="744736" y="4985385"/>
            <a:ext cx="7654528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4" name="Text 11"/>
          <p:cNvSpPr/>
          <p:nvPr/>
        </p:nvSpPr>
        <p:spPr>
          <a:xfrm>
            <a:off x="744736" y="5137428"/>
            <a:ext cx="2127885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Chia sẻ công khai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744736" y="5530929"/>
            <a:ext cx="7654528" cy="340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Chia sẻ thư mục "Tên đơn vị" công khai, gửi link kèm báo cáo cho cơ quan quản lý trực tiếp.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744736" y="6243638"/>
            <a:ext cx="212765" cy="265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 Light" pitchFamily="34" charset="0"/>
                <a:ea typeface="Patrick Hand Light" pitchFamily="34" charset="-122"/>
                <a:cs typeface="Patrick Hand Light" pitchFamily="34" charset="-120"/>
              </a:rPr>
              <a:t>04</a:t>
            </a:r>
            <a:endParaRPr lang="en-US" sz="2800" dirty="0"/>
          </a:p>
        </p:txBody>
      </p:sp>
      <p:sp>
        <p:nvSpPr>
          <p:cNvPr id="17" name="Shape 14"/>
          <p:cNvSpPr/>
          <p:nvPr/>
        </p:nvSpPr>
        <p:spPr>
          <a:xfrm>
            <a:off x="744736" y="6582370"/>
            <a:ext cx="7654528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8" name="Text 15"/>
          <p:cNvSpPr/>
          <p:nvPr/>
        </p:nvSpPr>
        <p:spPr>
          <a:xfrm>
            <a:off x="744736" y="6734413"/>
            <a:ext cx="2127885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Nộp báo cáo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744736" y="7127915"/>
            <a:ext cx="7654528" cy="858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Nộp báo cáo tự đánh giá (PDF có chữ ký, dấu) kèm minh chứng trước 15/05/2025.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93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68139" y="457081"/>
            <a:ext cx="3324820" cy="415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Minh Chứng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6068139" y="1122045"/>
            <a:ext cx="7980521" cy="452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Minh chứng là các tài liệu, hồ sơ, phần mềm, hình ảnh, </a:t>
            </a:r>
            <a:r>
              <a:rPr lang="en-US" sz="28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dữ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8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liệu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... </a:t>
            </a:r>
            <a:endParaRPr lang="vi-VN" sz="28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050"/>
              </a:lnSpc>
              <a:buNone/>
            </a:pPr>
            <a:r>
              <a:rPr lang="en-US" sz="28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phù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hợp với từng tiêu chí.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6068139" y="1824157"/>
            <a:ext cx="7980521" cy="1177885"/>
          </a:xfrm>
          <a:prstGeom prst="roundRect">
            <a:avLst>
              <a:gd name="adj" fmla="val 9316"/>
            </a:avLst>
          </a:prstGeom>
          <a:solidFill>
            <a:srgbClr val="F7F7F7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6" name="Shape 3"/>
          <p:cNvSpPr/>
          <p:nvPr/>
        </p:nvSpPr>
        <p:spPr>
          <a:xfrm>
            <a:off x="6068139" y="1801297"/>
            <a:ext cx="7980521" cy="91440"/>
          </a:xfrm>
          <a:prstGeom prst="roundRect">
            <a:avLst>
              <a:gd name="adj" fmla="val 76358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7" name="Shape 4"/>
          <p:cNvSpPr/>
          <p:nvPr/>
        </p:nvSpPr>
        <p:spPr>
          <a:xfrm>
            <a:off x="9809083" y="1574840"/>
            <a:ext cx="498634" cy="498634"/>
          </a:xfrm>
          <a:prstGeom prst="roundRect">
            <a:avLst>
              <a:gd name="adj" fmla="val 18338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8626" y="1724382"/>
            <a:ext cx="199430" cy="19943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257211" y="2239685"/>
            <a:ext cx="166235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Đa dạng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6257211" y="2547104"/>
            <a:ext cx="7602379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Bao gồm văn bản, hồ sơ, phần mềm, hình ảnh, dữ </a:t>
            </a:r>
            <a:r>
              <a:rPr lang="en-US" sz="28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liệu</a:t>
            </a: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28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(bản cứng/mềm).</a:t>
            </a:r>
            <a:endParaRPr lang="en-US" sz="2800" dirty="0"/>
          </a:p>
        </p:txBody>
      </p:sp>
      <p:sp>
        <p:nvSpPr>
          <p:cNvPr id="11" name="Shape 7"/>
          <p:cNvSpPr/>
          <p:nvPr/>
        </p:nvSpPr>
        <p:spPr>
          <a:xfrm>
            <a:off x="6068139" y="3417570"/>
            <a:ext cx="7980521" cy="1177885"/>
          </a:xfrm>
          <a:prstGeom prst="roundRect">
            <a:avLst>
              <a:gd name="adj" fmla="val 9316"/>
            </a:avLst>
          </a:prstGeom>
          <a:solidFill>
            <a:srgbClr val="F7F7F7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2" name="Shape 8"/>
          <p:cNvSpPr/>
          <p:nvPr/>
        </p:nvSpPr>
        <p:spPr>
          <a:xfrm>
            <a:off x="6068139" y="3394710"/>
            <a:ext cx="7980521" cy="91440"/>
          </a:xfrm>
          <a:prstGeom prst="roundRect">
            <a:avLst>
              <a:gd name="adj" fmla="val 76358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3" name="Shape 9"/>
          <p:cNvSpPr/>
          <p:nvPr/>
        </p:nvSpPr>
        <p:spPr>
          <a:xfrm>
            <a:off x="9809083" y="3168253"/>
            <a:ext cx="498634" cy="498634"/>
          </a:xfrm>
          <a:prstGeom prst="roundRect">
            <a:avLst>
              <a:gd name="adj" fmla="val 18338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8626" y="3317796"/>
            <a:ext cx="199430" cy="19943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257211" y="3833098"/>
            <a:ext cx="166235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Phù hợp</a:t>
            </a:r>
            <a:endParaRPr lang="en-US" sz="2800" dirty="0"/>
          </a:p>
        </p:txBody>
      </p:sp>
      <p:sp>
        <p:nvSpPr>
          <p:cNvPr id="16" name="Text 11"/>
          <p:cNvSpPr/>
          <p:nvPr/>
        </p:nvSpPr>
        <p:spPr>
          <a:xfrm>
            <a:off x="6257211" y="4140518"/>
            <a:ext cx="7602379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Chứng minh phân tích, giải thích trong báo cáo tự đánh giá.</a:t>
            </a:r>
            <a:endParaRPr lang="en-US" sz="2800" dirty="0"/>
          </a:p>
        </p:txBody>
      </p:sp>
      <p:sp>
        <p:nvSpPr>
          <p:cNvPr id="17" name="Shape 12"/>
          <p:cNvSpPr/>
          <p:nvPr/>
        </p:nvSpPr>
        <p:spPr>
          <a:xfrm>
            <a:off x="6068139" y="5010983"/>
            <a:ext cx="7980521" cy="1177885"/>
          </a:xfrm>
          <a:prstGeom prst="roundRect">
            <a:avLst>
              <a:gd name="adj" fmla="val 9316"/>
            </a:avLst>
          </a:prstGeom>
          <a:solidFill>
            <a:srgbClr val="F7F7F7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8" name="Shape 13"/>
          <p:cNvSpPr/>
          <p:nvPr/>
        </p:nvSpPr>
        <p:spPr>
          <a:xfrm>
            <a:off x="6068139" y="4988123"/>
            <a:ext cx="7980521" cy="91440"/>
          </a:xfrm>
          <a:prstGeom prst="roundRect">
            <a:avLst>
              <a:gd name="adj" fmla="val 76358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19" name="Shape 14"/>
          <p:cNvSpPr/>
          <p:nvPr/>
        </p:nvSpPr>
        <p:spPr>
          <a:xfrm>
            <a:off x="9809083" y="4761667"/>
            <a:ext cx="498634" cy="498634"/>
          </a:xfrm>
          <a:prstGeom prst="roundRect">
            <a:avLst>
              <a:gd name="adj" fmla="val 18338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8626" y="4911209"/>
            <a:ext cx="199430" cy="19943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6257211" y="5426512"/>
            <a:ext cx="166235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Thời điểm</a:t>
            </a:r>
            <a:endParaRPr lang="en-US" sz="2800" dirty="0"/>
          </a:p>
        </p:txBody>
      </p:sp>
      <p:sp>
        <p:nvSpPr>
          <p:cNvPr id="22" name="Text 16"/>
          <p:cNvSpPr/>
          <p:nvPr/>
        </p:nvSpPr>
        <p:spPr>
          <a:xfrm>
            <a:off x="6257211" y="5733931"/>
            <a:ext cx="7602379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Thu thập từ đầu năm học mới cho báo cáo tự đánh giá hàng năm.</a:t>
            </a:r>
            <a:endParaRPr lang="en-US" sz="2800" dirty="0"/>
          </a:p>
        </p:txBody>
      </p:sp>
      <p:sp>
        <p:nvSpPr>
          <p:cNvPr id="23" name="Shape 17"/>
          <p:cNvSpPr/>
          <p:nvPr/>
        </p:nvSpPr>
        <p:spPr>
          <a:xfrm>
            <a:off x="6068139" y="6604397"/>
            <a:ext cx="7980521" cy="1177885"/>
          </a:xfrm>
          <a:prstGeom prst="roundRect">
            <a:avLst>
              <a:gd name="adj" fmla="val 9316"/>
            </a:avLst>
          </a:prstGeom>
          <a:solidFill>
            <a:srgbClr val="F7F7F7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24" name="Shape 18"/>
          <p:cNvSpPr/>
          <p:nvPr/>
        </p:nvSpPr>
        <p:spPr>
          <a:xfrm>
            <a:off x="6068139" y="6581537"/>
            <a:ext cx="7980521" cy="91440"/>
          </a:xfrm>
          <a:prstGeom prst="roundRect">
            <a:avLst>
              <a:gd name="adj" fmla="val 76358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sp>
        <p:nvSpPr>
          <p:cNvPr id="25" name="Shape 19"/>
          <p:cNvSpPr/>
          <p:nvPr/>
        </p:nvSpPr>
        <p:spPr>
          <a:xfrm>
            <a:off x="9809083" y="6355080"/>
            <a:ext cx="498634" cy="498634"/>
          </a:xfrm>
          <a:prstGeom prst="roundRect">
            <a:avLst>
              <a:gd name="adj" fmla="val 18338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vi-VN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8626" y="6504623"/>
            <a:ext cx="199430" cy="19943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257211" y="7019925"/>
            <a:ext cx="166235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Linh hoạt</a:t>
            </a:r>
            <a:endParaRPr lang="en-US" sz="2800" dirty="0"/>
          </a:p>
        </p:txBody>
      </p:sp>
      <p:sp>
        <p:nvSpPr>
          <p:cNvPr id="28" name="Text 21"/>
          <p:cNvSpPr/>
          <p:nvPr/>
        </p:nvSpPr>
        <p:spPr>
          <a:xfrm>
            <a:off x="6257211" y="7327344"/>
            <a:ext cx="7602379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Có thể dùng nhiều minh chứng cho một tiêu chí và ngược lại.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979" y="529828"/>
            <a:ext cx="3853934" cy="481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Lưu Ý Công Tác Tự Đánh Giá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84979" y="1493163"/>
            <a:ext cx="192690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Thu thập minh chứng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84979" y="2234684"/>
            <a:ext cx="629507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Xác định rõ nội hàm, phân tích kỹ tiêu </a:t>
            </a: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chí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32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để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tìm minh chứng phù hợp, sắp xếp </a:t>
            </a: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theo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32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thứ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tự.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84979" y="3548657"/>
            <a:ext cx="192690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Xử lý &amp; phân tích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84979" y="4049434"/>
            <a:ext cx="6295073" cy="1528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Hội đồng thảo luận, lập Bảng danh </a:t>
            </a: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mục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32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mã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minh chứng. Mã hóa minh chứng để </a:t>
            </a: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tiện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32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2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tra</a:t>
            </a:r>
            <a:r>
              <a:rPr lang="en-US" sz="3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cứu.</a:t>
            </a:r>
            <a:endParaRPr lang="en-US" sz="32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30" y="1517213"/>
            <a:ext cx="6295073" cy="629507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49890" y="6355913"/>
            <a:ext cx="13060323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Tránh sao chép dập khuôn, mỗi cơ sở giáo </a:t>
            </a:r>
            <a:r>
              <a:rPr lang="en-US" sz="30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dục</a:t>
            </a: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30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30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cần</a:t>
            </a: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có minh chứng cụ thể.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979" y="611981"/>
            <a:ext cx="4451390" cy="556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Lưu Trữ &amp; Bảo Quản Hồ Sơ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9" y="1655206"/>
            <a:ext cx="3665101" cy="36651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4979" y="5542835"/>
            <a:ext cx="2225635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Sắp xếp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784979" y="6415564"/>
            <a:ext cx="4168021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Tập hợp minh chứng trong thư mục theo mã hóa. Thay thế minh chứng hết giá trị.</a:t>
            </a:r>
            <a:endParaRPr lang="en-US" sz="2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131" y="1575077"/>
            <a:ext cx="3745230" cy="374523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1130" y="5542835"/>
            <a:ext cx="2225635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Tổng hợp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5231130" y="6415564"/>
            <a:ext cx="4168021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Với minh chứng phức tạp, lập biểu, bảng tổng hợp dữ liệu để tiện sử dụng.</a:t>
            </a:r>
            <a:endParaRPr lang="en-US" sz="2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281" y="1418748"/>
            <a:ext cx="3901559" cy="39015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281" y="5542835"/>
            <a:ext cx="2225635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Ứng dụng CNTT</a:t>
            </a:r>
            <a:endParaRPr lang="en-US" sz="3000" dirty="0"/>
          </a:p>
        </p:txBody>
      </p:sp>
      <p:sp>
        <p:nvSpPr>
          <p:cNvPr id="11" name="Text 6"/>
          <p:cNvSpPr/>
          <p:nvPr/>
        </p:nvSpPr>
        <p:spPr>
          <a:xfrm>
            <a:off x="9677281" y="6415564"/>
            <a:ext cx="4168021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Khuyến khích lưu trữ trực tuyến, chia sẻ quyền truy cập cho các nhóm và cơ quan có thẩm quyền.</a:t>
            </a:r>
            <a:endParaRPr lang="en-US" sz="2600" dirty="0"/>
          </a:p>
        </p:txBody>
      </p:sp>
      <p:sp>
        <p:nvSpPr>
          <p:cNvPr id="12" name="Text 7"/>
          <p:cNvSpPr/>
          <p:nvPr/>
        </p:nvSpPr>
        <p:spPr>
          <a:xfrm>
            <a:off x="784979" y="7377946"/>
            <a:ext cx="13060323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Báo cáo tự đánh giá hàng </a:t>
            </a:r>
            <a:r>
              <a:rPr lang="en-US" sz="26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năm</a:t>
            </a:r>
            <a:r>
              <a:rPr lang="en-US" sz="2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endParaRPr lang="vi-VN" sz="2600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2600" dirty="0" err="1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trước</a:t>
            </a:r>
            <a:r>
              <a:rPr lang="en-US" sz="2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31/5. Lưu giữ hồ sơ theo quy định pháp luật.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979" y="492204"/>
            <a:ext cx="5432941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5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Quy Trình Tự Đánh Giá Của Cơ Sở Giáo Dục</a:t>
            </a:r>
            <a:endParaRPr lang="en-US" sz="5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9" y="1297186"/>
            <a:ext cx="894517" cy="10733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58328" y="1476018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1. Thành lập Hội đồng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1858328" y="1806893"/>
            <a:ext cx="11986974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Hiệu trưởng ra quyết định thành lập Hội đồng tự đánh giá.</a:t>
            </a:r>
            <a:endParaRPr lang="en-US" sz="3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9" y="2370534"/>
            <a:ext cx="894517" cy="10733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58328" y="2549366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2. Lập kế hoạch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1858328" y="2880241"/>
            <a:ext cx="11986974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Hội đồng xây dựng kế hoạch, xác định rõ nhiệm vụ, thời gian thực hiện.</a:t>
            </a:r>
            <a:endParaRPr lang="en-US" sz="3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79" y="3443883"/>
            <a:ext cx="894517" cy="10733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58328" y="3622715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3. Thu thập &amp; phân tích</a:t>
            </a:r>
            <a:endParaRPr lang="en-US" sz="3000" dirty="0"/>
          </a:p>
        </p:txBody>
      </p:sp>
      <p:sp>
        <p:nvSpPr>
          <p:cNvPr id="11" name="Text 6"/>
          <p:cNvSpPr/>
          <p:nvPr/>
        </p:nvSpPr>
        <p:spPr>
          <a:xfrm>
            <a:off x="1858328" y="3953589"/>
            <a:ext cx="11986974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Các nhóm thu thập, xử lý, phân tích minh chứng cho từng tiêu chí.</a:t>
            </a:r>
            <a:endParaRPr lang="en-US" sz="3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79" y="4517231"/>
            <a:ext cx="894517" cy="10733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58328" y="4696063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4. Đánh giá mức đạt</a:t>
            </a:r>
            <a:endParaRPr lang="en-US" sz="3000" dirty="0"/>
          </a:p>
        </p:txBody>
      </p:sp>
      <p:sp>
        <p:nvSpPr>
          <p:cNvPr id="14" name="Text 8"/>
          <p:cNvSpPr/>
          <p:nvPr/>
        </p:nvSpPr>
        <p:spPr>
          <a:xfrm>
            <a:off x="1858328" y="5026938"/>
            <a:ext cx="11986974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Thực hiện thông qua Phiếu đánh giá tiêu chí.</a:t>
            </a:r>
            <a:endParaRPr lang="en-US" sz="30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79" y="5590580"/>
            <a:ext cx="894517" cy="107334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858328" y="5769412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5. Viết báo cáo</a:t>
            </a:r>
            <a:endParaRPr lang="en-US" sz="3000" dirty="0"/>
          </a:p>
        </p:txBody>
      </p:sp>
      <p:sp>
        <p:nvSpPr>
          <p:cNvPr id="17" name="Text 10"/>
          <p:cNvSpPr/>
          <p:nvPr/>
        </p:nvSpPr>
        <p:spPr>
          <a:xfrm>
            <a:off x="1858328" y="6100286"/>
            <a:ext cx="11986974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Báo cáo ngắn gọn, rõ ràng, chính xác, đủ nội dung các tiêu chí.</a:t>
            </a:r>
            <a:endParaRPr lang="en-US" sz="30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979" y="6663928"/>
            <a:ext cx="894517" cy="107334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858328" y="6842760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6. Triển khai sau báo cáo</a:t>
            </a:r>
            <a:endParaRPr lang="en-US" sz="3000" dirty="0"/>
          </a:p>
        </p:txBody>
      </p:sp>
      <p:sp>
        <p:nvSpPr>
          <p:cNvPr id="20" name="Text 12"/>
          <p:cNvSpPr/>
          <p:nvPr/>
        </p:nvSpPr>
        <p:spPr>
          <a:xfrm>
            <a:off x="1858328" y="7173635"/>
            <a:ext cx="11986974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Phê duyệt, gửi báo cáo, công bố kết quả, cập nhật hệ thống CSDL ngành.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957</Words>
  <Application>Microsoft Office PowerPoint</Application>
  <PresentationFormat>Custom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Patrick Hand Light</vt:lpstr>
      <vt:lpstr>Patrick Hand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cp:lastModifiedBy>Mỹ Thịnh</cp:lastModifiedBy>
  <cp:revision>11</cp:revision>
  <dcterms:created xsi:type="dcterms:W3CDTF">2025-11-28T14:18:02Z</dcterms:created>
  <dcterms:modified xsi:type="dcterms:W3CDTF">2026-04-11T07:48:32Z</dcterms:modified>
</cp:coreProperties>
</file>