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Patrick Hand" panose="00000500000000000000" pitchFamily="2" charset="0"/>
      <p:regular r:id="rId1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5" d="100"/>
          <a:sy n="65" d="100"/>
        </p:scale>
        <p:origin x="10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51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txBody>
          <a:bodyPr/>
          <a:lstStyle/>
          <a:p>
            <a:endParaRPr lang="vi-VN"/>
          </a:p>
        </p:txBody>
      </p:sp>
      <p:sp>
        <p:nvSpPr>
          <p:cNvPr id="3" name="Shape 1"/>
          <p:cNvSpPr/>
          <p:nvPr/>
        </p:nvSpPr>
        <p:spPr>
          <a:xfrm>
            <a:off x="0" y="0"/>
            <a:ext cx="14630400" cy="8229600"/>
          </a:xfrm>
          <a:prstGeom prst="rect">
            <a:avLst/>
          </a:prstGeom>
          <a:solidFill>
            <a:srgbClr val="F7F7F7"/>
          </a:solidFill>
          <a:ln/>
        </p:spPr>
        <p:txBody>
          <a:bodyPr/>
          <a:lstStyle/>
          <a:p>
            <a:endParaRPr lang="vi-V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2091095" y="482441"/>
            <a:ext cx="5003244" cy="438507"/>
          </a:xfrm>
          <a:prstGeom prst="rect">
            <a:avLst/>
          </a:prstGeom>
          <a:noFill/>
          <a:ln/>
        </p:spPr>
        <p:txBody>
          <a:bodyPr wrap="none" lIns="0" tIns="0" rIns="0" bIns="0" rtlCol="0" anchor="t"/>
          <a:lstStyle/>
          <a:p>
            <a:pPr marL="0" indent="0" algn="l">
              <a:lnSpc>
                <a:spcPts val="3450"/>
              </a:lnSpc>
              <a:buNone/>
            </a:pPr>
            <a:r>
              <a:rPr lang="en-US" sz="2750" dirty="0">
                <a:solidFill>
                  <a:srgbClr val="383838"/>
                </a:solidFill>
                <a:latin typeface="Patrick Hand" pitchFamily="34" charset="0"/>
                <a:ea typeface="Patrick Hand" pitchFamily="34" charset="-122"/>
                <a:cs typeface="Patrick Hand" pitchFamily="34" charset="-120"/>
              </a:rPr>
              <a:t>Chuyển Đổi Số Trong Giáo Dục Mầm Non</a:t>
            </a:r>
            <a:endParaRPr lang="en-US" sz="2750" dirty="0"/>
          </a:p>
        </p:txBody>
      </p:sp>
      <p:sp>
        <p:nvSpPr>
          <p:cNvPr id="3" name="Text 1"/>
          <p:cNvSpPr/>
          <p:nvPr/>
        </p:nvSpPr>
        <p:spPr>
          <a:xfrm>
            <a:off x="2091095" y="1271826"/>
            <a:ext cx="10448211" cy="280749"/>
          </a:xfrm>
          <a:prstGeom prst="rect">
            <a:avLst/>
          </a:prstGeom>
          <a:noFill/>
          <a:ln/>
        </p:spPr>
        <p:txBody>
          <a:bodyPr wrap="none" lIns="0" tIns="0" rIns="0" bIns="0" rtlCol="0" anchor="t"/>
          <a:lstStyle/>
          <a:p>
            <a:pPr marL="0" indent="0" algn="l">
              <a:lnSpc>
                <a:spcPts val="2200"/>
              </a:lnSpc>
              <a:buNone/>
            </a:pPr>
            <a:r>
              <a:rPr lang="en-US" sz="1350" dirty="0">
                <a:solidFill>
                  <a:srgbClr val="383838"/>
                </a:solidFill>
                <a:latin typeface="Patrick Hand" pitchFamily="34" charset="0"/>
                <a:ea typeface="Patrick Hand" pitchFamily="34" charset="-122"/>
                <a:cs typeface="Patrick Hand" pitchFamily="34" charset="-120"/>
              </a:rPr>
              <a:t>Tổng quan về các tiêu chí và gợi ý minh chứng cho việc ứng dụng công nghệ thông tin và chuyển đổi số trong các cơ sở giáo dục mầm non.</a:t>
            </a:r>
            <a:endParaRPr lang="en-US" sz="1350" dirty="0"/>
          </a:p>
        </p:txBody>
      </p:sp>
      <p:pic>
        <p:nvPicPr>
          <p:cNvPr id="4" name="Image 0" descr="preencoded.png"/>
          <p:cNvPicPr>
            <a:picLocks noChangeAspect="1"/>
          </p:cNvPicPr>
          <p:nvPr/>
        </p:nvPicPr>
        <p:blipFill>
          <a:blip r:embed="rId3"/>
          <a:stretch>
            <a:fillRect/>
          </a:stretch>
        </p:blipFill>
        <p:spPr>
          <a:xfrm>
            <a:off x="2091095" y="1749862"/>
            <a:ext cx="10448211" cy="7148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2091095" y="1434465"/>
            <a:ext cx="6274118" cy="617101"/>
          </a:xfrm>
          <a:prstGeom prst="rect">
            <a:avLst/>
          </a:prstGeom>
          <a:noFill/>
          <a:ln/>
        </p:spPr>
        <p:txBody>
          <a:bodyPr wrap="none" lIns="0" tIns="0" rIns="0" bIns="0" rtlCol="0" anchor="t"/>
          <a:lstStyle/>
          <a:p>
            <a:pPr marL="0" indent="0" algn="l">
              <a:lnSpc>
                <a:spcPts val="4850"/>
              </a:lnSpc>
              <a:buNone/>
            </a:pPr>
            <a:r>
              <a:rPr lang="en-US" sz="3850" dirty="0">
                <a:solidFill>
                  <a:srgbClr val="383838"/>
                </a:solidFill>
                <a:latin typeface="Patrick Hand" pitchFamily="34" charset="0"/>
                <a:ea typeface="Patrick Hand" pitchFamily="34" charset="-122"/>
                <a:cs typeface="Patrick Hand" pitchFamily="34" charset="-120"/>
              </a:rPr>
              <a:t>Tương Lai Số Hóa Giáo Dục Mầm Non</a:t>
            </a:r>
            <a:endParaRPr lang="en-US" sz="3850" dirty="0"/>
          </a:p>
        </p:txBody>
      </p:sp>
      <p:sp>
        <p:nvSpPr>
          <p:cNvPr id="3" name="Text 1"/>
          <p:cNvSpPr/>
          <p:nvPr/>
        </p:nvSpPr>
        <p:spPr>
          <a:xfrm>
            <a:off x="2091095" y="2644021"/>
            <a:ext cx="6028015" cy="1185148"/>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Chuyển đổi số không chỉ là xu hướng mà còn là yếu tố then chốt để nâng cao chất lượng giáo dục, tạo môi trường học tập hiện đại và hiệu quả cho trẻ em.</a:t>
            </a:r>
            <a:endParaRPr lang="en-US" sz="1900" dirty="0"/>
          </a:p>
        </p:txBody>
      </p:sp>
      <p:pic>
        <p:nvPicPr>
          <p:cNvPr id="4" name="Image 0" descr="preencoded.png"/>
          <p:cNvPicPr>
            <a:picLocks noChangeAspect="1"/>
          </p:cNvPicPr>
          <p:nvPr/>
        </p:nvPicPr>
        <p:blipFill>
          <a:blip r:embed="rId3"/>
          <a:stretch>
            <a:fillRect/>
          </a:stretch>
        </p:blipFill>
        <p:spPr>
          <a:xfrm>
            <a:off x="8728948" y="2699504"/>
            <a:ext cx="3817858" cy="38178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2091095" y="383381"/>
            <a:ext cx="3465314" cy="278844"/>
          </a:xfrm>
          <a:prstGeom prst="rect">
            <a:avLst/>
          </a:prstGeom>
          <a:noFill/>
          <a:ln/>
        </p:spPr>
        <p:txBody>
          <a:bodyPr wrap="none" lIns="0" tIns="0" rIns="0" bIns="0" rtlCol="0" anchor="t"/>
          <a:lstStyle/>
          <a:p>
            <a:pPr marL="0" indent="0" algn="l">
              <a:lnSpc>
                <a:spcPts val="2150"/>
              </a:lnSpc>
              <a:buNone/>
            </a:pPr>
            <a:r>
              <a:rPr lang="en-US" sz="1750" dirty="0">
                <a:solidFill>
                  <a:srgbClr val="383838"/>
                </a:solidFill>
                <a:latin typeface="Patrick Hand" pitchFamily="34" charset="0"/>
                <a:ea typeface="Patrick Hand" pitchFamily="34" charset="-122"/>
                <a:cs typeface="Patrick Hand" pitchFamily="34" charset="-120"/>
              </a:rPr>
              <a:t>Kế Hoạch Ứng Dụng CNTT và Chuyển Đổi Số</a:t>
            </a:r>
            <a:endParaRPr lang="en-US" sz="1750" dirty="0"/>
          </a:p>
        </p:txBody>
      </p:sp>
      <p:pic>
        <p:nvPicPr>
          <p:cNvPr id="3" name="Image 0" descr="preencoded.png"/>
          <p:cNvPicPr>
            <a:picLocks noChangeAspect="1"/>
          </p:cNvPicPr>
          <p:nvPr/>
        </p:nvPicPr>
        <p:blipFill>
          <a:blip r:embed="rId3"/>
          <a:stretch>
            <a:fillRect/>
          </a:stretch>
        </p:blipFill>
        <p:spPr>
          <a:xfrm>
            <a:off x="2091095" y="941070"/>
            <a:ext cx="10448211" cy="7148751"/>
          </a:xfrm>
          <a:prstGeom prst="rect">
            <a:avLst/>
          </a:prstGeom>
        </p:spPr>
      </p:pic>
      <p:sp>
        <p:nvSpPr>
          <p:cNvPr id="4" name="Shape 1"/>
          <p:cNvSpPr/>
          <p:nvPr/>
        </p:nvSpPr>
        <p:spPr>
          <a:xfrm>
            <a:off x="2091095" y="8246626"/>
            <a:ext cx="3389709" cy="1236107"/>
          </a:xfrm>
          <a:prstGeom prst="roundRect">
            <a:avLst>
              <a:gd name="adj" fmla="val 5918"/>
            </a:avLst>
          </a:prstGeom>
          <a:solidFill>
            <a:srgbClr val="F7F7F7"/>
          </a:solidFill>
          <a:ln w="15240">
            <a:solidFill>
              <a:srgbClr val="CCCCCC"/>
            </a:solidFill>
            <a:prstDash val="solid"/>
          </a:ln>
        </p:spPr>
        <p:txBody>
          <a:bodyPr/>
          <a:lstStyle/>
          <a:p>
            <a:endParaRPr lang="vi-VN"/>
          </a:p>
        </p:txBody>
      </p:sp>
      <p:sp>
        <p:nvSpPr>
          <p:cNvPr id="5" name="Shape 2"/>
          <p:cNvSpPr/>
          <p:nvPr/>
        </p:nvSpPr>
        <p:spPr>
          <a:xfrm>
            <a:off x="2075855" y="8246626"/>
            <a:ext cx="60960" cy="1236107"/>
          </a:xfrm>
          <a:prstGeom prst="roundRect">
            <a:avLst>
              <a:gd name="adj" fmla="val 96062"/>
            </a:avLst>
          </a:prstGeom>
          <a:solidFill>
            <a:srgbClr val="CCCCCC"/>
          </a:solidFill>
          <a:ln/>
        </p:spPr>
        <p:txBody>
          <a:bodyPr/>
          <a:lstStyle/>
          <a:p>
            <a:endParaRPr lang="vi-VN"/>
          </a:p>
        </p:txBody>
      </p:sp>
      <p:sp>
        <p:nvSpPr>
          <p:cNvPr id="6" name="Text 3"/>
          <p:cNvSpPr/>
          <p:nvPr/>
        </p:nvSpPr>
        <p:spPr>
          <a:xfrm>
            <a:off x="2291477" y="8401288"/>
            <a:ext cx="1394222" cy="174188"/>
          </a:xfrm>
          <a:prstGeom prst="rect">
            <a:avLst/>
          </a:prstGeom>
          <a:noFill/>
          <a:ln/>
        </p:spPr>
        <p:txBody>
          <a:bodyPr wrap="none" lIns="0" tIns="0" rIns="0" bIns="0" rtlCol="0" anchor="t"/>
          <a:lstStyle/>
          <a:p>
            <a:pPr marL="0" indent="0" algn="l">
              <a:lnSpc>
                <a:spcPts val="1350"/>
              </a:lnSpc>
              <a:buNone/>
            </a:pPr>
            <a:r>
              <a:rPr lang="en-US" sz="1050" dirty="0">
                <a:solidFill>
                  <a:srgbClr val="383838"/>
                </a:solidFill>
                <a:latin typeface="Patrick Hand" pitchFamily="34" charset="0"/>
                <a:ea typeface="Patrick Hand" pitchFamily="34" charset="-122"/>
                <a:cs typeface="Patrick Hand" pitchFamily="34" charset="-120"/>
              </a:rPr>
              <a:t>Điều Kiện Bắt Buộc</a:t>
            </a:r>
            <a:endParaRPr lang="en-US" sz="1050" dirty="0"/>
          </a:p>
        </p:txBody>
      </p:sp>
      <p:sp>
        <p:nvSpPr>
          <p:cNvPr id="7" name="Text 4"/>
          <p:cNvSpPr/>
          <p:nvPr/>
        </p:nvSpPr>
        <p:spPr>
          <a:xfrm>
            <a:off x="2291477" y="8659058"/>
            <a:ext cx="3034665" cy="669012"/>
          </a:xfrm>
          <a:prstGeom prst="rect">
            <a:avLst/>
          </a:prstGeom>
          <a:noFill/>
          <a:ln/>
        </p:spPr>
        <p:txBody>
          <a:bodyPr wrap="square" lIns="0" tIns="0" rIns="0" bIns="0" rtlCol="0" anchor="t"/>
          <a:lstStyle/>
          <a:p>
            <a:pPr marL="0" indent="0" algn="l">
              <a:lnSpc>
                <a:spcPts val="1750"/>
              </a:lnSpc>
              <a:buNone/>
            </a:pPr>
            <a:r>
              <a:rPr lang="en-US" sz="1050" dirty="0">
                <a:solidFill>
                  <a:srgbClr val="383838"/>
                </a:solidFill>
                <a:latin typeface="Patrick Hand" pitchFamily="34" charset="0"/>
                <a:ea typeface="Patrick Hand" pitchFamily="34" charset="-122"/>
                <a:cs typeface="Patrick Hand" pitchFamily="34" charset="-120"/>
              </a:rPr>
              <a:t>Kế hoạch ứng dụng CNTT và chuyển đổi số phải được xây dựng và công bố trên cổng thông tin điện tử của đơn vị từ đầu năm học.</a:t>
            </a:r>
            <a:endParaRPr lang="en-US" sz="1050" dirty="0"/>
          </a:p>
        </p:txBody>
      </p:sp>
      <p:sp>
        <p:nvSpPr>
          <p:cNvPr id="8" name="Shape 5"/>
          <p:cNvSpPr/>
          <p:nvPr/>
        </p:nvSpPr>
        <p:spPr>
          <a:xfrm>
            <a:off x="5620226" y="8246626"/>
            <a:ext cx="3389828" cy="1236107"/>
          </a:xfrm>
          <a:prstGeom prst="roundRect">
            <a:avLst>
              <a:gd name="adj" fmla="val 5918"/>
            </a:avLst>
          </a:prstGeom>
          <a:solidFill>
            <a:srgbClr val="F7F7F7"/>
          </a:solidFill>
          <a:ln w="15240">
            <a:solidFill>
              <a:srgbClr val="CCCCCC"/>
            </a:solidFill>
            <a:prstDash val="solid"/>
          </a:ln>
        </p:spPr>
        <p:txBody>
          <a:bodyPr/>
          <a:lstStyle/>
          <a:p>
            <a:endParaRPr lang="vi-VN"/>
          </a:p>
        </p:txBody>
      </p:sp>
      <p:sp>
        <p:nvSpPr>
          <p:cNvPr id="9" name="Shape 6"/>
          <p:cNvSpPr/>
          <p:nvPr/>
        </p:nvSpPr>
        <p:spPr>
          <a:xfrm>
            <a:off x="5604986" y="8246626"/>
            <a:ext cx="60960" cy="1236107"/>
          </a:xfrm>
          <a:prstGeom prst="roundRect">
            <a:avLst>
              <a:gd name="adj" fmla="val 96062"/>
            </a:avLst>
          </a:prstGeom>
          <a:solidFill>
            <a:srgbClr val="CCCCCC"/>
          </a:solidFill>
          <a:ln/>
        </p:spPr>
        <p:txBody>
          <a:bodyPr/>
          <a:lstStyle/>
          <a:p>
            <a:endParaRPr lang="vi-VN"/>
          </a:p>
        </p:txBody>
      </p:sp>
      <p:sp>
        <p:nvSpPr>
          <p:cNvPr id="10" name="Text 7"/>
          <p:cNvSpPr/>
          <p:nvPr/>
        </p:nvSpPr>
        <p:spPr>
          <a:xfrm>
            <a:off x="5820608" y="8401288"/>
            <a:ext cx="1394222" cy="174188"/>
          </a:xfrm>
          <a:prstGeom prst="rect">
            <a:avLst/>
          </a:prstGeom>
          <a:noFill/>
          <a:ln/>
        </p:spPr>
        <p:txBody>
          <a:bodyPr wrap="none" lIns="0" tIns="0" rIns="0" bIns="0" rtlCol="0" anchor="t"/>
          <a:lstStyle/>
          <a:p>
            <a:pPr marL="0" indent="0" algn="l">
              <a:lnSpc>
                <a:spcPts val="1350"/>
              </a:lnSpc>
              <a:buNone/>
            </a:pPr>
            <a:r>
              <a:rPr lang="en-US" sz="1050" dirty="0">
                <a:solidFill>
                  <a:srgbClr val="383838"/>
                </a:solidFill>
                <a:latin typeface="Patrick Hand" pitchFamily="34" charset="0"/>
                <a:ea typeface="Patrick Hand" pitchFamily="34" charset="-122"/>
                <a:cs typeface="Patrick Hand" pitchFamily="34" charset="-120"/>
              </a:rPr>
              <a:t>Yêu Cầu Kế Hoạch</a:t>
            </a:r>
            <a:endParaRPr lang="en-US" sz="1050" dirty="0"/>
          </a:p>
        </p:txBody>
      </p:sp>
      <p:sp>
        <p:nvSpPr>
          <p:cNvPr id="11" name="Text 8"/>
          <p:cNvSpPr/>
          <p:nvPr/>
        </p:nvSpPr>
        <p:spPr>
          <a:xfrm>
            <a:off x="5820608" y="8659058"/>
            <a:ext cx="3034784" cy="669012"/>
          </a:xfrm>
          <a:prstGeom prst="rect">
            <a:avLst/>
          </a:prstGeom>
          <a:noFill/>
          <a:ln/>
        </p:spPr>
        <p:txBody>
          <a:bodyPr wrap="square" lIns="0" tIns="0" rIns="0" bIns="0" rtlCol="0" anchor="t"/>
          <a:lstStyle/>
          <a:p>
            <a:pPr marL="0" indent="0" algn="l">
              <a:lnSpc>
                <a:spcPts val="1750"/>
              </a:lnSpc>
              <a:buNone/>
            </a:pPr>
            <a:r>
              <a:rPr lang="en-US" sz="1050" dirty="0">
                <a:solidFill>
                  <a:srgbClr val="383838"/>
                </a:solidFill>
                <a:latin typeface="Patrick Hand" pitchFamily="34" charset="0"/>
                <a:ea typeface="Patrick Hand" pitchFamily="34" charset="-122"/>
                <a:cs typeface="Patrick Hand" pitchFamily="34" charset="-120"/>
              </a:rPr>
              <a:t>Kế hoạch cần thể hiện mục tiêu cải thiện các chỉ số, phù hợp với quy định hiện hành, hướng dẫn của Sở GDĐT, đảm bảo tính thiết thực và khả thi.</a:t>
            </a:r>
            <a:endParaRPr lang="en-US" sz="1050" dirty="0"/>
          </a:p>
        </p:txBody>
      </p:sp>
      <p:sp>
        <p:nvSpPr>
          <p:cNvPr id="12" name="Shape 9"/>
          <p:cNvSpPr/>
          <p:nvPr/>
        </p:nvSpPr>
        <p:spPr>
          <a:xfrm>
            <a:off x="9149477" y="8246626"/>
            <a:ext cx="3389828" cy="1236107"/>
          </a:xfrm>
          <a:prstGeom prst="roundRect">
            <a:avLst>
              <a:gd name="adj" fmla="val 5918"/>
            </a:avLst>
          </a:prstGeom>
          <a:solidFill>
            <a:srgbClr val="F7F7F7"/>
          </a:solidFill>
          <a:ln w="15240">
            <a:solidFill>
              <a:srgbClr val="CCCCCC"/>
            </a:solidFill>
            <a:prstDash val="solid"/>
          </a:ln>
        </p:spPr>
        <p:txBody>
          <a:bodyPr/>
          <a:lstStyle/>
          <a:p>
            <a:endParaRPr lang="vi-VN"/>
          </a:p>
        </p:txBody>
      </p:sp>
      <p:sp>
        <p:nvSpPr>
          <p:cNvPr id="13" name="Shape 10"/>
          <p:cNvSpPr/>
          <p:nvPr/>
        </p:nvSpPr>
        <p:spPr>
          <a:xfrm>
            <a:off x="9134237" y="8246626"/>
            <a:ext cx="60960" cy="1236107"/>
          </a:xfrm>
          <a:prstGeom prst="roundRect">
            <a:avLst>
              <a:gd name="adj" fmla="val 96062"/>
            </a:avLst>
          </a:prstGeom>
          <a:solidFill>
            <a:srgbClr val="CCCCCC"/>
          </a:solidFill>
          <a:ln/>
        </p:spPr>
        <p:txBody>
          <a:bodyPr/>
          <a:lstStyle/>
          <a:p>
            <a:endParaRPr lang="vi-VN"/>
          </a:p>
        </p:txBody>
      </p:sp>
      <p:sp>
        <p:nvSpPr>
          <p:cNvPr id="14" name="Text 11"/>
          <p:cNvSpPr/>
          <p:nvPr/>
        </p:nvSpPr>
        <p:spPr>
          <a:xfrm>
            <a:off x="9349859" y="8401288"/>
            <a:ext cx="1394222" cy="174188"/>
          </a:xfrm>
          <a:prstGeom prst="rect">
            <a:avLst/>
          </a:prstGeom>
          <a:noFill/>
          <a:ln/>
        </p:spPr>
        <p:txBody>
          <a:bodyPr wrap="none" lIns="0" tIns="0" rIns="0" bIns="0" rtlCol="0" anchor="t"/>
          <a:lstStyle/>
          <a:p>
            <a:pPr marL="0" indent="0" algn="l">
              <a:lnSpc>
                <a:spcPts val="1350"/>
              </a:lnSpc>
              <a:buNone/>
            </a:pPr>
            <a:r>
              <a:rPr lang="en-US" sz="1050" dirty="0">
                <a:solidFill>
                  <a:srgbClr val="383838"/>
                </a:solidFill>
                <a:latin typeface="Patrick Hand" pitchFamily="34" charset="0"/>
                <a:ea typeface="Patrick Hand" pitchFamily="34" charset="-122"/>
                <a:cs typeface="Patrick Hand" pitchFamily="34" charset="-120"/>
              </a:rPr>
              <a:t>Minh Chứng</a:t>
            </a:r>
            <a:endParaRPr lang="en-US" sz="1050" dirty="0"/>
          </a:p>
        </p:txBody>
      </p:sp>
      <p:sp>
        <p:nvSpPr>
          <p:cNvPr id="15" name="Text 12"/>
          <p:cNvSpPr/>
          <p:nvPr/>
        </p:nvSpPr>
        <p:spPr>
          <a:xfrm>
            <a:off x="9349859" y="8659058"/>
            <a:ext cx="3034784" cy="669012"/>
          </a:xfrm>
          <a:prstGeom prst="rect">
            <a:avLst/>
          </a:prstGeom>
          <a:noFill/>
          <a:ln/>
        </p:spPr>
        <p:txBody>
          <a:bodyPr wrap="square" lIns="0" tIns="0" rIns="0" bIns="0" rtlCol="0" anchor="t"/>
          <a:lstStyle/>
          <a:p>
            <a:pPr marL="0" indent="0" algn="l">
              <a:lnSpc>
                <a:spcPts val="1750"/>
              </a:lnSpc>
              <a:buNone/>
            </a:pPr>
            <a:r>
              <a:rPr lang="en-US" sz="1050" dirty="0">
                <a:solidFill>
                  <a:srgbClr val="383838"/>
                </a:solidFill>
                <a:latin typeface="Patrick Hand" pitchFamily="34" charset="0"/>
                <a:ea typeface="Patrick Hand" pitchFamily="34" charset="-122"/>
                <a:cs typeface="Patrick Hand" pitchFamily="34" charset="-120"/>
              </a:rPr>
              <a:t>Kế hoạch và việc tuyên truyền kế hoạch tới toàn thể cán bộ, giáo viên, nhân viên và học sinh, cùng các minh chứng khác liên quan.</a:t>
            </a:r>
            <a:endParaRPr lang="en-US"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091095" y="660678"/>
            <a:ext cx="4659987" cy="351949"/>
          </a:xfrm>
          <a:prstGeom prst="rect">
            <a:avLst/>
          </a:prstGeom>
          <a:noFill/>
          <a:ln/>
        </p:spPr>
        <p:txBody>
          <a:bodyPr wrap="none" lIns="0" tIns="0" rIns="0" bIns="0" rtlCol="0" anchor="t"/>
          <a:lstStyle/>
          <a:p>
            <a:pPr marL="0" indent="0" algn="l">
              <a:lnSpc>
                <a:spcPts val="2750"/>
              </a:lnSpc>
              <a:buNone/>
            </a:pPr>
            <a:r>
              <a:rPr lang="en-US" sz="2200" dirty="0">
                <a:solidFill>
                  <a:srgbClr val="383838"/>
                </a:solidFill>
                <a:latin typeface="Patrick Hand" pitchFamily="34" charset="0"/>
                <a:ea typeface="Patrick Hand" pitchFamily="34" charset="-122"/>
                <a:cs typeface="Patrick Hand" pitchFamily="34" charset="-120"/>
              </a:rPr>
              <a:t>Triển Khai Ứng Dụng Quản Trị và Giáo Dục Trẻ</a:t>
            </a:r>
            <a:endParaRPr lang="en-US" sz="2200" dirty="0"/>
          </a:p>
        </p:txBody>
      </p:sp>
      <p:sp>
        <p:nvSpPr>
          <p:cNvPr id="3" name="Text 1"/>
          <p:cNvSpPr/>
          <p:nvPr/>
        </p:nvSpPr>
        <p:spPr>
          <a:xfrm>
            <a:off x="2091095" y="1188601"/>
            <a:ext cx="5553313" cy="562927"/>
          </a:xfrm>
          <a:prstGeom prst="rect">
            <a:avLst/>
          </a:prstGeom>
          <a:noFill/>
          <a:ln/>
        </p:spPr>
        <p:txBody>
          <a:bodyPr wrap="square" lIns="0" tIns="0" rIns="0" bIns="0" rtlCol="0" anchor="t"/>
          <a:lstStyle/>
          <a:p>
            <a:pPr marL="0" indent="0" algn="l">
              <a:lnSpc>
                <a:spcPts val="2200"/>
              </a:lnSpc>
              <a:buNone/>
            </a:pPr>
            <a:r>
              <a:rPr lang="en-US" sz="1350" dirty="0">
                <a:solidFill>
                  <a:srgbClr val="383838"/>
                </a:solidFill>
                <a:latin typeface="Patrick Hand" pitchFamily="34" charset="0"/>
                <a:ea typeface="Patrick Hand" pitchFamily="34" charset="-122"/>
                <a:cs typeface="Patrick Hand" pitchFamily="34" charset="-120"/>
              </a:rPr>
              <a:t>Đơn vị cần triển khai các ứng dụng hỗ trợ công tác quản lý, quản trị và nuôi dưỡng, chăm sóc, giáo dục trẻ, đáp ứng yêu cầu về thông tin và nghiệp vụ của ngành.</a:t>
            </a:r>
            <a:endParaRPr lang="en-US" sz="1350" dirty="0"/>
          </a:p>
        </p:txBody>
      </p:sp>
      <p:sp>
        <p:nvSpPr>
          <p:cNvPr id="4" name="Shape 2"/>
          <p:cNvSpPr/>
          <p:nvPr/>
        </p:nvSpPr>
        <p:spPr>
          <a:xfrm>
            <a:off x="2091095" y="1949529"/>
            <a:ext cx="5553313" cy="1748433"/>
          </a:xfrm>
          <a:prstGeom prst="roundRect">
            <a:avLst>
              <a:gd name="adj" fmla="val 4228"/>
            </a:avLst>
          </a:prstGeom>
          <a:solidFill>
            <a:srgbClr val="E6E6E6"/>
          </a:solidFill>
          <a:ln w="7620">
            <a:solidFill>
              <a:srgbClr val="CCCCCC"/>
            </a:solidFill>
            <a:prstDash val="solid"/>
          </a:ln>
        </p:spPr>
        <p:txBody>
          <a:bodyPr/>
          <a:lstStyle/>
          <a:p>
            <a:endParaRPr lang="vi-VN"/>
          </a:p>
        </p:txBody>
      </p:sp>
      <p:sp>
        <p:nvSpPr>
          <p:cNvPr id="5" name="Shape 3"/>
          <p:cNvSpPr/>
          <p:nvPr/>
        </p:nvSpPr>
        <p:spPr>
          <a:xfrm>
            <a:off x="2274689" y="2133124"/>
            <a:ext cx="527923" cy="527923"/>
          </a:xfrm>
          <a:prstGeom prst="roundRect">
            <a:avLst>
              <a:gd name="adj" fmla="val 17318976"/>
            </a:avLst>
          </a:prstGeom>
          <a:solidFill>
            <a:srgbClr val="CCCCCC"/>
          </a:solidFill>
          <a:ln/>
        </p:spPr>
        <p:txBody>
          <a:bodyPr/>
          <a:lstStyle/>
          <a:p>
            <a:endParaRPr lang="vi-VN"/>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19826" y="2278261"/>
            <a:ext cx="237530" cy="237530"/>
          </a:xfrm>
          <a:prstGeom prst="rect">
            <a:avLst/>
          </a:prstGeom>
        </p:spPr>
      </p:pic>
      <p:sp>
        <p:nvSpPr>
          <p:cNvPr id="7" name="Text 4"/>
          <p:cNvSpPr/>
          <p:nvPr/>
        </p:nvSpPr>
        <p:spPr>
          <a:xfrm>
            <a:off x="2274689" y="2837021"/>
            <a:ext cx="1759982" cy="219908"/>
          </a:xfrm>
          <a:prstGeom prst="rect">
            <a:avLst/>
          </a:prstGeom>
          <a:noFill/>
          <a:ln/>
        </p:spPr>
        <p:txBody>
          <a:bodyPr wrap="none" lIns="0" tIns="0" rIns="0" bIns="0" rtlCol="0" anchor="t"/>
          <a:lstStyle/>
          <a:p>
            <a:pPr marL="0" indent="0" algn="l">
              <a:lnSpc>
                <a:spcPts val="1700"/>
              </a:lnSpc>
              <a:buNone/>
            </a:pPr>
            <a:r>
              <a:rPr lang="en-US" sz="1350" dirty="0">
                <a:solidFill>
                  <a:srgbClr val="383838"/>
                </a:solidFill>
                <a:latin typeface="Patrick Hand" pitchFamily="34" charset="0"/>
                <a:ea typeface="Patrick Hand" pitchFamily="34" charset="-122"/>
                <a:cs typeface="Patrick Hand" pitchFamily="34" charset="-120"/>
              </a:rPr>
              <a:t>Quản Lý</a:t>
            </a:r>
            <a:endParaRPr lang="en-US" sz="1350" dirty="0"/>
          </a:p>
        </p:txBody>
      </p:sp>
      <p:sp>
        <p:nvSpPr>
          <p:cNvPr id="8" name="Text 5"/>
          <p:cNvSpPr/>
          <p:nvPr/>
        </p:nvSpPr>
        <p:spPr>
          <a:xfrm>
            <a:off x="2274689" y="3232904"/>
            <a:ext cx="5186124" cy="281464"/>
          </a:xfrm>
          <a:prstGeom prst="rect">
            <a:avLst/>
          </a:prstGeom>
          <a:noFill/>
          <a:ln/>
        </p:spPr>
        <p:txBody>
          <a:bodyPr wrap="none" lIns="0" tIns="0" rIns="0" bIns="0" rtlCol="0" anchor="t"/>
          <a:lstStyle/>
          <a:p>
            <a:pPr marL="0" indent="0" algn="l">
              <a:lnSpc>
                <a:spcPts val="2200"/>
              </a:lnSpc>
              <a:buNone/>
            </a:pPr>
            <a:r>
              <a:rPr lang="en-US" sz="1350" dirty="0">
                <a:solidFill>
                  <a:srgbClr val="383838"/>
                </a:solidFill>
                <a:latin typeface="Patrick Hand" pitchFamily="34" charset="0"/>
                <a:ea typeface="Patrick Hand" pitchFamily="34" charset="-122"/>
                <a:cs typeface="Patrick Hand" pitchFamily="34" charset="-120"/>
              </a:rPr>
              <a:t>Ứng dụng hỗ trợ công tác quản lý, quản trị (mục 2.1 - 2.7).</a:t>
            </a:r>
            <a:endParaRPr lang="en-US" sz="1350" dirty="0"/>
          </a:p>
        </p:txBody>
      </p:sp>
      <p:sp>
        <p:nvSpPr>
          <p:cNvPr id="9" name="Shape 6"/>
          <p:cNvSpPr/>
          <p:nvPr/>
        </p:nvSpPr>
        <p:spPr>
          <a:xfrm>
            <a:off x="2091095" y="3873937"/>
            <a:ext cx="5553313" cy="1748433"/>
          </a:xfrm>
          <a:prstGeom prst="roundRect">
            <a:avLst>
              <a:gd name="adj" fmla="val 4228"/>
            </a:avLst>
          </a:prstGeom>
          <a:solidFill>
            <a:srgbClr val="E6E6E6"/>
          </a:solidFill>
          <a:ln w="7620">
            <a:solidFill>
              <a:srgbClr val="CCCCCC"/>
            </a:solidFill>
            <a:prstDash val="solid"/>
          </a:ln>
        </p:spPr>
        <p:txBody>
          <a:bodyPr/>
          <a:lstStyle/>
          <a:p>
            <a:endParaRPr lang="vi-VN"/>
          </a:p>
        </p:txBody>
      </p:sp>
      <p:sp>
        <p:nvSpPr>
          <p:cNvPr id="10" name="Shape 7"/>
          <p:cNvSpPr/>
          <p:nvPr/>
        </p:nvSpPr>
        <p:spPr>
          <a:xfrm>
            <a:off x="2274689" y="4057531"/>
            <a:ext cx="527923" cy="527923"/>
          </a:xfrm>
          <a:prstGeom prst="roundRect">
            <a:avLst>
              <a:gd name="adj" fmla="val 17318976"/>
            </a:avLst>
          </a:prstGeom>
          <a:solidFill>
            <a:srgbClr val="CCCCCC"/>
          </a:solidFill>
          <a:ln/>
        </p:spPr>
        <p:txBody>
          <a:bodyPr/>
          <a:lstStyle/>
          <a:p>
            <a:endParaRPr lang="vi-VN"/>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19826" y="4202668"/>
            <a:ext cx="237530" cy="237530"/>
          </a:xfrm>
          <a:prstGeom prst="rect">
            <a:avLst/>
          </a:prstGeom>
        </p:spPr>
      </p:pic>
      <p:sp>
        <p:nvSpPr>
          <p:cNvPr id="12" name="Text 8"/>
          <p:cNvSpPr/>
          <p:nvPr/>
        </p:nvSpPr>
        <p:spPr>
          <a:xfrm>
            <a:off x="2274689" y="4761428"/>
            <a:ext cx="1759982" cy="219908"/>
          </a:xfrm>
          <a:prstGeom prst="rect">
            <a:avLst/>
          </a:prstGeom>
          <a:noFill/>
          <a:ln/>
        </p:spPr>
        <p:txBody>
          <a:bodyPr wrap="none" lIns="0" tIns="0" rIns="0" bIns="0" rtlCol="0" anchor="t"/>
          <a:lstStyle/>
          <a:p>
            <a:pPr marL="0" indent="0" algn="l">
              <a:lnSpc>
                <a:spcPts val="1700"/>
              </a:lnSpc>
              <a:buNone/>
            </a:pPr>
            <a:r>
              <a:rPr lang="en-US" sz="1350" dirty="0">
                <a:solidFill>
                  <a:srgbClr val="383838"/>
                </a:solidFill>
                <a:latin typeface="Patrick Hand" pitchFamily="34" charset="0"/>
                <a:ea typeface="Patrick Hand" pitchFamily="34" charset="-122"/>
                <a:cs typeface="Patrick Hand" pitchFamily="34" charset="-120"/>
              </a:rPr>
              <a:t>Nuôi Dưỡng &amp; Chăm Sóc</a:t>
            </a:r>
            <a:endParaRPr lang="en-US" sz="1350" dirty="0"/>
          </a:p>
        </p:txBody>
      </p:sp>
      <p:sp>
        <p:nvSpPr>
          <p:cNvPr id="13" name="Text 9"/>
          <p:cNvSpPr/>
          <p:nvPr/>
        </p:nvSpPr>
        <p:spPr>
          <a:xfrm>
            <a:off x="2274689" y="5157311"/>
            <a:ext cx="5186124" cy="281464"/>
          </a:xfrm>
          <a:prstGeom prst="rect">
            <a:avLst/>
          </a:prstGeom>
          <a:noFill/>
          <a:ln/>
        </p:spPr>
        <p:txBody>
          <a:bodyPr wrap="none" lIns="0" tIns="0" rIns="0" bIns="0" rtlCol="0" anchor="t"/>
          <a:lstStyle/>
          <a:p>
            <a:pPr marL="0" indent="0" algn="l">
              <a:lnSpc>
                <a:spcPts val="2200"/>
              </a:lnSpc>
              <a:buNone/>
            </a:pPr>
            <a:r>
              <a:rPr lang="en-US" sz="1350" dirty="0">
                <a:solidFill>
                  <a:srgbClr val="383838"/>
                </a:solidFill>
                <a:latin typeface="Patrick Hand" pitchFamily="34" charset="0"/>
                <a:ea typeface="Patrick Hand" pitchFamily="34" charset="-122"/>
                <a:cs typeface="Patrick Hand" pitchFamily="34" charset="-120"/>
              </a:rPr>
              <a:t>Ứng dụng hỗ trợ công tác nuôi dưỡng, chăm sóc, giáo dục trẻ (mục 2.8 - 2.11).</a:t>
            </a:r>
            <a:endParaRPr lang="en-US" sz="1350" dirty="0"/>
          </a:p>
        </p:txBody>
      </p:sp>
      <p:sp>
        <p:nvSpPr>
          <p:cNvPr id="14" name="Shape 10"/>
          <p:cNvSpPr/>
          <p:nvPr/>
        </p:nvSpPr>
        <p:spPr>
          <a:xfrm>
            <a:off x="2091095" y="5798344"/>
            <a:ext cx="5553313" cy="1748433"/>
          </a:xfrm>
          <a:prstGeom prst="roundRect">
            <a:avLst>
              <a:gd name="adj" fmla="val 4228"/>
            </a:avLst>
          </a:prstGeom>
          <a:solidFill>
            <a:srgbClr val="E6E6E6"/>
          </a:solidFill>
          <a:ln w="7620">
            <a:solidFill>
              <a:srgbClr val="CCCCCC"/>
            </a:solidFill>
            <a:prstDash val="solid"/>
          </a:ln>
        </p:spPr>
        <p:txBody>
          <a:bodyPr/>
          <a:lstStyle/>
          <a:p>
            <a:endParaRPr lang="vi-VN"/>
          </a:p>
        </p:txBody>
      </p:sp>
      <p:sp>
        <p:nvSpPr>
          <p:cNvPr id="15" name="Shape 11"/>
          <p:cNvSpPr/>
          <p:nvPr/>
        </p:nvSpPr>
        <p:spPr>
          <a:xfrm>
            <a:off x="2274689" y="5981938"/>
            <a:ext cx="527923" cy="527923"/>
          </a:xfrm>
          <a:prstGeom prst="roundRect">
            <a:avLst>
              <a:gd name="adj" fmla="val 17318976"/>
            </a:avLst>
          </a:prstGeom>
          <a:solidFill>
            <a:srgbClr val="CCCCCC"/>
          </a:solidFill>
          <a:ln/>
        </p:spPr>
        <p:txBody>
          <a:bodyPr/>
          <a:lstStyle/>
          <a:p>
            <a:endParaRPr lang="vi-VN"/>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19826" y="6127075"/>
            <a:ext cx="237530" cy="237530"/>
          </a:xfrm>
          <a:prstGeom prst="rect">
            <a:avLst/>
          </a:prstGeom>
        </p:spPr>
      </p:pic>
      <p:sp>
        <p:nvSpPr>
          <p:cNvPr id="17" name="Text 12"/>
          <p:cNvSpPr/>
          <p:nvPr/>
        </p:nvSpPr>
        <p:spPr>
          <a:xfrm>
            <a:off x="2274689" y="6685836"/>
            <a:ext cx="1759982" cy="219908"/>
          </a:xfrm>
          <a:prstGeom prst="rect">
            <a:avLst/>
          </a:prstGeom>
          <a:noFill/>
          <a:ln/>
        </p:spPr>
        <p:txBody>
          <a:bodyPr wrap="none" lIns="0" tIns="0" rIns="0" bIns="0" rtlCol="0" anchor="t"/>
          <a:lstStyle/>
          <a:p>
            <a:pPr marL="0" indent="0" algn="l">
              <a:lnSpc>
                <a:spcPts val="1700"/>
              </a:lnSpc>
              <a:buNone/>
            </a:pPr>
            <a:r>
              <a:rPr lang="en-US" sz="1350" dirty="0">
                <a:solidFill>
                  <a:srgbClr val="383838"/>
                </a:solidFill>
                <a:latin typeface="Patrick Hand" pitchFamily="34" charset="0"/>
                <a:ea typeface="Patrick Hand" pitchFamily="34" charset="-122"/>
                <a:cs typeface="Patrick Hand" pitchFamily="34" charset="-120"/>
              </a:rPr>
              <a:t>Hiệu Quả &amp; Tần Suất</a:t>
            </a:r>
            <a:endParaRPr lang="en-US" sz="1350" dirty="0"/>
          </a:p>
        </p:txBody>
      </p:sp>
      <p:sp>
        <p:nvSpPr>
          <p:cNvPr id="18" name="Text 13"/>
          <p:cNvSpPr/>
          <p:nvPr/>
        </p:nvSpPr>
        <p:spPr>
          <a:xfrm>
            <a:off x="2274689" y="7081718"/>
            <a:ext cx="5186124" cy="281464"/>
          </a:xfrm>
          <a:prstGeom prst="rect">
            <a:avLst/>
          </a:prstGeom>
          <a:noFill/>
          <a:ln/>
        </p:spPr>
        <p:txBody>
          <a:bodyPr wrap="none" lIns="0" tIns="0" rIns="0" bIns="0" rtlCol="0" anchor="t"/>
          <a:lstStyle/>
          <a:p>
            <a:pPr marL="0" indent="0" algn="l">
              <a:lnSpc>
                <a:spcPts val="2200"/>
              </a:lnSpc>
              <a:buNone/>
            </a:pPr>
            <a:r>
              <a:rPr lang="en-US" sz="1350" dirty="0">
                <a:solidFill>
                  <a:srgbClr val="383838"/>
                </a:solidFill>
                <a:latin typeface="Patrick Hand" pitchFamily="34" charset="0"/>
                <a:ea typeface="Patrick Hand" pitchFamily="34" charset="-122"/>
                <a:cs typeface="Patrick Hand" pitchFamily="34" charset="-120"/>
              </a:rPr>
              <a:t>Đánh giá hiệu quả và tần suất sử dụng các ứng dụng đã triển khai.</a:t>
            </a:r>
            <a:endParaRPr lang="en-US" sz="1350" dirty="0"/>
          </a:p>
        </p:txBody>
      </p:sp>
      <p:pic>
        <p:nvPicPr>
          <p:cNvPr id="19" name="Image 3" descr="preencoded.png"/>
          <p:cNvPicPr>
            <a:picLocks noChangeAspect="1"/>
          </p:cNvPicPr>
          <p:nvPr/>
        </p:nvPicPr>
        <p:blipFill>
          <a:blip r:embed="rId6"/>
          <a:stretch>
            <a:fillRect/>
          </a:stretch>
        </p:blipFill>
        <p:spPr>
          <a:xfrm>
            <a:off x="8081367" y="682704"/>
            <a:ext cx="4465558" cy="44655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2091095" y="524828"/>
            <a:ext cx="3649028" cy="381714"/>
          </a:xfrm>
          <a:prstGeom prst="rect">
            <a:avLst/>
          </a:prstGeom>
          <a:noFill/>
          <a:ln/>
        </p:spPr>
        <p:txBody>
          <a:bodyPr wrap="none" lIns="0" tIns="0" rIns="0" bIns="0" rtlCol="0" anchor="t"/>
          <a:lstStyle/>
          <a:p>
            <a:pPr marL="0" indent="0" algn="l">
              <a:lnSpc>
                <a:spcPts val="3000"/>
              </a:lnSpc>
              <a:buNone/>
            </a:pPr>
            <a:r>
              <a:rPr lang="en-US" sz="2400" dirty="0">
                <a:solidFill>
                  <a:srgbClr val="383838"/>
                </a:solidFill>
                <a:latin typeface="Patrick Hand" pitchFamily="34" charset="0"/>
                <a:ea typeface="Patrick Hand" pitchFamily="34" charset="-122"/>
                <a:cs typeface="Patrick Hand" pitchFamily="34" charset="-120"/>
              </a:rPr>
              <a:t>Các Ứng Dụng Quản Lý Thông Tin</a:t>
            </a:r>
            <a:endParaRPr lang="en-US" sz="2400" dirty="0"/>
          </a:p>
        </p:txBody>
      </p:sp>
      <p:sp>
        <p:nvSpPr>
          <p:cNvPr id="3" name="Text 1"/>
          <p:cNvSpPr/>
          <p:nvPr/>
        </p:nvSpPr>
        <p:spPr>
          <a:xfrm>
            <a:off x="2091095" y="1288256"/>
            <a:ext cx="10448211" cy="30527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Các ứng dụng quản lý thông tin đóng vai trò quan trọng trong việc số hóa và tối ưu hóa quy trình quản lý tại các cơ sở giáo dục mầm non.</a:t>
            </a:r>
            <a:endParaRPr lang="en-US" sz="1500" dirty="0"/>
          </a:p>
        </p:txBody>
      </p:sp>
      <p:sp>
        <p:nvSpPr>
          <p:cNvPr id="4" name="Shape 2"/>
          <p:cNvSpPr/>
          <p:nvPr/>
        </p:nvSpPr>
        <p:spPr>
          <a:xfrm>
            <a:off x="2091095" y="2094428"/>
            <a:ext cx="3355419" cy="1654254"/>
          </a:xfrm>
          <a:prstGeom prst="roundRect">
            <a:avLst>
              <a:gd name="adj" fmla="val 6633"/>
            </a:avLst>
          </a:prstGeom>
          <a:solidFill>
            <a:srgbClr val="F7F7F7"/>
          </a:solidFill>
          <a:ln/>
        </p:spPr>
        <p:txBody>
          <a:bodyPr/>
          <a:lstStyle/>
          <a:p>
            <a:endParaRPr lang="vi-VN"/>
          </a:p>
        </p:txBody>
      </p:sp>
      <p:sp>
        <p:nvSpPr>
          <p:cNvPr id="5" name="Shape 3"/>
          <p:cNvSpPr/>
          <p:nvPr/>
        </p:nvSpPr>
        <p:spPr>
          <a:xfrm>
            <a:off x="2091095" y="2071568"/>
            <a:ext cx="3355419" cy="91440"/>
          </a:xfrm>
          <a:prstGeom prst="roundRect">
            <a:avLst>
              <a:gd name="adj" fmla="val 87665"/>
            </a:avLst>
          </a:prstGeom>
          <a:solidFill>
            <a:srgbClr val="CCCCCC"/>
          </a:solidFill>
          <a:ln/>
        </p:spPr>
        <p:txBody>
          <a:bodyPr/>
          <a:lstStyle/>
          <a:p>
            <a:endParaRPr lang="vi-VN"/>
          </a:p>
        </p:txBody>
      </p:sp>
      <p:sp>
        <p:nvSpPr>
          <p:cNvPr id="6" name="Shape 4"/>
          <p:cNvSpPr/>
          <p:nvPr/>
        </p:nvSpPr>
        <p:spPr>
          <a:xfrm>
            <a:off x="3482519" y="1808202"/>
            <a:ext cx="572572" cy="572572"/>
          </a:xfrm>
          <a:prstGeom prst="roundRect">
            <a:avLst>
              <a:gd name="adj" fmla="val 159700"/>
            </a:avLst>
          </a:prstGeom>
          <a:solidFill>
            <a:srgbClr val="CCCCCC"/>
          </a:solidFill>
          <a:ln/>
        </p:spPr>
        <p:txBody>
          <a:bodyPr/>
          <a:lstStyle/>
          <a:p>
            <a:endParaRPr lang="vi-VN"/>
          </a:p>
        </p:txBody>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54326" y="1979890"/>
            <a:ext cx="228957" cy="228957"/>
          </a:xfrm>
          <a:prstGeom prst="rect">
            <a:avLst/>
          </a:prstGeom>
        </p:spPr>
      </p:pic>
      <p:sp>
        <p:nvSpPr>
          <p:cNvPr id="8" name="Text 5"/>
          <p:cNvSpPr/>
          <p:nvPr/>
        </p:nvSpPr>
        <p:spPr>
          <a:xfrm>
            <a:off x="2304812" y="2571512"/>
            <a:ext cx="1908572"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thông tin trẻ em</a:t>
            </a:r>
            <a:endParaRPr lang="en-US" sz="1500" dirty="0"/>
          </a:p>
        </p:txBody>
      </p:sp>
      <p:sp>
        <p:nvSpPr>
          <p:cNvPr id="9" name="Text 6"/>
          <p:cNvSpPr/>
          <p:nvPr/>
        </p:nvSpPr>
        <p:spPr>
          <a:xfrm>
            <a:off x="2304812" y="2924413"/>
            <a:ext cx="2927985" cy="610553"/>
          </a:xfrm>
          <a:prstGeom prst="rect">
            <a:avLst/>
          </a:prstGeom>
          <a:noFill/>
          <a:ln/>
        </p:spPr>
        <p:txBody>
          <a:bodyPr wrap="squar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Triển khai và đáp ứng yêu cầu về thông tin, quản lý của ngành.</a:t>
            </a:r>
            <a:endParaRPr lang="en-US" sz="1500" dirty="0"/>
          </a:p>
        </p:txBody>
      </p:sp>
      <p:sp>
        <p:nvSpPr>
          <p:cNvPr id="10" name="Shape 7"/>
          <p:cNvSpPr/>
          <p:nvPr/>
        </p:nvSpPr>
        <p:spPr>
          <a:xfrm>
            <a:off x="5637371" y="2094428"/>
            <a:ext cx="3355538" cy="1654254"/>
          </a:xfrm>
          <a:prstGeom prst="roundRect">
            <a:avLst>
              <a:gd name="adj" fmla="val 6633"/>
            </a:avLst>
          </a:prstGeom>
          <a:solidFill>
            <a:srgbClr val="F7F7F7"/>
          </a:solidFill>
          <a:ln/>
        </p:spPr>
        <p:txBody>
          <a:bodyPr/>
          <a:lstStyle/>
          <a:p>
            <a:endParaRPr lang="vi-VN"/>
          </a:p>
        </p:txBody>
      </p:sp>
      <p:sp>
        <p:nvSpPr>
          <p:cNvPr id="11" name="Shape 8"/>
          <p:cNvSpPr/>
          <p:nvPr/>
        </p:nvSpPr>
        <p:spPr>
          <a:xfrm>
            <a:off x="5637371" y="2071568"/>
            <a:ext cx="3355538" cy="91440"/>
          </a:xfrm>
          <a:prstGeom prst="roundRect">
            <a:avLst>
              <a:gd name="adj" fmla="val 87665"/>
            </a:avLst>
          </a:prstGeom>
          <a:solidFill>
            <a:srgbClr val="CCCCCC"/>
          </a:solidFill>
          <a:ln/>
        </p:spPr>
        <p:txBody>
          <a:bodyPr/>
          <a:lstStyle/>
          <a:p>
            <a:endParaRPr lang="vi-VN"/>
          </a:p>
        </p:txBody>
      </p:sp>
      <p:sp>
        <p:nvSpPr>
          <p:cNvPr id="12" name="Shape 9"/>
          <p:cNvSpPr/>
          <p:nvPr/>
        </p:nvSpPr>
        <p:spPr>
          <a:xfrm>
            <a:off x="7028795" y="1808202"/>
            <a:ext cx="572572" cy="572572"/>
          </a:xfrm>
          <a:prstGeom prst="roundRect">
            <a:avLst>
              <a:gd name="adj" fmla="val 159700"/>
            </a:avLst>
          </a:prstGeom>
          <a:solidFill>
            <a:srgbClr val="CCCCCC"/>
          </a:solidFill>
          <a:ln/>
        </p:spPr>
        <p:txBody>
          <a:bodyPr/>
          <a:lstStyle/>
          <a:p>
            <a:endParaRPr lang="vi-VN"/>
          </a:p>
        </p:txBody>
      </p:sp>
      <p:pic>
        <p:nvPicPr>
          <p:cNvPr id="13"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00602" y="1979890"/>
            <a:ext cx="228957" cy="228957"/>
          </a:xfrm>
          <a:prstGeom prst="rect">
            <a:avLst/>
          </a:prstGeom>
        </p:spPr>
      </p:pic>
      <p:sp>
        <p:nvSpPr>
          <p:cNvPr id="14" name="Text 10"/>
          <p:cNvSpPr/>
          <p:nvPr/>
        </p:nvSpPr>
        <p:spPr>
          <a:xfrm>
            <a:off x="5851088" y="2571512"/>
            <a:ext cx="2345412"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thông tin sức khỏe trẻ em</a:t>
            </a:r>
            <a:endParaRPr lang="en-US" sz="1500" dirty="0"/>
          </a:p>
        </p:txBody>
      </p:sp>
      <p:sp>
        <p:nvSpPr>
          <p:cNvPr id="15" name="Text 11"/>
          <p:cNvSpPr/>
          <p:nvPr/>
        </p:nvSpPr>
        <p:spPr>
          <a:xfrm>
            <a:off x="5851088" y="2924413"/>
            <a:ext cx="2928104" cy="610553"/>
          </a:xfrm>
          <a:prstGeom prst="rect">
            <a:avLst/>
          </a:prstGeom>
          <a:noFill/>
          <a:ln/>
        </p:spPr>
        <p:txBody>
          <a:bodyPr wrap="squar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Theo dõi sức khỏe, tiêm chủng, bệnh án điện tử cho trẻ.</a:t>
            </a:r>
            <a:endParaRPr lang="en-US" sz="1500" dirty="0"/>
          </a:p>
        </p:txBody>
      </p:sp>
      <p:sp>
        <p:nvSpPr>
          <p:cNvPr id="16" name="Shape 12"/>
          <p:cNvSpPr/>
          <p:nvPr/>
        </p:nvSpPr>
        <p:spPr>
          <a:xfrm>
            <a:off x="9183767" y="2094428"/>
            <a:ext cx="3355538" cy="1654254"/>
          </a:xfrm>
          <a:prstGeom prst="roundRect">
            <a:avLst>
              <a:gd name="adj" fmla="val 6633"/>
            </a:avLst>
          </a:prstGeom>
          <a:solidFill>
            <a:srgbClr val="F7F7F7"/>
          </a:solidFill>
          <a:ln/>
        </p:spPr>
        <p:txBody>
          <a:bodyPr/>
          <a:lstStyle/>
          <a:p>
            <a:endParaRPr lang="vi-VN"/>
          </a:p>
        </p:txBody>
      </p:sp>
      <p:sp>
        <p:nvSpPr>
          <p:cNvPr id="17" name="Shape 13"/>
          <p:cNvSpPr/>
          <p:nvPr/>
        </p:nvSpPr>
        <p:spPr>
          <a:xfrm>
            <a:off x="9183767" y="2071568"/>
            <a:ext cx="3355538" cy="91440"/>
          </a:xfrm>
          <a:prstGeom prst="roundRect">
            <a:avLst>
              <a:gd name="adj" fmla="val 87665"/>
            </a:avLst>
          </a:prstGeom>
          <a:solidFill>
            <a:srgbClr val="CCCCCC"/>
          </a:solidFill>
          <a:ln/>
        </p:spPr>
        <p:txBody>
          <a:bodyPr/>
          <a:lstStyle/>
          <a:p>
            <a:endParaRPr lang="vi-VN"/>
          </a:p>
        </p:txBody>
      </p:sp>
      <p:sp>
        <p:nvSpPr>
          <p:cNvPr id="18" name="Shape 14"/>
          <p:cNvSpPr/>
          <p:nvPr/>
        </p:nvSpPr>
        <p:spPr>
          <a:xfrm>
            <a:off x="10575191" y="1808202"/>
            <a:ext cx="572572" cy="572572"/>
          </a:xfrm>
          <a:prstGeom prst="roundRect">
            <a:avLst>
              <a:gd name="adj" fmla="val 159700"/>
            </a:avLst>
          </a:prstGeom>
          <a:solidFill>
            <a:srgbClr val="CCCCCC"/>
          </a:solidFill>
          <a:ln/>
        </p:spPr>
        <p:txBody>
          <a:bodyPr/>
          <a:lstStyle/>
          <a:p>
            <a:endParaRPr lang="vi-VN"/>
          </a:p>
        </p:txBody>
      </p:sp>
      <p:pic>
        <p:nvPicPr>
          <p:cNvPr id="1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46998" y="1979890"/>
            <a:ext cx="228957" cy="228957"/>
          </a:xfrm>
          <a:prstGeom prst="rect">
            <a:avLst/>
          </a:prstGeom>
        </p:spPr>
      </p:pic>
      <p:sp>
        <p:nvSpPr>
          <p:cNvPr id="20" name="Text 15"/>
          <p:cNvSpPr/>
          <p:nvPr/>
        </p:nvSpPr>
        <p:spPr>
          <a:xfrm>
            <a:off x="9397484" y="2571512"/>
            <a:ext cx="1908572"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thông tin cán bộ</a:t>
            </a:r>
            <a:endParaRPr lang="en-US" sz="1500" dirty="0"/>
          </a:p>
        </p:txBody>
      </p:sp>
      <p:sp>
        <p:nvSpPr>
          <p:cNvPr id="21" name="Text 16"/>
          <p:cNvSpPr/>
          <p:nvPr/>
        </p:nvSpPr>
        <p:spPr>
          <a:xfrm>
            <a:off x="9397484" y="2924413"/>
            <a:ext cx="2928104" cy="610553"/>
          </a:xfrm>
          <a:prstGeom prst="rect">
            <a:avLst/>
          </a:prstGeom>
          <a:noFill/>
          <a:ln/>
        </p:spPr>
        <p:txBody>
          <a:bodyPr wrap="squar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Quản lý thông tin cán bộ quản lý, giáo viên, nhân viên.</a:t>
            </a:r>
            <a:endParaRPr lang="en-US" sz="1500" dirty="0"/>
          </a:p>
        </p:txBody>
      </p:sp>
      <p:sp>
        <p:nvSpPr>
          <p:cNvPr id="22" name="Shape 17"/>
          <p:cNvSpPr/>
          <p:nvPr/>
        </p:nvSpPr>
        <p:spPr>
          <a:xfrm>
            <a:off x="2091095" y="4225766"/>
            <a:ext cx="3355419" cy="1654254"/>
          </a:xfrm>
          <a:prstGeom prst="roundRect">
            <a:avLst>
              <a:gd name="adj" fmla="val 6633"/>
            </a:avLst>
          </a:prstGeom>
          <a:solidFill>
            <a:srgbClr val="F7F7F7"/>
          </a:solidFill>
          <a:ln/>
        </p:spPr>
        <p:txBody>
          <a:bodyPr/>
          <a:lstStyle/>
          <a:p>
            <a:endParaRPr lang="vi-VN"/>
          </a:p>
        </p:txBody>
      </p:sp>
      <p:sp>
        <p:nvSpPr>
          <p:cNvPr id="23" name="Shape 18"/>
          <p:cNvSpPr/>
          <p:nvPr/>
        </p:nvSpPr>
        <p:spPr>
          <a:xfrm>
            <a:off x="2091095" y="4202906"/>
            <a:ext cx="3355419" cy="91440"/>
          </a:xfrm>
          <a:prstGeom prst="roundRect">
            <a:avLst>
              <a:gd name="adj" fmla="val 87665"/>
            </a:avLst>
          </a:prstGeom>
          <a:solidFill>
            <a:srgbClr val="CCCCCC"/>
          </a:solidFill>
          <a:ln/>
        </p:spPr>
        <p:txBody>
          <a:bodyPr/>
          <a:lstStyle/>
          <a:p>
            <a:endParaRPr lang="vi-VN"/>
          </a:p>
        </p:txBody>
      </p:sp>
      <p:sp>
        <p:nvSpPr>
          <p:cNvPr id="24" name="Shape 19"/>
          <p:cNvSpPr/>
          <p:nvPr/>
        </p:nvSpPr>
        <p:spPr>
          <a:xfrm>
            <a:off x="3482519" y="3939540"/>
            <a:ext cx="572572" cy="572572"/>
          </a:xfrm>
          <a:prstGeom prst="roundRect">
            <a:avLst>
              <a:gd name="adj" fmla="val 159700"/>
            </a:avLst>
          </a:prstGeom>
          <a:solidFill>
            <a:srgbClr val="CCCCCC"/>
          </a:solidFill>
          <a:ln/>
        </p:spPr>
        <p:txBody>
          <a:bodyPr/>
          <a:lstStyle/>
          <a:p>
            <a:endParaRPr lang="vi-VN"/>
          </a:p>
        </p:txBody>
      </p:sp>
      <p:pic>
        <p:nvPicPr>
          <p:cNvPr id="2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54326" y="4111228"/>
            <a:ext cx="228957" cy="228957"/>
          </a:xfrm>
          <a:prstGeom prst="rect">
            <a:avLst/>
          </a:prstGeom>
        </p:spPr>
      </p:pic>
      <p:sp>
        <p:nvSpPr>
          <p:cNvPr id="26" name="Text 20"/>
          <p:cNvSpPr/>
          <p:nvPr/>
        </p:nvSpPr>
        <p:spPr>
          <a:xfrm>
            <a:off x="2304812" y="4702850"/>
            <a:ext cx="2305526"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thông tin y tế trường học</a:t>
            </a:r>
            <a:endParaRPr lang="en-US" sz="1500" dirty="0"/>
          </a:p>
        </p:txBody>
      </p:sp>
      <p:sp>
        <p:nvSpPr>
          <p:cNvPr id="27" name="Text 21"/>
          <p:cNvSpPr/>
          <p:nvPr/>
        </p:nvSpPr>
        <p:spPr>
          <a:xfrm>
            <a:off x="2304812" y="5055751"/>
            <a:ext cx="2927985" cy="610553"/>
          </a:xfrm>
          <a:prstGeom prst="rect">
            <a:avLst/>
          </a:prstGeom>
          <a:noFill/>
          <a:ln/>
        </p:spPr>
        <p:txBody>
          <a:bodyPr wrap="squar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Hồ sơ y tế, khám sức khỏe định kỳ, phòng chống dịch bệnh.</a:t>
            </a:r>
            <a:endParaRPr lang="en-US" sz="1500" dirty="0"/>
          </a:p>
        </p:txBody>
      </p:sp>
      <p:sp>
        <p:nvSpPr>
          <p:cNvPr id="28" name="Shape 22"/>
          <p:cNvSpPr/>
          <p:nvPr/>
        </p:nvSpPr>
        <p:spPr>
          <a:xfrm>
            <a:off x="5637371" y="4225766"/>
            <a:ext cx="3355538" cy="1654254"/>
          </a:xfrm>
          <a:prstGeom prst="roundRect">
            <a:avLst>
              <a:gd name="adj" fmla="val 6633"/>
            </a:avLst>
          </a:prstGeom>
          <a:solidFill>
            <a:srgbClr val="F7F7F7"/>
          </a:solidFill>
          <a:ln/>
        </p:spPr>
        <p:txBody>
          <a:bodyPr/>
          <a:lstStyle/>
          <a:p>
            <a:endParaRPr lang="vi-VN"/>
          </a:p>
        </p:txBody>
      </p:sp>
      <p:sp>
        <p:nvSpPr>
          <p:cNvPr id="29" name="Shape 23"/>
          <p:cNvSpPr/>
          <p:nvPr/>
        </p:nvSpPr>
        <p:spPr>
          <a:xfrm>
            <a:off x="5637371" y="4202906"/>
            <a:ext cx="3355538" cy="91440"/>
          </a:xfrm>
          <a:prstGeom prst="roundRect">
            <a:avLst>
              <a:gd name="adj" fmla="val 87665"/>
            </a:avLst>
          </a:prstGeom>
          <a:solidFill>
            <a:srgbClr val="CCCCCC"/>
          </a:solidFill>
          <a:ln/>
        </p:spPr>
        <p:txBody>
          <a:bodyPr/>
          <a:lstStyle/>
          <a:p>
            <a:endParaRPr lang="vi-VN"/>
          </a:p>
        </p:txBody>
      </p:sp>
      <p:sp>
        <p:nvSpPr>
          <p:cNvPr id="30" name="Shape 24"/>
          <p:cNvSpPr/>
          <p:nvPr/>
        </p:nvSpPr>
        <p:spPr>
          <a:xfrm>
            <a:off x="7028795" y="3939540"/>
            <a:ext cx="572572" cy="572572"/>
          </a:xfrm>
          <a:prstGeom prst="roundRect">
            <a:avLst>
              <a:gd name="adj" fmla="val 159700"/>
            </a:avLst>
          </a:prstGeom>
          <a:solidFill>
            <a:srgbClr val="CCCCCC"/>
          </a:solidFill>
          <a:ln/>
        </p:spPr>
        <p:txBody>
          <a:bodyPr/>
          <a:lstStyle/>
          <a:p>
            <a:endParaRPr lang="vi-VN"/>
          </a:p>
        </p:txBody>
      </p:sp>
      <p:pic>
        <p:nvPicPr>
          <p:cNvPr id="31"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200602" y="4111228"/>
            <a:ext cx="228957" cy="228957"/>
          </a:xfrm>
          <a:prstGeom prst="rect">
            <a:avLst/>
          </a:prstGeom>
        </p:spPr>
      </p:pic>
      <p:sp>
        <p:nvSpPr>
          <p:cNvPr id="32" name="Text 25"/>
          <p:cNvSpPr/>
          <p:nvPr/>
        </p:nvSpPr>
        <p:spPr>
          <a:xfrm>
            <a:off x="5851088" y="4702850"/>
            <a:ext cx="2361962"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thông tin phổ cập giáo dục</a:t>
            </a:r>
            <a:endParaRPr lang="en-US" sz="1500" dirty="0"/>
          </a:p>
        </p:txBody>
      </p:sp>
      <p:sp>
        <p:nvSpPr>
          <p:cNvPr id="33" name="Text 26"/>
          <p:cNvSpPr/>
          <p:nvPr/>
        </p:nvSpPr>
        <p:spPr>
          <a:xfrm>
            <a:off x="5851088" y="5055751"/>
            <a:ext cx="2928104" cy="610553"/>
          </a:xfrm>
          <a:prstGeom prst="rect">
            <a:avLst/>
          </a:prstGeom>
          <a:noFill/>
          <a:ln/>
        </p:spPr>
        <p:txBody>
          <a:bodyPr wrap="squar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Theo dõi và báo cáo tình hình phổ cập giáo dục mầm non.</a:t>
            </a:r>
            <a:endParaRPr lang="en-US" sz="1500" dirty="0"/>
          </a:p>
        </p:txBody>
      </p:sp>
      <p:sp>
        <p:nvSpPr>
          <p:cNvPr id="34" name="Shape 27"/>
          <p:cNvSpPr/>
          <p:nvPr/>
        </p:nvSpPr>
        <p:spPr>
          <a:xfrm>
            <a:off x="9183767" y="4225766"/>
            <a:ext cx="3355538" cy="1654254"/>
          </a:xfrm>
          <a:prstGeom prst="roundRect">
            <a:avLst>
              <a:gd name="adj" fmla="val 6633"/>
            </a:avLst>
          </a:prstGeom>
          <a:solidFill>
            <a:srgbClr val="F7F7F7"/>
          </a:solidFill>
          <a:ln/>
        </p:spPr>
        <p:txBody>
          <a:bodyPr/>
          <a:lstStyle/>
          <a:p>
            <a:endParaRPr lang="vi-VN"/>
          </a:p>
        </p:txBody>
      </p:sp>
      <p:sp>
        <p:nvSpPr>
          <p:cNvPr id="35" name="Shape 28"/>
          <p:cNvSpPr/>
          <p:nvPr/>
        </p:nvSpPr>
        <p:spPr>
          <a:xfrm>
            <a:off x="9183767" y="4202906"/>
            <a:ext cx="3355538" cy="91440"/>
          </a:xfrm>
          <a:prstGeom prst="roundRect">
            <a:avLst>
              <a:gd name="adj" fmla="val 87665"/>
            </a:avLst>
          </a:prstGeom>
          <a:solidFill>
            <a:srgbClr val="CCCCCC"/>
          </a:solidFill>
          <a:ln/>
        </p:spPr>
        <p:txBody>
          <a:bodyPr/>
          <a:lstStyle/>
          <a:p>
            <a:endParaRPr lang="vi-VN"/>
          </a:p>
        </p:txBody>
      </p:sp>
      <p:sp>
        <p:nvSpPr>
          <p:cNvPr id="36" name="Shape 29"/>
          <p:cNvSpPr/>
          <p:nvPr/>
        </p:nvSpPr>
        <p:spPr>
          <a:xfrm>
            <a:off x="10575191" y="3939540"/>
            <a:ext cx="572572" cy="572572"/>
          </a:xfrm>
          <a:prstGeom prst="roundRect">
            <a:avLst>
              <a:gd name="adj" fmla="val 159700"/>
            </a:avLst>
          </a:prstGeom>
          <a:solidFill>
            <a:srgbClr val="CCCCCC"/>
          </a:solidFill>
          <a:ln/>
        </p:spPr>
        <p:txBody>
          <a:bodyPr/>
          <a:lstStyle/>
          <a:p>
            <a:endParaRPr lang="vi-VN"/>
          </a:p>
        </p:txBody>
      </p:sp>
      <p:pic>
        <p:nvPicPr>
          <p:cNvPr id="37"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746998" y="4111228"/>
            <a:ext cx="228957" cy="228957"/>
          </a:xfrm>
          <a:prstGeom prst="rect">
            <a:avLst/>
          </a:prstGeom>
        </p:spPr>
      </p:pic>
      <p:sp>
        <p:nvSpPr>
          <p:cNvPr id="38" name="Text 30"/>
          <p:cNvSpPr/>
          <p:nvPr/>
        </p:nvSpPr>
        <p:spPr>
          <a:xfrm>
            <a:off x="9397484" y="4702850"/>
            <a:ext cx="1908572"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tài sản, tài chính</a:t>
            </a:r>
            <a:endParaRPr lang="en-US" sz="1500" dirty="0"/>
          </a:p>
        </p:txBody>
      </p:sp>
      <p:sp>
        <p:nvSpPr>
          <p:cNvPr id="39" name="Text 31"/>
          <p:cNvSpPr/>
          <p:nvPr/>
        </p:nvSpPr>
        <p:spPr>
          <a:xfrm>
            <a:off x="9397484" y="5055751"/>
            <a:ext cx="2928104" cy="610553"/>
          </a:xfrm>
          <a:prstGeom prst="rect">
            <a:avLst/>
          </a:prstGeom>
          <a:noFill/>
          <a:ln/>
        </p:spPr>
        <p:txBody>
          <a:bodyPr wrap="squar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Quản lý tài sản, thu chi, ngân sách của đơn vị.</a:t>
            </a:r>
            <a:endParaRPr lang="en-US" sz="1500" dirty="0"/>
          </a:p>
        </p:txBody>
      </p:sp>
      <p:sp>
        <p:nvSpPr>
          <p:cNvPr id="40" name="Shape 32"/>
          <p:cNvSpPr/>
          <p:nvPr/>
        </p:nvSpPr>
        <p:spPr>
          <a:xfrm>
            <a:off x="2091095" y="6357104"/>
            <a:ext cx="10448211" cy="1348978"/>
          </a:xfrm>
          <a:prstGeom prst="roundRect">
            <a:avLst>
              <a:gd name="adj" fmla="val 8134"/>
            </a:avLst>
          </a:prstGeom>
          <a:solidFill>
            <a:srgbClr val="F7F7F7"/>
          </a:solidFill>
          <a:ln/>
        </p:spPr>
        <p:txBody>
          <a:bodyPr/>
          <a:lstStyle/>
          <a:p>
            <a:endParaRPr lang="vi-VN"/>
          </a:p>
        </p:txBody>
      </p:sp>
      <p:sp>
        <p:nvSpPr>
          <p:cNvPr id="41" name="Shape 33"/>
          <p:cNvSpPr/>
          <p:nvPr/>
        </p:nvSpPr>
        <p:spPr>
          <a:xfrm>
            <a:off x="2091095" y="6334244"/>
            <a:ext cx="10448211" cy="91440"/>
          </a:xfrm>
          <a:prstGeom prst="roundRect">
            <a:avLst>
              <a:gd name="adj" fmla="val 87665"/>
            </a:avLst>
          </a:prstGeom>
          <a:solidFill>
            <a:srgbClr val="CCCCCC"/>
          </a:solidFill>
          <a:ln/>
        </p:spPr>
        <p:txBody>
          <a:bodyPr/>
          <a:lstStyle/>
          <a:p>
            <a:endParaRPr lang="vi-VN"/>
          </a:p>
        </p:txBody>
      </p:sp>
      <p:sp>
        <p:nvSpPr>
          <p:cNvPr id="42" name="Shape 34"/>
          <p:cNvSpPr/>
          <p:nvPr/>
        </p:nvSpPr>
        <p:spPr>
          <a:xfrm>
            <a:off x="7028914" y="6070878"/>
            <a:ext cx="572572" cy="572572"/>
          </a:xfrm>
          <a:prstGeom prst="roundRect">
            <a:avLst>
              <a:gd name="adj" fmla="val 159700"/>
            </a:avLst>
          </a:prstGeom>
          <a:solidFill>
            <a:srgbClr val="CCCCCC"/>
          </a:solidFill>
          <a:ln/>
        </p:spPr>
        <p:txBody>
          <a:bodyPr/>
          <a:lstStyle/>
          <a:p>
            <a:endParaRPr lang="vi-VN"/>
          </a:p>
        </p:txBody>
      </p:sp>
      <p:pic>
        <p:nvPicPr>
          <p:cNvPr id="43"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200721" y="6242566"/>
            <a:ext cx="228957" cy="228957"/>
          </a:xfrm>
          <a:prstGeom prst="rect">
            <a:avLst/>
          </a:prstGeom>
        </p:spPr>
      </p:pic>
      <p:sp>
        <p:nvSpPr>
          <p:cNvPr id="44" name="Text 35"/>
          <p:cNvSpPr/>
          <p:nvPr/>
        </p:nvSpPr>
        <p:spPr>
          <a:xfrm>
            <a:off x="2304812" y="6834188"/>
            <a:ext cx="1908572" cy="238482"/>
          </a:xfrm>
          <a:prstGeom prst="rect">
            <a:avLst/>
          </a:prstGeom>
          <a:noFill/>
          <a:ln/>
        </p:spPr>
        <p:txBody>
          <a:bodyPr wrap="none" lIns="0" tIns="0" rIns="0" bIns="0" rtlCol="0" anchor="t"/>
          <a:lstStyle/>
          <a:p>
            <a:pPr marL="0" indent="0" algn="l">
              <a:lnSpc>
                <a:spcPts val="1850"/>
              </a:lnSpc>
              <a:buNone/>
            </a:pPr>
            <a:r>
              <a:rPr lang="en-US" sz="1500" dirty="0">
                <a:solidFill>
                  <a:srgbClr val="383838"/>
                </a:solidFill>
                <a:latin typeface="Patrick Hand" pitchFamily="34" charset="0"/>
                <a:ea typeface="Patrick Hand" pitchFamily="34" charset="-122"/>
                <a:cs typeface="Patrick Hand" pitchFamily="34" charset="-120"/>
              </a:rPr>
              <a:t>Quản lý văn bản điện tử</a:t>
            </a:r>
            <a:endParaRPr lang="en-US" sz="1500" dirty="0"/>
          </a:p>
        </p:txBody>
      </p:sp>
      <p:sp>
        <p:nvSpPr>
          <p:cNvPr id="45" name="Text 36"/>
          <p:cNvSpPr/>
          <p:nvPr/>
        </p:nvSpPr>
        <p:spPr>
          <a:xfrm>
            <a:off x="2304812" y="7187089"/>
            <a:ext cx="10020776" cy="30527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Hệ thống quản lý văn bản đi, đến, lưu trữ điện tử.</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2091095" y="630674"/>
            <a:ext cx="5845254" cy="458033"/>
          </a:xfrm>
          <a:prstGeom prst="rect">
            <a:avLst/>
          </a:prstGeom>
          <a:noFill/>
          <a:ln/>
        </p:spPr>
        <p:txBody>
          <a:bodyPr wrap="none" lIns="0" tIns="0" rIns="0" bIns="0" rtlCol="0" anchor="t"/>
          <a:lstStyle/>
          <a:p>
            <a:pPr marL="0" indent="0" algn="l">
              <a:lnSpc>
                <a:spcPts val="3600"/>
              </a:lnSpc>
              <a:buNone/>
            </a:pPr>
            <a:r>
              <a:rPr lang="en-US" sz="2850" dirty="0">
                <a:solidFill>
                  <a:srgbClr val="383838"/>
                </a:solidFill>
                <a:latin typeface="Patrick Hand" pitchFamily="34" charset="0"/>
                <a:ea typeface="Patrick Hand" pitchFamily="34" charset="-122"/>
                <a:cs typeface="Patrick Hand" pitchFamily="34" charset="-120"/>
              </a:rPr>
              <a:t>Ứng Dụng Hỗ Trợ Nuôi Dưỡng và Giáo Dục Trẻ</a:t>
            </a:r>
            <a:endParaRPr lang="en-US" sz="2850" dirty="0"/>
          </a:p>
        </p:txBody>
      </p:sp>
      <p:sp>
        <p:nvSpPr>
          <p:cNvPr id="3" name="Text 1"/>
          <p:cNvSpPr/>
          <p:nvPr/>
        </p:nvSpPr>
        <p:spPr>
          <a:xfrm>
            <a:off x="2091095" y="1546741"/>
            <a:ext cx="10448211" cy="732949"/>
          </a:xfrm>
          <a:prstGeom prst="rect">
            <a:avLst/>
          </a:prstGeom>
          <a:noFill/>
          <a:ln/>
        </p:spPr>
        <p:txBody>
          <a:bodyPr wrap="squar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Các ứng dụng này tập trung vào việc nâng cao chất lượng nuôi dưỡng, chăm sóc và giáo dục trẻ, đồng thời tăng cường sự phối hợp với phụ huynh.</a:t>
            </a:r>
            <a:endParaRPr lang="en-US" sz="1800" dirty="0"/>
          </a:p>
        </p:txBody>
      </p:sp>
      <p:pic>
        <p:nvPicPr>
          <p:cNvPr id="4" name="Image 0" descr="preencoded.png"/>
          <p:cNvPicPr>
            <a:picLocks noChangeAspect="1"/>
          </p:cNvPicPr>
          <p:nvPr/>
        </p:nvPicPr>
        <p:blipFill>
          <a:blip r:embed="rId3"/>
          <a:stretch>
            <a:fillRect/>
          </a:stretch>
        </p:blipFill>
        <p:spPr>
          <a:xfrm>
            <a:off x="2091095" y="2537341"/>
            <a:ext cx="5224105" cy="916186"/>
          </a:xfrm>
          <a:prstGeom prst="rect">
            <a:avLst/>
          </a:prstGeom>
        </p:spPr>
      </p:pic>
      <p:sp>
        <p:nvSpPr>
          <p:cNvPr id="5" name="Text 2"/>
          <p:cNvSpPr/>
          <p:nvPr/>
        </p:nvSpPr>
        <p:spPr>
          <a:xfrm>
            <a:off x="2320052" y="3682484"/>
            <a:ext cx="2290643" cy="286345"/>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Tính toán khẩu phần ăn</a:t>
            </a:r>
            <a:endParaRPr lang="en-US" sz="1800" dirty="0"/>
          </a:p>
        </p:txBody>
      </p:sp>
      <p:sp>
        <p:nvSpPr>
          <p:cNvPr id="6" name="Text 3"/>
          <p:cNvSpPr/>
          <p:nvPr/>
        </p:nvSpPr>
        <p:spPr>
          <a:xfrm>
            <a:off x="2320052" y="4106228"/>
            <a:ext cx="4766191" cy="732949"/>
          </a:xfrm>
          <a:prstGeom prst="rect">
            <a:avLst/>
          </a:prstGeom>
          <a:noFill/>
          <a:ln/>
        </p:spPr>
        <p:txBody>
          <a:bodyPr wrap="squar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Tiện ích tính toán khẩu phần ăn, hàm lượng dinh dưỡng, thực đơn hàng ngày phù hợp với trẻ.</a:t>
            </a:r>
            <a:endParaRPr lang="en-US" sz="1800" dirty="0"/>
          </a:p>
        </p:txBody>
      </p:sp>
      <p:pic>
        <p:nvPicPr>
          <p:cNvPr id="7" name="Image 1" descr="preencoded.png"/>
          <p:cNvPicPr>
            <a:picLocks noChangeAspect="1"/>
          </p:cNvPicPr>
          <p:nvPr/>
        </p:nvPicPr>
        <p:blipFill>
          <a:blip r:embed="rId4"/>
          <a:stretch>
            <a:fillRect/>
          </a:stretch>
        </p:blipFill>
        <p:spPr>
          <a:xfrm>
            <a:off x="7315200" y="2537341"/>
            <a:ext cx="5224105" cy="916186"/>
          </a:xfrm>
          <a:prstGeom prst="rect">
            <a:avLst/>
          </a:prstGeom>
        </p:spPr>
      </p:pic>
      <p:sp>
        <p:nvSpPr>
          <p:cNvPr id="8" name="Text 4"/>
          <p:cNvSpPr/>
          <p:nvPr/>
        </p:nvSpPr>
        <p:spPr>
          <a:xfrm>
            <a:off x="7544157" y="3682484"/>
            <a:ext cx="2290643" cy="286345"/>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Tổ chức hoạt động giáo dục</a:t>
            </a:r>
            <a:endParaRPr lang="en-US" sz="1800" dirty="0"/>
          </a:p>
        </p:txBody>
      </p:sp>
      <p:sp>
        <p:nvSpPr>
          <p:cNvPr id="9" name="Text 5"/>
          <p:cNvSpPr/>
          <p:nvPr/>
        </p:nvSpPr>
        <p:spPr>
          <a:xfrm>
            <a:off x="7544157" y="4106228"/>
            <a:ext cx="4766191" cy="732949"/>
          </a:xfrm>
          <a:prstGeom prst="rect">
            <a:avLst/>
          </a:prstGeom>
          <a:noFill/>
          <a:ln/>
        </p:spPr>
        <p:txBody>
          <a:bodyPr wrap="squar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Chức năng tổ chức các hoạt động giáo dục trẻ, đáp ứng yêu cầu nghiệp vụ.</a:t>
            </a:r>
            <a:endParaRPr lang="en-US" sz="1800" dirty="0"/>
          </a:p>
        </p:txBody>
      </p:sp>
      <p:pic>
        <p:nvPicPr>
          <p:cNvPr id="10" name="Image 2" descr="preencoded.png"/>
          <p:cNvPicPr>
            <a:picLocks noChangeAspect="1"/>
          </p:cNvPicPr>
          <p:nvPr/>
        </p:nvPicPr>
        <p:blipFill>
          <a:blip r:embed="rId5"/>
          <a:stretch>
            <a:fillRect/>
          </a:stretch>
        </p:blipFill>
        <p:spPr>
          <a:xfrm>
            <a:off x="2091095" y="5068133"/>
            <a:ext cx="5224105" cy="916186"/>
          </a:xfrm>
          <a:prstGeom prst="rect">
            <a:avLst/>
          </a:prstGeom>
        </p:spPr>
      </p:pic>
      <p:sp>
        <p:nvSpPr>
          <p:cNvPr id="11" name="Text 6"/>
          <p:cNvSpPr/>
          <p:nvPr/>
        </p:nvSpPr>
        <p:spPr>
          <a:xfrm>
            <a:off x="2320052" y="6213277"/>
            <a:ext cx="2290643" cy="286345"/>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Phối hợp với cha mẹ</a:t>
            </a:r>
            <a:endParaRPr lang="en-US" sz="1800" dirty="0"/>
          </a:p>
        </p:txBody>
      </p:sp>
      <p:sp>
        <p:nvSpPr>
          <p:cNvPr id="12" name="Text 7"/>
          <p:cNvSpPr/>
          <p:nvPr/>
        </p:nvSpPr>
        <p:spPr>
          <a:xfrm>
            <a:off x="2320052" y="6637020"/>
            <a:ext cx="4766191" cy="732949"/>
          </a:xfrm>
          <a:prstGeom prst="rect">
            <a:avLst/>
          </a:prstGeom>
          <a:noFill/>
          <a:ln/>
        </p:spPr>
        <p:txBody>
          <a:bodyPr wrap="squar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Chức năng phối hợp, tham gia của cha mẹ trẻ vào các hoạt động của nhà trường.</a:t>
            </a:r>
            <a:endParaRPr lang="en-US" sz="1800" dirty="0"/>
          </a:p>
        </p:txBody>
      </p:sp>
      <p:pic>
        <p:nvPicPr>
          <p:cNvPr id="13" name="Image 3" descr="preencoded.png"/>
          <p:cNvPicPr>
            <a:picLocks noChangeAspect="1"/>
          </p:cNvPicPr>
          <p:nvPr/>
        </p:nvPicPr>
        <p:blipFill>
          <a:blip r:embed="rId6"/>
          <a:stretch>
            <a:fillRect/>
          </a:stretch>
        </p:blipFill>
        <p:spPr>
          <a:xfrm>
            <a:off x="7315200" y="5068133"/>
            <a:ext cx="5224105" cy="916186"/>
          </a:xfrm>
          <a:prstGeom prst="rect">
            <a:avLst/>
          </a:prstGeom>
        </p:spPr>
      </p:pic>
      <p:sp>
        <p:nvSpPr>
          <p:cNvPr id="14" name="Text 8"/>
          <p:cNvSpPr/>
          <p:nvPr/>
        </p:nvSpPr>
        <p:spPr>
          <a:xfrm>
            <a:off x="7544157" y="6213277"/>
            <a:ext cx="2290643" cy="286345"/>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Tuyên truyền kiến thức</a:t>
            </a:r>
            <a:endParaRPr lang="en-US" sz="1800" dirty="0"/>
          </a:p>
        </p:txBody>
      </p:sp>
      <p:sp>
        <p:nvSpPr>
          <p:cNvPr id="15" name="Text 9"/>
          <p:cNvSpPr/>
          <p:nvPr/>
        </p:nvSpPr>
        <p:spPr>
          <a:xfrm>
            <a:off x="7544157" y="6637020"/>
            <a:ext cx="4766191" cy="732949"/>
          </a:xfrm>
          <a:prstGeom prst="rect">
            <a:avLst/>
          </a:prstGeom>
          <a:noFill/>
          <a:ln/>
        </p:spPr>
        <p:txBody>
          <a:bodyPr wrap="squar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Chức năng tuyên truyền phổ biến kiến thức khoa học nuôi dạy trẻ em cho cha mẹ và cộng đồng.</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2091095" y="442674"/>
            <a:ext cx="4260175" cy="321826"/>
          </a:xfrm>
          <a:prstGeom prst="rect">
            <a:avLst/>
          </a:prstGeom>
          <a:noFill/>
          <a:ln/>
        </p:spPr>
        <p:txBody>
          <a:bodyPr wrap="none" lIns="0" tIns="0" rIns="0" bIns="0" rtlCol="0" anchor="t"/>
          <a:lstStyle/>
          <a:p>
            <a:pPr marL="0" indent="0" algn="l">
              <a:lnSpc>
                <a:spcPts val="2500"/>
              </a:lnSpc>
              <a:buNone/>
            </a:pPr>
            <a:r>
              <a:rPr lang="en-US" sz="2000" dirty="0">
                <a:solidFill>
                  <a:srgbClr val="383838"/>
                </a:solidFill>
                <a:latin typeface="Patrick Hand" pitchFamily="34" charset="0"/>
                <a:ea typeface="Patrick Hand" pitchFamily="34" charset="-122"/>
                <a:cs typeface="Patrick Hand" pitchFamily="34" charset="-120"/>
              </a:rPr>
              <a:t>Kết Nối Dữ Liệu và Quy Chế Quản Lý Ứng Dụng</a:t>
            </a:r>
            <a:endParaRPr lang="en-US" sz="2000" dirty="0"/>
          </a:p>
        </p:txBody>
      </p:sp>
      <p:sp>
        <p:nvSpPr>
          <p:cNvPr id="3" name="Text 1"/>
          <p:cNvSpPr/>
          <p:nvPr/>
        </p:nvSpPr>
        <p:spPr>
          <a:xfrm>
            <a:off x="2091095" y="1166932"/>
            <a:ext cx="2139077" cy="241340"/>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Kết Nối Dữ Liệu Ngành Giáo Dục</a:t>
            </a:r>
            <a:endParaRPr lang="en-US" sz="1500" dirty="0"/>
          </a:p>
        </p:txBody>
      </p:sp>
      <p:sp>
        <p:nvSpPr>
          <p:cNvPr id="4" name="Text 2"/>
          <p:cNvSpPr/>
          <p:nvPr/>
        </p:nvSpPr>
        <p:spPr>
          <a:xfrm>
            <a:off x="2091095" y="1569244"/>
            <a:ext cx="5027771" cy="515064"/>
          </a:xfrm>
          <a:prstGeom prst="rect">
            <a:avLst/>
          </a:prstGeom>
          <a:noFill/>
          <a:ln/>
        </p:spPr>
        <p:txBody>
          <a:bodyPr wrap="square" lIns="0" tIns="0" rIns="0" bIns="0" rtlCol="0" anchor="t"/>
          <a:lstStyle/>
          <a:p>
            <a:pPr marL="0" indent="0" algn="l">
              <a:lnSpc>
                <a:spcPts val="2000"/>
              </a:lnSpc>
              <a:buNone/>
            </a:pPr>
            <a:r>
              <a:rPr lang="en-US" sz="1250" dirty="0">
                <a:solidFill>
                  <a:srgbClr val="383838"/>
                </a:solidFill>
                <a:latin typeface="Patrick Hand" pitchFamily="34" charset="0"/>
                <a:ea typeface="Patrick Hand" pitchFamily="34" charset="-122"/>
                <a:cs typeface="Patrick Hand" pitchFamily="34" charset="-120"/>
              </a:rPr>
              <a:t>Đảm bảo kết nối và trao đổi đầy đủ dữ liệu với cơ sở dữ liệu ngành Giáo dục do Bộ GDĐT quản lý.</a:t>
            </a:r>
            <a:endParaRPr lang="en-US" sz="1250" dirty="0"/>
          </a:p>
        </p:txBody>
      </p:sp>
      <p:sp>
        <p:nvSpPr>
          <p:cNvPr id="5" name="Text 3"/>
          <p:cNvSpPr/>
          <p:nvPr/>
        </p:nvSpPr>
        <p:spPr>
          <a:xfrm>
            <a:off x="2091095" y="2229088"/>
            <a:ext cx="5027771"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Có kết nối (API) và trao đổi dữ liệu đầy đủ.</a:t>
            </a:r>
            <a:endParaRPr lang="en-US" sz="1250" dirty="0"/>
          </a:p>
        </p:txBody>
      </p:sp>
      <p:sp>
        <p:nvSpPr>
          <p:cNvPr id="6" name="Text 4"/>
          <p:cNvSpPr/>
          <p:nvPr/>
        </p:nvSpPr>
        <p:spPr>
          <a:xfrm>
            <a:off x="2091095" y="2542937"/>
            <a:ext cx="5027771"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Thiếu kết nối 01 nội dung trừ 0,5 điểm.</a:t>
            </a:r>
            <a:endParaRPr lang="en-US" sz="1250" dirty="0"/>
          </a:p>
        </p:txBody>
      </p:sp>
      <p:sp>
        <p:nvSpPr>
          <p:cNvPr id="7" name="Text 5"/>
          <p:cNvSpPr/>
          <p:nvPr/>
        </p:nvSpPr>
        <p:spPr>
          <a:xfrm>
            <a:off x="2091095" y="2856786"/>
            <a:ext cx="5027771"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Không có kết nối: 0 điểm.</a:t>
            </a:r>
            <a:endParaRPr lang="en-US" sz="1250" dirty="0"/>
          </a:p>
        </p:txBody>
      </p:sp>
      <p:pic>
        <p:nvPicPr>
          <p:cNvPr id="8" name="Image 0" descr="preencoded.png"/>
          <p:cNvPicPr>
            <a:picLocks noChangeAspect="1"/>
          </p:cNvPicPr>
          <p:nvPr/>
        </p:nvPicPr>
        <p:blipFill>
          <a:blip r:embed="rId3"/>
          <a:stretch>
            <a:fillRect/>
          </a:stretch>
        </p:blipFill>
        <p:spPr>
          <a:xfrm>
            <a:off x="2091095" y="3295412"/>
            <a:ext cx="5027771" cy="5027771"/>
          </a:xfrm>
          <a:prstGeom prst="rect">
            <a:avLst/>
          </a:prstGeom>
        </p:spPr>
      </p:pic>
      <p:sp>
        <p:nvSpPr>
          <p:cNvPr id="9" name="Text 6"/>
          <p:cNvSpPr/>
          <p:nvPr/>
        </p:nvSpPr>
        <p:spPr>
          <a:xfrm>
            <a:off x="7519154" y="1166932"/>
            <a:ext cx="1931670" cy="241340"/>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Quy Chế Quản Lý Ứng Dụng</a:t>
            </a:r>
            <a:endParaRPr lang="en-US" sz="1500" dirty="0"/>
          </a:p>
        </p:txBody>
      </p:sp>
      <p:sp>
        <p:nvSpPr>
          <p:cNvPr id="10" name="Text 7"/>
          <p:cNvSpPr/>
          <p:nvPr/>
        </p:nvSpPr>
        <p:spPr>
          <a:xfrm>
            <a:off x="7519154" y="1569244"/>
            <a:ext cx="5027771" cy="515064"/>
          </a:xfrm>
          <a:prstGeom prst="rect">
            <a:avLst/>
          </a:prstGeom>
          <a:noFill/>
          <a:ln/>
        </p:spPr>
        <p:txBody>
          <a:bodyPr wrap="square" lIns="0" tIns="0" rIns="0" bIns="0" rtlCol="0" anchor="t"/>
          <a:lstStyle/>
          <a:p>
            <a:pPr marL="0" indent="0" algn="l">
              <a:lnSpc>
                <a:spcPts val="2000"/>
              </a:lnSpc>
              <a:buNone/>
            </a:pPr>
            <a:r>
              <a:rPr lang="en-US" sz="1250" dirty="0">
                <a:solidFill>
                  <a:srgbClr val="383838"/>
                </a:solidFill>
                <a:latin typeface="Patrick Hand" pitchFamily="34" charset="0"/>
                <a:ea typeface="Patrick Hand" pitchFamily="34" charset="-122"/>
                <a:cs typeface="Patrick Hand" pitchFamily="34" charset="-120"/>
              </a:rPr>
              <a:t>Ban hành quy chế quản lý, vận hành, khai thác sử dụng ứng dụng quản trị, nuôi dưỡng, chăm sóc, giáo dục trẻ.</a:t>
            </a:r>
            <a:endParaRPr lang="en-US" sz="1250" dirty="0"/>
          </a:p>
        </p:txBody>
      </p:sp>
      <p:sp>
        <p:nvSpPr>
          <p:cNvPr id="11" name="Text 8"/>
          <p:cNvSpPr/>
          <p:nvPr/>
        </p:nvSpPr>
        <p:spPr>
          <a:xfrm>
            <a:off x="7519154" y="2229088"/>
            <a:ext cx="5027771"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Xây dựng và ban hành văn bản, quy chế quản lý cho từng ứng dụng.</a:t>
            </a:r>
            <a:endParaRPr lang="en-US" sz="1250" dirty="0"/>
          </a:p>
        </p:txBody>
      </p:sp>
      <p:sp>
        <p:nvSpPr>
          <p:cNvPr id="12" name="Text 9"/>
          <p:cNvSpPr/>
          <p:nvPr/>
        </p:nvSpPr>
        <p:spPr>
          <a:xfrm>
            <a:off x="7519154" y="2542937"/>
            <a:ext cx="5027771"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Phân công trách nhiệm, quyền hạn rõ ràng.</a:t>
            </a:r>
            <a:endParaRPr lang="en-US" sz="1250" dirty="0"/>
          </a:p>
        </p:txBody>
      </p:sp>
      <p:sp>
        <p:nvSpPr>
          <p:cNvPr id="13" name="Text 10"/>
          <p:cNvSpPr/>
          <p:nvPr/>
        </p:nvSpPr>
        <p:spPr>
          <a:xfrm>
            <a:off x="7519154" y="2856786"/>
            <a:ext cx="5027771" cy="25753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Tuyên truyền, phổ biến quy chế đến các thành viên liên quan.</a:t>
            </a:r>
            <a:endParaRPr lang="en-US" sz="1250" dirty="0"/>
          </a:p>
        </p:txBody>
      </p:sp>
      <p:pic>
        <p:nvPicPr>
          <p:cNvPr id="14" name="Image 1" descr="preencoded.png"/>
          <p:cNvPicPr>
            <a:picLocks noChangeAspect="1"/>
          </p:cNvPicPr>
          <p:nvPr/>
        </p:nvPicPr>
        <p:blipFill>
          <a:blip r:embed="rId4"/>
          <a:stretch>
            <a:fillRect/>
          </a:stretch>
        </p:blipFill>
        <p:spPr>
          <a:xfrm>
            <a:off x="7519154" y="3295412"/>
            <a:ext cx="5027771" cy="50277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091095" y="659130"/>
            <a:ext cx="4087058" cy="469344"/>
          </a:xfrm>
          <a:prstGeom prst="rect">
            <a:avLst/>
          </a:prstGeom>
          <a:noFill/>
          <a:ln/>
        </p:spPr>
        <p:txBody>
          <a:bodyPr wrap="none" lIns="0" tIns="0" rIns="0" bIns="0" rtlCol="0" anchor="t"/>
          <a:lstStyle/>
          <a:p>
            <a:pPr marL="0" indent="0" algn="l">
              <a:lnSpc>
                <a:spcPts val="3650"/>
              </a:lnSpc>
              <a:buNone/>
            </a:pPr>
            <a:r>
              <a:rPr lang="en-US" sz="2950" dirty="0">
                <a:solidFill>
                  <a:srgbClr val="383838"/>
                </a:solidFill>
                <a:latin typeface="Patrick Hand" pitchFamily="34" charset="0"/>
                <a:ea typeface="Patrick Hand" pitchFamily="34" charset="-122"/>
                <a:cs typeface="Patrick Hand" pitchFamily="34" charset="-120"/>
              </a:rPr>
              <a:t>Triển Khai Dịch Vụ Trực Tuyến</a:t>
            </a:r>
            <a:endParaRPr lang="en-US" sz="2950" dirty="0"/>
          </a:p>
        </p:txBody>
      </p:sp>
      <p:sp>
        <p:nvSpPr>
          <p:cNvPr id="3" name="Text 1"/>
          <p:cNvSpPr/>
          <p:nvPr/>
        </p:nvSpPr>
        <p:spPr>
          <a:xfrm>
            <a:off x="2091095" y="1597819"/>
            <a:ext cx="10448211" cy="375404"/>
          </a:xfrm>
          <a:prstGeom prst="rect">
            <a:avLst/>
          </a:prstGeom>
          <a:noFill/>
          <a:ln/>
        </p:spPr>
        <p:txBody>
          <a:bodyPr wrap="none" lIns="0" tIns="0" rIns="0" bIns="0" rtlCol="0" anchor="t"/>
          <a:lstStyle/>
          <a:p>
            <a:pPr marL="0" indent="0" algn="l">
              <a:lnSpc>
                <a:spcPts val="2950"/>
              </a:lnSpc>
              <a:buNone/>
            </a:pPr>
            <a:r>
              <a:rPr lang="en-US" sz="1800" dirty="0">
                <a:solidFill>
                  <a:srgbClr val="383838"/>
                </a:solidFill>
                <a:latin typeface="Patrick Hand" pitchFamily="34" charset="0"/>
                <a:ea typeface="Patrick Hand" pitchFamily="34" charset="-122"/>
                <a:cs typeface="Patrick Hand" pitchFamily="34" charset="-120"/>
              </a:rPr>
              <a:t>Các dịch vụ trực tuyến giúp nâng cao hiệu quả quản lý và tương tác với phụ huynh, cộng đồng.</a:t>
            </a:r>
            <a:endParaRPr lang="en-US" sz="1800" dirty="0"/>
          </a:p>
        </p:txBody>
      </p:sp>
      <p:pic>
        <p:nvPicPr>
          <p:cNvPr id="4" name="Image 0" descr="preencoded.png"/>
          <p:cNvPicPr>
            <a:picLocks noChangeAspect="1"/>
          </p:cNvPicPr>
          <p:nvPr/>
        </p:nvPicPr>
        <p:blipFill>
          <a:blip r:embed="rId3"/>
          <a:stretch>
            <a:fillRect/>
          </a:stretch>
        </p:blipFill>
        <p:spPr>
          <a:xfrm>
            <a:off x="2091095" y="2501146"/>
            <a:ext cx="3835598" cy="3835598"/>
          </a:xfrm>
          <a:prstGeom prst="rect">
            <a:avLst/>
          </a:prstGeom>
        </p:spPr>
      </p:pic>
      <p:sp>
        <p:nvSpPr>
          <p:cNvPr id="5" name="Shape 2"/>
          <p:cNvSpPr/>
          <p:nvPr/>
        </p:nvSpPr>
        <p:spPr>
          <a:xfrm>
            <a:off x="6507004" y="2501146"/>
            <a:ext cx="2902506" cy="2807375"/>
          </a:xfrm>
          <a:prstGeom prst="roundRect">
            <a:avLst>
              <a:gd name="adj" fmla="val 20066"/>
            </a:avLst>
          </a:prstGeom>
          <a:solidFill>
            <a:srgbClr val="E6E6E6"/>
          </a:solidFill>
          <a:ln w="7620">
            <a:solidFill>
              <a:srgbClr val="CCCCCC"/>
            </a:solidFill>
            <a:prstDash val="solid"/>
          </a:ln>
        </p:spPr>
        <p:txBody>
          <a:bodyPr/>
          <a:lstStyle/>
          <a:p>
            <a:endParaRPr lang="vi-VN"/>
          </a:p>
        </p:txBody>
      </p:sp>
      <p:sp>
        <p:nvSpPr>
          <p:cNvPr id="6" name="Text 3"/>
          <p:cNvSpPr/>
          <p:nvPr/>
        </p:nvSpPr>
        <p:spPr>
          <a:xfrm>
            <a:off x="6749296" y="2743438"/>
            <a:ext cx="2347079" cy="293251"/>
          </a:xfrm>
          <a:prstGeom prst="rect">
            <a:avLst/>
          </a:prstGeom>
          <a:noFill/>
          <a:ln/>
        </p:spPr>
        <p:txBody>
          <a:bodyPr wrap="none" lIns="0" tIns="0" rIns="0" bIns="0" rtlCol="0" anchor="t"/>
          <a:lstStyle/>
          <a:p>
            <a:pPr marL="0" indent="0" algn="l">
              <a:lnSpc>
                <a:spcPts val="2300"/>
              </a:lnSpc>
              <a:buNone/>
            </a:pPr>
            <a:r>
              <a:rPr lang="en-US" sz="1800" dirty="0">
                <a:solidFill>
                  <a:srgbClr val="383838"/>
                </a:solidFill>
                <a:latin typeface="Patrick Hand" pitchFamily="34" charset="0"/>
                <a:ea typeface="Patrick Hand" pitchFamily="34" charset="-122"/>
                <a:cs typeface="Patrick Hand" pitchFamily="34" charset="-120"/>
              </a:rPr>
              <a:t>Tuyển Sinh Trực Tuyến</a:t>
            </a:r>
            <a:endParaRPr lang="en-US" sz="1800" dirty="0"/>
          </a:p>
        </p:txBody>
      </p:sp>
      <p:sp>
        <p:nvSpPr>
          <p:cNvPr id="7" name="Text 4"/>
          <p:cNvSpPr/>
          <p:nvPr/>
        </p:nvSpPr>
        <p:spPr>
          <a:xfrm>
            <a:off x="6749296" y="3271361"/>
            <a:ext cx="2417921" cy="1501616"/>
          </a:xfrm>
          <a:prstGeom prst="rect">
            <a:avLst/>
          </a:prstGeom>
          <a:noFill/>
          <a:ln/>
        </p:spPr>
        <p:txBody>
          <a:bodyPr wrap="square" lIns="0" tIns="0" rIns="0" bIns="0" rtlCol="0" anchor="t"/>
          <a:lstStyle/>
          <a:p>
            <a:pPr marL="0" indent="0" algn="l">
              <a:lnSpc>
                <a:spcPts val="2950"/>
              </a:lnSpc>
              <a:buNone/>
            </a:pPr>
            <a:r>
              <a:rPr lang="en-US" sz="1800" dirty="0">
                <a:solidFill>
                  <a:srgbClr val="383838"/>
                </a:solidFill>
                <a:latin typeface="Patrick Hand" pitchFamily="34" charset="0"/>
                <a:ea typeface="Patrick Hand" pitchFamily="34" charset="-122"/>
                <a:cs typeface="Patrick Hand" pitchFamily="34" charset="-120"/>
              </a:rPr>
              <a:t>Dịch vụ tuyển sinh đầu cấp mầm non trực tuyến, đáp ứng yêu cầu của cơ quan quản lý giáo dục cấp trên.</a:t>
            </a:r>
            <a:endParaRPr lang="en-US" sz="1800" dirty="0"/>
          </a:p>
        </p:txBody>
      </p:sp>
      <p:sp>
        <p:nvSpPr>
          <p:cNvPr id="8" name="Shape 5"/>
          <p:cNvSpPr/>
          <p:nvPr/>
        </p:nvSpPr>
        <p:spPr>
          <a:xfrm>
            <a:off x="9644182" y="2501146"/>
            <a:ext cx="2902625" cy="2807375"/>
          </a:xfrm>
          <a:prstGeom prst="roundRect">
            <a:avLst>
              <a:gd name="adj" fmla="val 20066"/>
            </a:avLst>
          </a:prstGeom>
          <a:solidFill>
            <a:srgbClr val="E6E6E6"/>
          </a:solidFill>
          <a:ln w="7620">
            <a:solidFill>
              <a:srgbClr val="CCCCCC"/>
            </a:solidFill>
            <a:prstDash val="solid"/>
          </a:ln>
        </p:spPr>
        <p:txBody>
          <a:bodyPr/>
          <a:lstStyle/>
          <a:p>
            <a:endParaRPr lang="vi-VN"/>
          </a:p>
        </p:txBody>
      </p:sp>
      <p:sp>
        <p:nvSpPr>
          <p:cNvPr id="9" name="Text 6"/>
          <p:cNvSpPr/>
          <p:nvPr/>
        </p:nvSpPr>
        <p:spPr>
          <a:xfrm>
            <a:off x="9886474" y="2743438"/>
            <a:ext cx="2418040" cy="586502"/>
          </a:xfrm>
          <a:prstGeom prst="rect">
            <a:avLst/>
          </a:prstGeom>
          <a:noFill/>
          <a:ln/>
        </p:spPr>
        <p:txBody>
          <a:bodyPr wrap="square" lIns="0" tIns="0" rIns="0" bIns="0" rtlCol="0" anchor="t"/>
          <a:lstStyle/>
          <a:p>
            <a:pPr marL="0" indent="0" algn="l">
              <a:lnSpc>
                <a:spcPts val="2300"/>
              </a:lnSpc>
              <a:buNone/>
            </a:pPr>
            <a:r>
              <a:rPr lang="en-US" sz="1800" dirty="0">
                <a:solidFill>
                  <a:srgbClr val="383838"/>
                </a:solidFill>
                <a:latin typeface="Patrick Hand" pitchFamily="34" charset="0"/>
                <a:ea typeface="Patrick Hand" pitchFamily="34" charset="-122"/>
                <a:cs typeface="Patrick Hand" pitchFamily="34" charset="-120"/>
              </a:rPr>
              <a:t>Kết Nối Gia Đình - Nhà Trường</a:t>
            </a:r>
            <a:endParaRPr lang="en-US" sz="1800" dirty="0"/>
          </a:p>
        </p:txBody>
      </p:sp>
      <p:sp>
        <p:nvSpPr>
          <p:cNvPr id="10" name="Text 7"/>
          <p:cNvSpPr/>
          <p:nvPr/>
        </p:nvSpPr>
        <p:spPr>
          <a:xfrm>
            <a:off x="9886474" y="3564612"/>
            <a:ext cx="2418040" cy="1501616"/>
          </a:xfrm>
          <a:prstGeom prst="rect">
            <a:avLst/>
          </a:prstGeom>
          <a:noFill/>
          <a:ln/>
        </p:spPr>
        <p:txBody>
          <a:bodyPr wrap="square" lIns="0" tIns="0" rIns="0" bIns="0" rtlCol="0" anchor="t"/>
          <a:lstStyle/>
          <a:p>
            <a:pPr marL="0" indent="0" algn="l">
              <a:lnSpc>
                <a:spcPts val="2950"/>
              </a:lnSpc>
              <a:buNone/>
            </a:pPr>
            <a:r>
              <a:rPr lang="en-US" sz="1800" dirty="0">
                <a:solidFill>
                  <a:srgbClr val="383838"/>
                </a:solidFill>
                <a:latin typeface="Patrick Hand" pitchFamily="34" charset="0"/>
                <a:ea typeface="Patrick Hand" pitchFamily="34" charset="-122"/>
                <a:cs typeface="Patrick Hand" pitchFamily="34" charset="-120"/>
              </a:rPr>
              <a:t>Dịch vụ kết nối giữa gia đình và cơ sở giáo dục qua web/thiết bị thông minh/mạng xã hội/OTT.</a:t>
            </a:r>
            <a:endParaRPr lang="en-US" sz="1800" dirty="0"/>
          </a:p>
        </p:txBody>
      </p:sp>
      <p:sp>
        <p:nvSpPr>
          <p:cNvPr id="11" name="Shape 8"/>
          <p:cNvSpPr/>
          <p:nvPr/>
        </p:nvSpPr>
        <p:spPr>
          <a:xfrm>
            <a:off x="6507004" y="5543193"/>
            <a:ext cx="6039803" cy="1763316"/>
          </a:xfrm>
          <a:prstGeom prst="roundRect">
            <a:avLst>
              <a:gd name="adj" fmla="val 31947"/>
            </a:avLst>
          </a:prstGeom>
          <a:solidFill>
            <a:srgbClr val="E6E6E6"/>
          </a:solidFill>
          <a:ln w="7620">
            <a:solidFill>
              <a:srgbClr val="CCCCCC"/>
            </a:solidFill>
            <a:prstDash val="solid"/>
          </a:ln>
        </p:spPr>
        <p:txBody>
          <a:bodyPr/>
          <a:lstStyle/>
          <a:p>
            <a:endParaRPr lang="vi-VN"/>
          </a:p>
        </p:txBody>
      </p:sp>
      <p:sp>
        <p:nvSpPr>
          <p:cNvPr id="12" name="Text 9"/>
          <p:cNvSpPr/>
          <p:nvPr/>
        </p:nvSpPr>
        <p:spPr>
          <a:xfrm>
            <a:off x="6749296" y="5785485"/>
            <a:ext cx="2347079" cy="293251"/>
          </a:xfrm>
          <a:prstGeom prst="rect">
            <a:avLst/>
          </a:prstGeom>
          <a:noFill/>
          <a:ln/>
        </p:spPr>
        <p:txBody>
          <a:bodyPr wrap="none" lIns="0" tIns="0" rIns="0" bIns="0" rtlCol="0" anchor="t"/>
          <a:lstStyle/>
          <a:p>
            <a:pPr marL="0" indent="0" algn="l">
              <a:lnSpc>
                <a:spcPts val="2300"/>
              </a:lnSpc>
              <a:buNone/>
            </a:pPr>
            <a:r>
              <a:rPr lang="en-US" sz="1800" dirty="0">
                <a:solidFill>
                  <a:srgbClr val="383838"/>
                </a:solidFill>
                <a:latin typeface="Patrick Hand" pitchFamily="34" charset="0"/>
                <a:ea typeface="Patrick Hand" pitchFamily="34" charset="-122"/>
                <a:cs typeface="Patrick Hand" pitchFamily="34" charset="-120"/>
              </a:rPr>
              <a:t>Thu Phí Không Tiền Mặt</a:t>
            </a:r>
            <a:endParaRPr lang="en-US" sz="1800" dirty="0"/>
          </a:p>
        </p:txBody>
      </p:sp>
      <p:sp>
        <p:nvSpPr>
          <p:cNvPr id="13" name="Text 10"/>
          <p:cNvSpPr/>
          <p:nvPr/>
        </p:nvSpPr>
        <p:spPr>
          <a:xfrm>
            <a:off x="6749296" y="6313408"/>
            <a:ext cx="5555218" cy="750808"/>
          </a:xfrm>
          <a:prstGeom prst="rect">
            <a:avLst/>
          </a:prstGeom>
          <a:noFill/>
          <a:ln/>
        </p:spPr>
        <p:txBody>
          <a:bodyPr wrap="square" lIns="0" tIns="0" rIns="0" bIns="0" rtlCol="0" anchor="t"/>
          <a:lstStyle/>
          <a:p>
            <a:pPr marL="0" indent="0" algn="l">
              <a:lnSpc>
                <a:spcPts val="2950"/>
              </a:lnSpc>
              <a:buNone/>
            </a:pPr>
            <a:r>
              <a:rPr lang="en-US" sz="1800" dirty="0">
                <a:solidFill>
                  <a:srgbClr val="383838"/>
                </a:solidFill>
                <a:latin typeface="Patrick Hand" pitchFamily="34" charset="0"/>
                <a:ea typeface="Patrick Hand" pitchFamily="34" charset="-122"/>
                <a:cs typeface="Patrick Hand" pitchFamily="34" charset="-120"/>
              </a:rPr>
              <a:t>Dịch vụ thu phí dịch vụ giáo dục theo hình thức không dùng tiền mặt, có tài khoản ngân hàng và phát sinh giao dịch.</a:t>
            </a:r>
            <a:endParaRPr lang="en-US"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091095" y="1260158"/>
            <a:ext cx="5940623" cy="493752"/>
          </a:xfrm>
          <a:prstGeom prst="rect">
            <a:avLst/>
          </a:prstGeom>
          <a:noFill/>
          <a:ln/>
        </p:spPr>
        <p:txBody>
          <a:bodyPr wrap="none" lIns="0" tIns="0" rIns="0" bIns="0" rtlCol="0" anchor="t"/>
          <a:lstStyle/>
          <a:p>
            <a:pPr marL="0" indent="0" algn="l">
              <a:lnSpc>
                <a:spcPts val="3850"/>
              </a:lnSpc>
              <a:buNone/>
            </a:pPr>
            <a:r>
              <a:rPr lang="en-US" sz="3100" dirty="0">
                <a:solidFill>
                  <a:srgbClr val="383838"/>
                </a:solidFill>
                <a:latin typeface="Patrick Hand" pitchFamily="34" charset="0"/>
                <a:ea typeface="Patrick Hand" pitchFamily="34" charset="-122"/>
                <a:cs typeface="Patrick Hand" pitchFamily="34" charset="-120"/>
              </a:rPr>
              <a:t>Phát Triển Nguồn Nhân Lực Chuyển Đổi Số</a:t>
            </a:r>
            <a:endParaRPr lang="en-US" sz="3100" dirty="0"/>
          </a:p>
        </p:txBody>
      </p:sp>
      <p:sp>
        <p:nvSpPr>
          <p:cNvPr id="3" name="Text 1"/>
          <p:cNvSpPr/>
          <p:nvPr/>
        </p:nvSpPr>
        <p:spPr>
          <a:xfrm>
            <a:off x="2091095" y="2247662"/>
            <a:ext cx="10448211" cy="395049"/>
          </a:xfrm>
          <a:prstGeom prst="rect">
            <a:avLst/>
          </a:prstGeom>
          <a:noFill/>
          <a:ln/>
        </p:spPr>
        <p:txBody>
          <a:bodyPr wrap="non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Nâng cao năng lực cho đội ngũ cán bộ quản lý và giáo viên là yếu tố then chốt để thúc đẩy chuyển đổi số.</a:t>
            </a:r>
            <a:endParaRPr lang="en-US" sz="1900" dirty="0"/>
          </a:p>
        </p:txBody>
      </p:sp>
      <p:sp>
        <p:nvSpPr>
          <p:cNvPr id="4" name="Text 2"/>
          <p:cNvSpPr/>
          <p:nvPr/>
        </p:nvSpPr>
        <p:spPr>
          <a:xfrm>
            <a:off x="2647593" y="2920365"/>
            <a:ext cx="2468880" cy="308610"/>
          </a:xfrm>
          <a:prstGeom prst="rect">
            <a:avLst/>
          </a:prstGeom>
          <a:noFill/>
          <a:ln/>
        </p:spPr>
        <p:txBody>
          <a:bodyPr wrap="none" lIns="0" tIns="0" rIns="0" bIns="0" rtlCol="0" anchor="t"/>
          <a:lstStyle/>
          <a:p>
            <a:pPr marL="0" indent="0" algn="r">
              <a:lnSpc>
                <a:spcPts val="2400"/>
              </a:lnSpc>
              <a:buNone/>
            </a:pPr>
            <a:r>
              <a:rPr lang="en-US" sz="1900" dirty="0">
                <a:solidFill>
                  <a:srgbClr val="383838"/>
                </a:solidFill>
                <a:latin typeface="Patrick Hand" pitchFamily="34" charset="0"/>
                <a:ea typeface="Patrick Hand" pitchFamily="34" charset="-122"/>
                <a:cs typeface="Patrick Hand" pitchFamily="34" charset="-120"/>
              </a:rPr>
              <a:t>Tập Huấn Chuyên Môn</a:t>
            </a:r>
            <a:endParaRPr lang="en-US" sz="1900" dirty="0"/>
          </a:p>
        </p:txBody>
      </p:sp>
      <p:sp>
        <p:nvSpPr>
          <p:cNvPr id="5" name="Text 3"/>
          <p:cNvSpPr/>
          <p:nvPr/>
        </p:nvSpPr>
        <p:spPr>
          <a:xfrm>
            <a:off x="2091095" y="3377089"/>
            <a:ext cx="3025378" cy="1185148"/>
          </a:xfrm>
          <a:prstGeom prst="rect">
            <a:avLst/>
          </a:prstGeom>
          <a:noFill/>
          <a:ln/>
        </p:spPr>
        <p:txBody>
          <a:bodyPr wrap="square" lIns="0" tIns="0" rIns="0" bIns="0" rtlCol="0" anchor="t"/>
          <a:lstStyle/>
          <a:p>
            <a:pPr marL="0" indent="0" algn="r">
              <a:lnSpc>
                <a:spcPts val="3100"/>
              </a:lnSpc>
              <a:buNone/>
            </a:pPr>
            <a:r>
              <a:rPr lang="en-US" sz="1900" dirty="0">
                <a:solidFill>
                  <a:srgbClr val="383838"/>
                </a:solidFill>
                <a:latin typeface="Patrick Hand" pitchFamily="34" charset="0"/>
                <a:ea typeface="Patrick Hand" pitchFamily="34" charset="-122"/>
                <a:cs typeface="Patrick Hand" pitchFamily="34" charset="-120"/>
              </a:rPr>
              <a:t>Cán bộ quản lý, giáo viên tham gia các lớp bồi dưỡng, tập huấn về chuyên môn qua nền tảng số.</a:t>
            </a:r>
            <a:endParaRPr lang="en-US" sz="1900" dirty="0"/>
          </a:p>
        </p:txBody>
      </p:sp>
      <p:pic>
        <p:nvPicPr>
          <p:cNvPr id="6" name="Image 0" descr="preencoded.png"/>
          <p:cNvPicPr>
            <a:picLocks noChangeAspect="1"/>
          </p:cNvPicPr>
          <p:nvPr/>
        </p:nvPicPr>
        <p:blipFill>
          <a:blip r:embed="rId3"/>
          <a:stretch>
            <a:fillRect/>
          </a:stretch>
        </p:blipFill>
        <p:spPr>
          <a:xfrm>
            <a:off x="5486757" y="3116461"/>
            <a:ext cx="3656767" cy="3656767"/>
          </a:xfrm>
          <a:prstGeom prst="rect">
            <a:avLst/>
          </a:prstGeom>
        </p:spPr>
      </p:pic>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25421" y="3855125"/>
            <a:ext cx="369332" cy="369332"/>
          </a:xfrm>
          <a:prstGeom prst="rect">
            <a:avLst/>
          </a:prstGeom>
        </p:spPr>
      </p:pic>
      <p:sp>
        <p:nvSpPr>
          <p:cNvPr id="8" name="Text 4"/>
          <p:cNvSpPr/>
          <p:nvPr/>
        </p:nvSpPr>
        <p:spPr>
          <a:xfrm>
            <a:off x="9513808" y="2920365"/>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Sử Dụng Ứng Dụng</a:t>
            </a:r>
            <a:endParaRPr lang="en-US" sz="1900" dirty="0"/>
          </a:p>
        </p:txBody>
      </p:sp>
      <p:sp>
        <p:nvSpPr>
          <p:cNvPr id="9" name="Text 5"/>
          <p:cNvSpPr/>
          <p:nvPr/>
        </p:nvSpPr>
        <p:spPr>
          <a:xfrm>
            <a:off x="9513808" y="3377089"/>
            <a:ext cx="3025497" cy="1185148"/>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Giáo viên biết sử dụng, khai thác các ứng dụng CNTT và học liệu điện tử để hỗ trợ công việc.</a:t>
            </a:r>
            <a:endParaRPr lang="en-US" sz="1900" dirty="0"/>
          </a:p>
        </p:txBody>
      </p:sp>
      <p:pic>
        <p:nvPicPr>
          <p:cNvPr id="10" name="Image 2" descr="preencoded.png"/>
          <p:cNvPicPr>
            <a:picLocks noChangeAspect="1"/>
          </p:cNvPicPr>
          <p:nvPr/>
        </p:nvPicPr>
        <p:blipFill>
          <a:blip r:embed="rId5"/>
          <a:stretch>
            <a:fillRect/>
          </a:stretch>
        </p:blipFill>
        <p:spPr>
          <a:xfrm>
            <a:off x="5486757" y="3116461"/>
            <a:ext cx="3656767" cy="3656767"/>
          </a:xfrm>
          <a:prstGeom prst="rect">
            <a:avLst/>
          </a:prstGeom>
        </p:spPr>
      </p:pic>
      <p:pic>
        <p:nvPicPr>
          <p:cNvPr id="1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35409" y="3855125"/>
            <a:ext cx="369332" cy="369332"/>
          </a:xfrm>
          <a:prstGeom prst="rect">
            <a:avLst/>
          </a:prstGeom>
        </p:spPr>
      </p:pic>
      <p:sp>
        <p:nvSpPr>
          <p:cNvPr id="12" name="Text 6"/>
          <p:cNvSpPr/>
          <p:nvPr/>
        </p:nvSpPr>
        <p:spPr>
          <a:xfrm>
            <a:off x="9513808" y="4932521"/>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Tỷ Lệ Giáo Viên Sử Dụng</a:t>
            </a:r>
            <a:endParaRPr lang="en-US" sz="1900" dirty="0"/>
          </a:p>
        </p:txBody>
      </p:sp>
      <p:sp>
        <p:nvSpPr>
          <p:cNvPr id="13" name="Text 7"/>
          <p:cNvSpPr/>
          <p:nvPr/>
        </p:nvSpPr>
        <p:spPr>
          <a:xfrm>
            <a:off x="9513808" y="5389245"/>
            <a:ext cx="3025497" cy="1580198"/>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Tỷ lệ giáo viên sử dụng được ứng dụng, khai thác học liệu hỗ trợ hoạt động nuôi dưỡng, chăm sóc, giáo dục trẻ.</a:t>
            </a:r>
            <a:endParaRPr lang="en-US" sz="1900" dirty="0"/>
          </a:p>
        </p:txBody>
      </p:sp>
      <p:pic>
        <p:nvPicPr>
          <p:cNvPr id="14" name="Image 4" descr="preencoded.png"/>
          <p:cNvPicPr>
            <a:picLocks noChangeAspect="1"/>
          </p:cNvPicPr>
          <p:nvPr/>
        </p:nvPicPr>
        <p:blipFill>
          <a:blip r:embed="rId7"/>
          <a:stretch>
            <a:fillRect/>
          </a:stretch>
        </p:blipFill>
        <p:spPr>
          <a:xfrm>
            <a:off x="5486757" y="3116461"/>
            <a:ext cx="3656767" cy="3656767"/>
          </a:xfrm>
          <a:prstGeom prst="rect">
            <a:avLst/>
          </a:prstGeom>
        </p:spPr>
      </p:pic>
      <p:pic>
        <p:nvPicPr>
          <p:cNvPr id="15"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35409" y="5665113"/>
            <a:ext cx="369332" cy="369332"/>
          </a:xfrm>
          <a:prstGeom prst="rect">
            <a:avLst/>
          </a:prstGeom>
        </p:spPr>
      </p:pic>
      <p:sp>
        <p:nvSpPr>
          <p:cNvPr id="16" name="Text 8"/>
          <p:cNvSpPr/>
          <p:nvPr/>
        </p:nvSpPr>
        <p:spPr>
          <a:xfrm>
            <a:off x="2647593" y="4932521"/>
            <a:ext cx="2468880" cy="308610"/>
          </a:xfrm>
          <a:prstGeom prst="rect">
            <a:avLst/>
          </a:prstGeom>
          <a:noFill/>
          <a:ln/>
        </p:spPr>
        <p:txBody>
          <a:bodyPr wrap="none" lIns="0" tIns="0" rIns="0" bIns="0" rtlCol="0" anchor="t"/>
          <a:lstStyle/>
          <a:p>
            <a:pPr marL="0" indent="0" algn="r">
              <a:lnSpc>
                <a:spcPts val="2400"/>
              </a:lnSpc>
              <a:buNone/>
            </a:pPr>
            <a:r>
              <a:rPr lang="en-US" sz="1900" dirty="0">
                <a:solidFill>
                  <a:srgbClr val="383838"/>
                </a:solidFill>
                <a:latin typeface="Patrick Hand" pitchFamily="34" charset="0"/>
                <a:ea typeface="Patrick Hand" pitchFamily="34" charset="-122"/>
                <a:cs typeface="Patrick Hand" pitchFamily="34" charset="-120"/>
              </a:rPr>
              <a:t>Tỷ Lệ Tập Huấn Hàng Năm</a:t>
            </a:r>
            <a:endParaRPr lang="en-US" sz="1900" dirty="0"/>
          </a:p>
        </p:txBody>
      </p:sp>
      <p:sp>
        <p:nvSpPr>
          <p:cNvPr id="17" name="Text 9"/>
          <p:cNvSpPr/>
          <p:nvPr/>
        </p:nvSpPr>
        <p:spPr>
          <a:xfrm>
            <a:off x="2091095" y="5389245"/>
            <a:ext cx="3025378" cy="1580198"/>
          </a:xfrm>
          <a:prstGeom prst="rect">
            <a:avLst/>
          </a:prstGeom>
          <a:noFill/>
          <a:ln/>
        </p:spPr>
        <p:txBody>
          <a:bodyPr wrap="square" lIns="0" tIns="0" rIns="0" bIns="0" rtlCol="0" anchor="t"/>
          <a:lstStyle/>
          <a:p>
            <a:pPr marL="0" indent="0" algn="r">
              <a:lnSpc>
                <a:spcPts val="3100"/>
              </a:lnSpc>
              <a:buNone/>
            </a:pPr>
            <a:r>
              <a:rPr lang="en-US" sz="1900" dirty="0">
                <a:solidFill>
                  <a:srgbClr val="383838"/>
                </a:solidFill>
                <a:latin typeface="Patrick Hand" pitchFamily="34" charset="0"/>
                <a:ea typeface="Patrick Hand" pitchFamily="34" charset="-122"/>
                <a:cs typeface="Patrick Hand" pitchFamily="34" charset="-120"/>
              </a:rPr>
              <a:t>Tỷ lệ giáo viên hàng năm được tập huấn, bồi dưỡng nâng cao năng lực chuyên môn thông qua nền tảng số.</a:t>
            </a:r>
            <a:endParaRPr lang="en-US" sz="1900" dirty="0"/>
          </a:p>
        </p:txBody>
      </p:sp>
      <p:pic>
        <p:nvPicPr>
          <p:cNvPr id="18" name="Image 6" descr="preencoded.png"/>
          <p:cNvPicPr>
            <a:picLocks noChangeAspect="1"/>
          </p:cNvPicPr>
          <p:nvPr/>
        </p:nvPicPr>
        <p:blipFill>
          <a:blip r:embed="rId9"/>
          <a:stretch>
            <a:fillRect/>
          </a:stretch>
        </p:blipFill>
        <p:spPr>
          <a:xfrm>
            <a:off x="5486757" y="3116461"/>
            <a:ext cx="3656767" cy="3656767"/>
          </a:xfrm>
          <a:prstGeom prst="rect">
            <a:avLst/>
          </a:prstGeom>
        </p:spPr>
      </p:pic>
      <p:pic>
        <p:nvPicPr>
          <p:cNvPr id="1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225421" y="5665113"/>
            <a:ext cx="369332" cy="3693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091095" y="446127"/>
            <a:ext cx="3995857" cy="324564"/>
          </a:xfrm>
          <a:prstGeom prst="rect">
            <a:avLst/>
          </a:prstGeom>
          <a:noFill/>
          <a:ln/>
        </p:spPr>
        <p:txBody>
          <a:bodyPr wrap="none" lIns="0" tIns="0" rIns="0" bIns="0" rtlCol="0" anchor="t"/>
          <a:lstStyle/>
          <a:p>
            <a:pPr marL="0" indent="0" algn="l">
              <a:lnSpc>
                <a:spcPts val="2550"/>
              </a:lnSpc>
              <a:buNone/>
            </a:pPr>
            <a:r>
              <a:rPr lang="en-US" sz="2000" dirty="0">
                <a:solidFill>
                  <a:srgbClr val="383838"/>
                </a:solidFill>
                <a:latin typeface="Patrick Hand" pitchFamily="34" charset="0"/>
                <a:ea typeface="Patrick Hand" pitchFamily="34" charset="-122"/>
                <a:cs typeface="Patrick Hand" pitchFamily="34" charset="-120"/>
              </a:rPr>
              <a:t>Hạ Tầng và Thiết Bị Phục Vụ Chuyển Đổi Số</a:t>
            </a:r>
            <a:endParaRPr lang="en-US" sz="2000" dirty="0"/>
          </a:p>
        </p:txBody>
      </p:sp>
      <p:sp>
        <p:nvSpPr>
          <p:cNvPr id="3" name="Text 1"/>
          <p:cNvSpPr/>
          <p:nvPr/>
        </p:nvSpPr>
        <p:spPr>
          <a:xfrm>
            <a:off x="2091095" y="1095137"/>
            <a:ext cx="10448211" cy="259556"/>
          </a:xfrm>
          <a:prstGeom prst="rect">
            <a:avLst/>
          </a:prstGeom>
          <a:noFill/>
          <a:ln/>
        </p:spPr>
        <p:txBody>
          <a:bodyPr wrap="none" lIns="0" tIns="0" rIns="0" bIns="0" rtlCol="0" anchor="t"/>
          <a:lstStyle/>
          <a:p>
            <a:pPr marL="0" indent="0" algn="l">
              <a:lnSpc>
                <a:spcPts val="2000"/>
              </a:lnSpc>
              <a:buNone/>
            </a:pPr>
            <a:r>
              <a:rPr lang="en-US" sz="1250" dirty="0">
                <a:solidFill>
                  <a:srgbClr val="383838"/>
                </a:solidFill>
                <a:latin typeface="Patrick Hand" pitchFamily="34" charset="0"/>
                <a:ea typeface="Patrick Hand" pitchFamily="34" charset="-122"/>
                <a:cs typeface="Patrick Hand" pitchFamily="34" charset="-120"/>
              </a:rPr>
              <a:t>Đảm bảo cơ sở vật chất và trang thiết bị hiện đại là nền tảng cho việc triển khai hiệu quả các hoạt động chuyển đổi số.</a:t>
            </a:r>
            <a:endParaRPr lang="en-US" sz="1250" dirty="0"/>
          </a:p>
        </p:txBody>
      </p:sp>
      <p:sp>
        <p:nvSpPr>
          <p:cNvPr id="4" name="Text 2"/>
          <p:cNvSpPr/>
          <p:nvPr/>
        </p:nvSpPr>
        <p:spPr>
          <a:xfrm>
            <a:off x="2091095" y="1699379"/>
            <a:ext cx="1947148" cy="243245"/>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Phòng Học Kết Nối Internet</a:t>
            </a:r>
            <a:endParaRPr lang="en-US" sz="1500" dirty="0"/>
          </a:p>
        </p:txBody>
      </p:sp>
      <p:sp>
        <p:nvSpPr>
          <p:cNvPr id="5" name="Text 3"/>
          <p:cNvSpPr/>
          <p:nvPr/>
        </p:nvSpPr>
        <p:spPr>
          <a:xfrm>
            <a:off x="2091095" y="2104787"/>
            <a:ext cx="5026223" cy="519113"/>
          </a:xfrm>
          <a:prstGeom prst="rect">
            <a:avLst/>
          </a:prstGeom>
          <a:noFill/>
          <a:ln/>
        </p:spPr>
        <p:txBody>
          <a:bodyPr wrap="square" lIns="0" tIns="0" rIns="0" bIns="0" rtlCol="0" anchor="t"/>
          <a:lstStyle/>
          <a:p>
            <a:pPr marL="0" indent="0" algn="l">
              <a:lnSpc>
                <a:spcPts val="2000"/>
              </a:lnSpc>
              <a:buNone/>
            </a:pPr>
            <a:r>
              <a:rPr lang="en-US" sz="1250" dirty="0">
                <a:solidFill>
                  <a:srgbClr val="383838"/>
                </a:solidFill>
                <a:latin typeface="Patrick Hand" pitchFamily="34" charset="0"/>
                <a:ea typeface="Patrick Hand" pitchFamily="34" charset="-122"/>
                <a:cs typeface="Patrick Hand" pitchFamily="34" charset="-120"/>
              </a:rPr>
              <a:t>Tỷ lệ phòng học có thiết bị hỗ trợ triển khai các hoạt động nuôi dưỡng, chăm sóc, giáo dục trẻ và được kết nối Internet.</a:t>
            </a:r>
            <a:endParaRPr lang="en-US" sz="1250" dirty="0"/>
          </a:p>
        </p:txBody>
      </p:sp>
      <p:sp>
        <p:nvSpPr>
          <p:cNvPr id="6" name="Text 4"/>
          <p:cNvSpPr/>
          <p:nvPr/>
        </p:nvSpPr>
        <p:spPr>
          <a:xfrm>
            <a:off x="2091095" y="2769870"/>
            <a:ext cx="502622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Tỷ lệ &gt;50%: 04 điểm</a:t>
            </a:r>
            <a:endParaRPr lang="en-US" sz="1250" dirty="0"/>
          </a:p>
        </p:txBody>
      </p:sp>
      <p:sp>
        <p:nvSpPr>
          <p:cNvPr id="7" name="Text 5"/>
          <p:cNvSpPr/>
          <p:nvPr/>
        </p:nvSpPr>
        <p:spPr>
          <a:xfrm>
            <a:off x="2091095" y="3086219"/>
            <a:ext cx="502622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Tỷ lệ từ 30%-50%: 03 điểm</a:t>
            </a:r>
            <a:endParaRPr lang="en-US" sz="1250" dirty="0"/>
          </a:p>
        </p:txBody>
      </p:sp>
      <p:pic>
        <p:nvPicPr>
          <p:cNvPr id="8" name="Image 0" descr="preencoded.png"/>
          <p:cNvPicPr>
            <a:picLocks noChangeAspect="1"/>
          </p:cNvPicPr>
          <p:nvPr/>
        </p:nvPicPr>
        <p:blipFill>
          <a:blip r:embed="rId3"/>
          <a:stretch>
            <a:fillRect/>
          </a:stretch>
        </p:blipFill>
        <p:spPr>
          <a:xfrm>
            <a:off x="2091095" y="3528298"/>
            <a:ext cx="5026223" cy="5026223"/>
          </a:xfrm>
          <a:prstGeom prst="rect">
            <a:avLst/>
          </a:prstGeom>
        </p:spPr>
      </p:pic>
      <p:sp>
        <p:nvSpPr>
          <p:cNvPr id="9" name="Text 6"/>
          <p:cNvSpPr/>
          <p:nvPr/>
        </p:nvSpPr>
        <p:spPr>
          <a:xfrm>
            <a:off x="7520702" y="1699379"/>
            <a:ext cx="2449354" cy="243245"/>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Máy Tính Văn Phòng &amp; Chuyên Môn</a:t>
            </a:r>
            <a:endParaRPr lang="en-US" sz="1500" dirty="0"/>
          </a:p>
        </p:txBody>
      </p:sp>
      <p:sp>
        <p:nvSpPr>
          <p:cNvPr id="10" name="Text 7"/>
          <p:cNvSpPr/>
          <p:nvPr/>
        </p:nvSpPr>
        <p:spPr>
          <a:xfrm>
            <a:off x="7520702" y="2104787"/>
            <a:ext cx="5026223" cy="519113"/>
          </a:xfrm>
          <a:prstGeom prst="rect">
            <a:avLst/>
          </a:prstGeom>
          <a:noFill/>
          <a:ln/>
        </p:spPr>
        <p:txBody>
          <a:bodyPr wrap="square" lIns="0" tIns="0" rIns="0" bIns="0" rtlCol="0" anchor="t"/>
          <a:lstStyle/>
          <a:p>
            <a:pPr marL="0" indent="0" algn="l">
              <a:lnSpc>
                <a:spcPts val="2000"/>
              </a:lnSpc>
              <a:buNone/>
            </a:pPr>
            <a:r>
              <a:rPr lang="en-US" sz="1250" dirty="0">
                <a:solidFill>
                  <a:srgbClr val="383838"/>
                </a:solidFill>
                <a:latin typeface="Patrick Hand" pitchFamily="34" charset="0"/>
                <a:ea typeface="Patrick Hand" pitchFamily="34" charset="-122"/>
                <a:cs typeface="Patrick Hand" pitchFamily="34" charset="-120"/>
              </a:rPr>
              <a:t>Máy tính kết nối Internet phục vụ công tác văn phòng và chuyên môn của cơ sở giáo dục mầm non.</a:t>
            </a:r>
            <a:endParaRPr lang="en-US" sz="1250" dirty="0"/>
          </a:p>
        </p:txBody>
      </p:sp>
      <p:sp>
        <p:nvSpPr>
          <p:cNvPr id="11" name="Text 8"/>
          <p:cNvSpPr/>
          <p:nvPr/>
        </p:nvSpPr>
        <p:spPr>
          <a:xfrm>
            <a:off x="7520702" y="2769870"/>
            <a:ext cx="502622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Có máy tính phục vụ cả văn phòng và tổ chuyên môn: 04 điểm</a:t>
            </a:r>
            <a:endParaRPr lang="en-US" sz="1250" dirty="0"/>
          </a:p>
        </p:txBody>
      </p:sp>
      <p:sp>
        <p:nvSpPr>
          <p:cNvPr id="12" name="Text 9"/>
          <p:cNvSpPr/>
          <p:nvPr/>
        </p:nvSpPr>
        <p:spPr>
          <a:xfrm>
            <a:off x="7520702" y="3086219"/>
            <a:ext cx="5026223" cy="259556"/>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83838"/>
                </a:solidFill>
                <a:latin typeface="Patrick Hand" pitchFamily="34" charset="0"/>
                <a:ea typeface="Patrick Hand" pitchFamily="34" charset="-122"/>
                <a:cs typeface="Patrick Hand" pitchFamily="34" charset="-120"/>
              </a:rPr>
              <a:t>Có máy tính phục vụ công tác văn phòng: 02 điểm</a:t>
            </a:r>
            <a:endParaRPr lang="en-US" sz="1250" dirty="0"/>
          </a:p>
        </p:txBody>
      </p:sp>
      <p:pic>
        <p:nvPicPr>
          <p:cNvPr id="13" name="Image 1" descr="preencoded.png"/>
          <p:cNvPicPr>
            <a:picLocks noChangeAspect="1"/>
          </p:cNvPicPr>
          <p:nvPr/>
        </p:nvPicPr>
        <p:blipFill>
          <a:blip r:embed="rId4"/>
          <a:stretch>
            <a:fillRect/>
          </a:stretch>
        </p:blipFill>
        <p:spPr>
          <a:xfrm>
            <a:off x="7520702" y="3528298"/>
            <a:ext cx="5026223" cy="50262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1235</Words>
  <Application>Microsoft Office PowerPoint</Application>
  <PresentationFormat>Custom</PresentationFormat>
  <Paragraphs>94</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Patrick Hand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DELL</dc:creator>
  <cp:lastModifiedBy>Mỹ Thịnh</cp:lastModifiedBy>
  <cp:revision>2</cp:revision>
  <dcterms:created xsi:type="dcterms:W3CDTF">2025-11-28T14:38:38Z</dcterms:created>
  <dcterms:modified xsi:type="dcterms:W3CDTF">2026-04-11T07:57:12Z</dcterms:modified>
</cp:coreProperties>
</file>