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257" r:id="rId3"/>
    <p:sldId id="260" r:id="rId4"/>
    <p:sldId id="261" r:id="rId5"/>
    <p:sldId id="310" r:id="rId6"/>
    <p:sldId id="312" r:id="rId7"/>
    <p:sldId id="313" r:id="rId8"/>
    <p:sldId id="266" r:id="rId9"/>
    <p:sldId id="280" r:id="rId10"/>
    <p:sldId id="268" r:id="rId11"/>
    <p:sldId id="271" r:id="rId12"/>
    <p:sldId id="269" r:id="rId13"/>
    <p:sldId id="270" r:id="rId14"/>
    <p:sldId id="307" r:id="rId15"/>
    <p:sldId id="306" r:id="rId16"/>
    <p:sldId id="308" r:id="rId17"/>
    <p:sldId id="281" r:id="rId18"/>
    <p:sldId id="272" r:id="rId19"/>
    <p:sldId id="273" r:id="rId20"/>
    <p:sldId id="274" r:id="rId21"/>
    <p:sldId id="276" r:id="rId22"/>
    <p:sldId id="282" r:id="rId23"/>
    <p:sldId id="277" r:id="rId24"/>
    <p:sldId id="278" r:id="rId25"/>
    <p:sldId id="283" r:id="rId26"/>
    <p:sldId id="284" r:id="rId27"/>
    <p:sldId id="309" r:id="rId28"/>
    <p:sldId id="285" r:id="rId29"/>
    <p:sldId id="286" r:id="rId30"/>
    <p:sldId id="297" r:id="rId31"/>
    <p:sldId id="314" r:id="rId32"/>
    <p:sldId id="315" r:id="rId33"/>
    <p:sldId id="317" r:id="rId34"/>
    <p:sldId id="318" r:id="rId35"/>
    <p:sldId id="319" r:id="rId36"/>
    <p:sldId id="320" r:id="rId37"/>
    <p:sldId id="322" r:id="rId38"/>
    <p:sldId id="323" r:id="rId39"/>
    <p:sldId id="324" r:id="rId40"/>
    <p:sldId id="316" r:id="rId41"/>
    <p:sldId id="325" r:id="rId42"/>
    <p:sldId id="288"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58" autoAdjust="0"/>
  </p:normalViewPr>
  <p:slideViewPr>
    <p:cSldViewPr>
      <p:cViewPr varScale="1">
        <p:scale>
          <a:sx n="73" d="100"/>
          <a:sy n="73" d="100"/>
        </p:scale>
        <p:origin x="1898" y="80"/>
      </p:cViewPr>
      <p:guideLst>
        <p:guide orient="horz" pos="2160"/>
        <p:guide pos="2880"/>
      </p:guideLst>
    </p:cSldViewPr>
  </p:slideViewPr>
  <p:outlineViewPr>
    <p:cViewPr>
      <p:scale>
        <a:sx n="33" d="100"/>
        <a:sy n="33" d="100"/>
      </p:scale>
      <p:origin x="0" y="14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1241E4-9AA3-07DE-B704-9DBA457DD8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vi-VN"/>
          </a:p>
        </p:txBody>
      </p:sp>
      <p:sp>
        <p:nvSpPr>
          <p:cNvPr id="3" name="Date Placeholder 2">
            <a:extLst>
              <a:ext uri="{FF2B5EF4-FFF2-40B4-BE49-F238E27FC236}">
                <a16:creationId xmlns:a16="http://schemas.microsoft.com/office/drawing/2014/main" id="{5FB54B2C-56C2-A5D1-EC85-D40F896294B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D8944E99-B7F8-4D3C-8AB4-3AC740EE504B}" type="datetimeFigureOut">
              <a:rPr lang="vi-VN"/>
              <a:pPr>
                <a:defRPr/>
              </a:pPr>
              <a:t>09/03/2026</a:t>
            </a:fld>
            <a:endParaRPr lang="vi-VN"/>
          </a:p>
        </p:txBody>
      </p:sp>
      <p:sp>
        <p:nvSpPr>
          <p:cNvPr id="4" name="Slide Image Placeholder 3">
            <a:extLst>
              <a:ext uri="{FF2B5EF4-FFF2-40B4-BE49-F238E27FC236}">
                <a16:creationId xmlns:a16="http://schemas.microsoft.com/office/drawing/2014/main" id="{37DEC261-F75B-A90B-5B58-27F3334A109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1B0B99A9-DE0E-FFEA-908D-040176C078E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2600D651-C985-18CC-3F7C-73E036442F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vi-VN"/>
          </a:p>
        </p:txBody>
      </p:sp>
      <p:sp>
        <p:nvSpPr>
          <p:cNvPr id="7" name="Slide Number Placeholder 6">
            <a:extLst>
              <a:ext uri="{FF2B5EF4-FFF2-40B4-BE49-F238E27FC236}">
                <a16:creationId xmlns:a16="http://schemas.microsoft.com/office/drawing/2014/main" id="{5A81B4D8-7694-FD43-B452-41D4ECA9A99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41F4343-1B24-4F37-B7C6-20983CFB6BF3}"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6B91F39-A73A-8A9D-814B-6FA311E0C0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3C65270-F413-AFF1-3D98-88411D2D9E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17412" name="Slide Number Placeholder 3">
            <a:extLst>
              <a:ext uri="{FF2B5EF4-FFF2-40B4-BE49-F238E27FC236}">
                <a16:creationId xmlns:a16="http://schemas.microsoft.com/office/drawing/2014/main" id="{17749BAC-75D6-1C4C-7044-DFA0562DBB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A67ACA-46EB-40CA-B1F9-B75060A19A92}" type="slidenum">
              <a:rPr lang="vi-VN" altLang="vi-VN"/>
              <a:pPr/>
              <a:t>7</a:t>
            </a:fld>
            <a:endParaRPr lang="vi-VN" altLang="vi-V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slideMaster" Target="../slideMasters/slideMaster1.xml" /><Relationship Id="rId1" Type="http://schemas.openxmlformats.org/officeDocument/2006/relationships/themeOverride" Target="../theme/themeOverride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slideMaster" Target="../slideMasters/slideMaster1.xml" /><Relationship Id="rId1" Type="http://schemas.openxmlformats.org/officeDocument/2006/relationships/themeOverride" Target="../theme/themeOverride2.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slideMaster" Target="../slideMasters/slideMaster1.xml" /><Relationship Id="rId1" Type="http://schemas.openxmlformats.org/officeDocument/2006/relationships/themeOverride" Target="../theme/themeOverride3.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slideMaster" Target="../slideMasters/slideMaster1.xml" /><Relationship Id="rId1" Type="http://schemas.openxmlformats.org/officeDocument/2006/relationships/themeOverride" Target="../theme/themeOverride4.xml" /><Relationship Id="rId4" Type="http://schemas.openxmlformats.org/officeDocument/2006/relationships/image" Target="../media/image1.jpe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667A53C5-40B7-0626-9FCE-01F9AFB23752}"/>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15">
            <a:extLst>
              <a:ext uri="{FF2B5EF4-FFF2-40B4-BE49-F238E27FC236}">
                <a16:creationId xmlns:a16="http://schemas.microsoft.com/office/drawing/2014/main" id="{6DBD264E-5842-C4A1-825E-5E6C4CDADF4A}"/>
              </a:ext>
            </a:extLst>
          </p:cNvPr>
          <p:cNvGrpSpPr>
            <a:grpSpLocks/>
          </p:cNvGrpSpPr>
          <p:nvPr/>
        </p:nvGrpSpPr>
        <p:grpSpPr bwMode="auto">
          <a:xfrm>
            <a:off x="-3175" y="4953000"/>
            <a:ext cx="9147175" cy="1911350"/>
            <a:chOff x="-3765" y="4832896"/>
            <a:chExt cx="9147765" cy="2032192"/>
          </a:xfrm>
        </p:grpSpPr>
        <p:sp>
          <p:nvSpPr>
            <p:cNvPr id="4" name="Freeform 15">
              <a:extLst>
                <a:ext uri="{FF2B5EF4-FFF2-40B4-BE49-F238E27FC236}">
                  <a16:creationId xmlns:a16="http://schemas.microsoft.com/office/drawing/2014/main" id="{B43D1520-1100-389A-C17E-BCDCDCA8C316}"/>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5" name="Freeform 18">
              <a:extLst>
                <a:ext uri="{FF2B5EF4-FFF2-40B4-BE49-F238E27FC236}">
                  <a16:creationId xmlns:a16="http://schemas.microsoft.com/office/drawing/2014/main" id="{EB0DC335-16C9-F84E-D680-60ED985DE6F0}"/>
                </a:ext>
              </a:extLst>
            </p:cNvPr>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Freeform 18">
              <a:extLst>
                <a:ext uri="{FF2B5EF4-FFF2-40B4-BE49-F238E27FC236}">
                  <a16:creationId xmlns:a16="http://schemas.microsoft.com/office/drawing/2014/main" id="{FD312703-9577-1FAD-10FD-A8CDA95BFB8D}"/>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802192CD-A86C-C26D-A23F-687F3C62487B}"/>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8" name="Date Placeholder 29">
            <a:extLst>
              <a:ext uri="{FF2B5EF4-FFF2-40B4-BE49-F238E27FC236}">
                <a16:creationId xmlns:a16="http://schemas.microsoft.com/office/drawing/2014/main" id="{ADD5DD60-81B9-2F1D-C9A9-D23296855463}"/>
              </a:ext>
            </a:extLst>
          </p:cNvPr>
          <p:cNvSpPr>
            <a:spLocks noGrp="1"/>
          </p:cNvSpPr>
          <p:nvPr>
            <p:ph type="dt" sz="half" idx="10"/>
          </p:nvPr>
        </p:nvSpPr>
        <p:spPr/>
        <p:txBody>
          <a:bodyPr/>
          <a:lstStyle>
            <a:lvl1pPr>
              <a:defRPr>
                <a:solidFill>
                  <a:srgbClr val="FFFFFF"/>
                </a:solidFill>
              </a:defRPr>
            </a:lvl1pPr>
            <a:extLst/>
          </a:lstStyle>
          <a:p>
            <a:pPr>
              <a:defRPr/>
            </a:pPr>
            <a:fld id="{8B53FEC3-39F4-4429-9790-CFA9F0EE1E41}" type="datetimeFigureOut">
              <a:rPr lang="en-US"/>
              <a:pPr>
                <a:defRPr/>
              </a:pPr>
              <a:t>3/9/2026</a:t>
            </a:fld>
            <a:endParaRPr lang="en-US"/>
          </a:p>
        </p:txBody>
      </p:sp>
      <p:sp>
        <p:nvSpPr>
          <p:cNvPr id="10" name="Footer Placeholder 18">
            <a:extLst>
              <a:ext uri="{FF2B5EF4-FFF2-40B4-BE49-F238E27FC236}">
                <a16:creationId xmlns:a16="http://schemas.microsoft.com/office/drawing/2014/main" id="{3DF275B7-5C7B-7544-385B-D0C834A179C6}"/>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1" name="Slide Number Placeholder 26">
            <a:extLst>
              <a:ext uri="{FF2B5EF4-FFF2-40B4-BE49-F238E27FC236}">
                <a16:creationId xmlns:a16="http://schemas.microsoft.com/office/drawing/2014/main" id="{F4CA6DAE-F269-650E-ADF3-103BA99301D0}"/>
              </a:ext>
            </a:extLst>
          </p:cNvPr>
          <p:cNvSpPr>
            <a:spLocks noGrp="1"/>
          </p:cNvSpPr>
          <p:nvPr>
            <p:ph type="sldNum" sz="quarter" idx="12"/>
          </p:nvPr>
        </p:nvSpPr>
        <p:spPr/>
        <p:txBody>
          <a:bodyPr/>
          <a:lstStyle>
            <a:lvl1pPr>
              <a:defRPr smtClean="0">
                <a:solidFill>
                  <a:srgbClr val="FFFFFF"/>
                </a:solidFill>
              </a:defRPr>
            </a:lvl1pPr>
          </a:lstStyle>
          <a:p>
            <a:pPr>
              <a:defRPr/>
            </a:pPr>
            <a:fld id="{26F16311-F471-4281-87CA-6FA398DEC915}" type="slidenum">
              <a:rPr lang="en-US" altLang="vi-VN"/>
              <a:pPr>
                <a:defRPr/>
              </a:pPr>
              <a:t>‹#›</a:t>
            </a:fld>
            <a:endParaRPr lang="en-US" altLang="vi-VN"/>
          </a:p>
        </p:txBody>
      </p:sp>
    </p:spTree>
    <p:extLst>
      <p:ext uri="{BB962C8B-B14F-4D97-AF65-F5344CB8AC3E}">
        <p14:creationId xmlns:p14="http://schemas.microsoft.com/office/powerpoint/2010/main" val="390922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4FD41591-E333-145E-F6F6-140E6B8FD6BD}"/>
              </a:ext>
            </a:extLst>
          </p:cNvPr>
          <p:cNvSpPr>
            <a:spLocks noGrp="1"/>
          </p:cNvSpPr>
          <p:nvPr>
            <p:ph type="dt" sz="half" idx="10"/>
          </p:nvPr>
        </p:nvSpPr>
        <p:spPr/>
        <p:txBody>
          <a:bodyPr/>
          <a:lstStyle>
            <a:lvl1pPr>
              <a:defRPr/>
            </a:lvl1pPr>
          </a:lstStyle>
          <a:p>
            <a:pPr>
              <a:defRPr/>
            </a:pPr>
            <a:fld id="{3763E22E-75E2-4355-918A-F575CB2B0787}" type="datetimeFigureOut">
              <a:rPr lang="en-US"/>
              <a:pPr>
                <a:defRPr/>
              </a:pPr>
              <a:t>3/9/2026</a:t>
            </a:fld>
            <a:endParaRPr lang="en-US"/>
          </a:p>
        </p:txBody>
      </p:sp>
      <p:sp>
        <p:nvSpPr>
          <p:cNvPr id="5" name="Footer Placeholder 21">
            <a:extLst>
              <a:ext uri="{FF2B5EF4-FFF2-40B4-BE49-F238E27FC236}">
                <a16:creationId xmlns:a16="http://schemas.microsoft.com/office/drawing/2014/main" id="{6E717D2A-6713-7C87-8DF1-8067898BF7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82074060-E301-6D73-366C-A40E774760A2}"/>
              </a:ext>
            </a:extLst>
          </p:cNvPr>
          <p:cNvSpPr>
            <a:spLocks noGrp="1"/>
          </p:cNvSpPr>
          <p:nvPr>
            <p:ph type="sldNum" sz="quarter" idx="12"/>
          </p:nvPr>
        </p:nvSpPr>
        <p:spPr/>
        <p:txBody>
          <a:bodyPr/>
          <a:lstStyle>
            <a:lvl1pPr>
              <a:defRPr/>
            </a:lvl1pPr>
          </a:lstStyle>
          <a:p>
            <a:pPr>
              <a:defRPr/>
            </a:pPr>
            <a:fld id="{F6F7613D-5203-404C-898E-6CB385EFDB4C}" type="slidenum">
              <a:rPr lang="en-US" altLang="vi-VN"/>
              <a:pPr>
                <a:defRPr/>
              </a:pPr>
              <a:t>‹#›</a:t>
            </a:fld>
            <a:endParaRPr lang="en-US" altLang="vi-VN"/>
          </a:p>
        </p:txBody>
      </p:sp>
    </p:spTree>
    <p:extLst>
      <p:ext uri="{BB962C8B-B14F-4D97-AF65-F5344CB8AC3E}">
        <p14:creationId xmlns:p14="http://schemas.microsoft.com/office/powerpoint/2010/main" val="22764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D2DDAA53-778F-9B91-BAFB-C02F4874F6FC}"/>
              </a:ext>
            </a:extLst>
          </p:cNvPr>
          <p:cNvSpPr>
            <a:spLocks noGrp="1"/>
          </p:cNvSpPr>
          <p:nvPr>
            <p:ph type="dt" sz="half" idx="10"/>
          </p:nvPr>
        </p:nvSpPr>
        <p:spPr/>
        <p:txBody>
          <a:bodyPr/>
          <a:lstStyle>
            <a:lvl1pPr>
              <a:defRPr/>
            </a:lvl1pPr>
          </a:lstStyle>
          <a:p>
            <a:pPr>
              <a:defRPr/>
            </a:pPr>
            <a:fld id="{BDC9D228-D105-4F65-A0E1-779511BBC611}" type="datetimeFigureOut">
              <a:rPr lang="en-US"/>
              <a:pPr>
                <a:defRPr/>
              </a:pPr>
              <a:t>3/9/2026</a:t>
            </a:fld>
            <a:endParaRPr lang="en-US"/>
          </a:p>
        </p:txBody>
      </p:sp>
      <p:sp>
        <p:nvSpPr>
          <p:cNvPr id="5" name="Footer Placeholder 21">
            <a:extLst>
              <a:ext uri="{FF2B5EF4-FFF2-40B4-BE49-F238E27FC236}">
                <a16:creationId xmlns:a16="http://schemas.microsoft.com/office/drawing/2014/main" id="{DFC31748-4C5B-2EAE-7A59-20420621AF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776A43B-520F-9B2C-9092-133D24835B9F}"/>
              </a:ext>
            </a:extLst>
          </p:cNvPr>
          <p:cNvSpPr>
            <a:spLocks noGrp="1"/>
          </p:cNvSpPr>
          <p:nvPr>
            <p:ph type="sldNum" sz="quarter" idx="12"/>
          </p:nvPr>
        </p:nvSpPr>
        <p:spPr/>
        <p:txBody>
          <a:bodyPr/>
          <a:lstStyle>
            <a:lvl1pPr>
              <a:defRPr/>
            </a:lvl1pPr>
          </a:lstStyle>
          <a:p>
            <a:pPr>
              <a:defRPr/>
            </a:pPr>
            <a:fld id="{378691FC-0995-4145-A750-4B9BE8D2D6C1}" type="slidenum">
              <a:rPr lang="en-US" altLang="vi-VN"/>
              <a:pPr>
                <a:defRPr/>
              </a:pPr>
              <a:t>‹#›</a:t>
            </a:fld>
            <a:endParaRPr lang="en-US" altLang="vi-VN"/>
          </a:p>
        </p:txBody>
      </p:sp>
    </p:spTree>
    <p:extLst>
      <p:ext uri="{BB962C8B-B14F-4D97-AF65-F5344CB8AC3E}">
        <p14:creationId xmlns:p14="http://schemas.microsoft.com/office/powerpoint/2010/main" val="184372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2" name="Date Placeholder 9">
            <a:extLst>
              <a:ext uri="{FF2B5EF4-FFF2-40B4-BE49-F238E27FC236}">
                <a16:creationId xmlns:a16="http://schemas.microsoft.com/office/drawing/2014/main" id="{A045D944-A411-DBE6-7629-E1090DCD7732}"/>
              </a:ext>
            </a:extLst>
          </p:cNvPr>
          <p:cNvSpPr>
            <a:spLocks noGrp="1"/>
          </p:cNvSpPr>
          <p:nvPr>
            <p:ph type="dt" sz="half" idx="10"/>
          </p:nvPr>
        </p:nvSpPr>
        <p:spPr/>
        <p:txBody>
          <a:bodyPr/>
          <a:lstStyle>
            <a:lvl1pPr>
              <a:defRPr/>
            </a:lvl1pPr>
          </a:lstStyle>
          <a:p>
            <a:pPr>
              <a:defRPr/>
            </a:pPr>
            <a:fld id="{84AA9329-6BB9-48C6-946B-BB91D2706AA5}" type="datetimeFigureOut">
              <a:rPr lang="en-US"/>
              <a:pPr>
                <a:defRPr/>
              </a:pPr>
              <a:t>3/9/2026</a:t>
            </a:fld>
            <a:endParaRPr lang="en-US"/>
          </a:p>
        </p:txBody>
      </p:sp>
      <p:sp>
        <p:nvSpPr>
          <p:cNvPr id="4" name="Footer Placeholder 21">
            <a:extLst>
              <a:ext uri="{FF2B5EF4-FFF2-40B4-BE49-F238E27FC236}">
                <a16:creationId xmlns:a16="http://schemas.microsoft.com/office/drawing/2014/main" id="{C975E95C-EAEC-C642-C0B2-C716E6E10A7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27F2B673-37F5-9221-F44B-AADA4EB87871}"/>
              </a:ext>
            </a:extLst>
          </p:cNvPr>
          <p:cNvSpPr>
            <a:spLocks noGrp="1"/>
          </p:cNvSpPr>
          <p:nvPr>
            <p:ph type="sldNum" sz="quarter" idx="12"/>
          </p:nvPr>
        </p:nvSpPr>
        <p:spPr/>
        <p:txBody>
          <a:bodyPr/>
          <a:lstStyle>
            <a:lvl1pPr>
              <a:defRPr/>
            </a:lvl1pPr>
          </a:lstStyle>
          <a:p>
            <a:pPr>
              <a:defRPr/>
            </a:pPr>
            <a:fld id="{5356B578-A8C6-4932-B595-F8DB50489D36}" type="slidenum">
              <a:rPr lang="en-US" altLang="vi-VN"/>
              <a:pPr>
                <a:defRPr/>
              </a:pPr>
              <a:t>‹#›</a:t>
            </a:fld>
            <a:endParaRPr lang="en-US" altLang="vi-VN"/>
          </a:p>
        </p:txBody>
      </p:sp>
    </p:spTree>
    <p:extLst>
      <p:ext uri="{BB962C8B-B14F-4D97-AF65-F5344CB8AC3E}">
        <p14:creationId xmlns:p14="http://schemas.microsoft.com/office/powerpoint/2010/main" val="13436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93F6E95E-C3CF-7AD9-8A0A-2510A22DA376}"/>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Chevron 11">
            <a:extLst>
              <a:ext uri="{FF2B5EF4-FFF2-40B4-BE49-F238E27FC236}">
                <a16:creationId xmlns:a16="http://schemas.microsoft.com/office/drawing/2014/main" id="{D2DD60F8-E035-85E3-B05E-5345F91CD233}"/>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EC02B92F-CDE6-139F-7C1C-612F136C5DDE}"/>
              </a:ext>
            </a:extLst>
          </p:cNvPr>
          <p:cNvSpPr>
            <a:spLocks noGrp="1"/>
          </p:cNvSpPr>
          <p:nvPr>
            <p:ph type="dt" sz="half" idx="10"/>
          </p:nvPr>
        </p:nvSpPr>
        <p:spPr/>
        <p:txBody>
          <a:bodyPr/>
          <a:lstStyle>
            <a:lvl1pPr>
              <a:defRPr/>
            </a:lvl1pPr>
            <a:extLst/>
          </a:lstStyle>
          <a:p>
            <a:pPr>
              <a:defRPr/>
            </a:pPr>
            <a:fld id="{C20D88FC-35F8-48CB-A0F2-6167DB92A08F}" type="datetimeFigureOut">
              <a:rPr lang="en-US"/>
              <a:pPr>
                <a:defRPr/>
              </a:pPr>
              <a:t>3/9/2026</a:t>
            </a:fld>
            <a:endParaRPr lang="en-US"/>
          </a:p>
        </p:txBody>
      </p:sp>
      <p:sp>
        <p:nvSpPr>
          <p:cNvPr id="7" name="Footer Placeholder 4">
            <a:extLst>
              <a:ext uri="{FF2B5EF4-FFF2-40B4-BE49-F238E27FC236}">
                <a16:creationId xmlns:a16="http://schemas.microsoft.com/office/drawing/2014/main" id="{B9C7EDE6-5D1C-AD76-DA7D-8A6BED6507C7}"/>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550E0E33-6D29-5B1E-6F74-F8FF6E0047FA}"/>
              </a:ext>
            </a:extLst>
          </p:cNvPr>
          <p:cNvSpPr>
            <a:spLocks noGrp="1"/>
          </p:cNvSpPr>
          <p:nvPr>
            <p:ph type="sldNum" sz="quarter" idx="12"/>
          </p:nvPr>
        </p:nvSpPr>
        <p:spPr/>
        <p:txBody>
          <a:bodyPr/>
          <a:lstStyle>
            <a:lvl1pPr>
              <a:defRPr smtClean="0"/>
            </a:lvl1pPr>
          </a:lstStyle>
          <a:p>
            <a:pPr>
              <a:defRPr/>
            </a:pPr>
            <a:fld id="{61D5C72B-97DB-4E4B-BF3D-6519122E5EC8}" type="slidenum">
              <a:rPr lang="en-US" altLang="vi-VN"/>
              <a:pPr>
                <a:defRPr/>
              </a:pPr>
              <a:t>‹#›</a:t>
            </a:fld>
            <a:endParaRPr lang="en-US" altLang="vi-VN"/>
          </a:p>
        </p:txBody>
      </p:sp>
    </p:spTree>
    <p:extLst>
      <p:ext uri="{BB962C8B-B14F-4D97-AF65-F5344CB8AC3E}">
        <p14:creationId xmlns:p14="http://schemas.microsoft.com/office/powerpoint/2010/main" val="2575577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2" name="Date Placeholder 4">
            <a:extLst>
              <a:ext uri="{FF2B5EF4-FFF2-40B4-BE49-F238E27FC236}">
                <a16:creationId xmlns:a16="http://schemas.microsoft.com/office/drawing/2014/main" id="{22A5CDC8-4313-C883-1491-84FACBB83949}"/>
              </a:ext>
            </a:extLst>
          </p:cNvPr>
          <p:cNvSpPr>
            <a:spLocks noGrp="1"/>
          </p:cNvSpPr>
          <p:nvPr>
            <p:ph type="dt" sz="half" idx="10"/>
          </p:nvPr>
        </p:nvSpPr>
        <p:spPr/>
        <p:txBody>
          <a:bodyPr/>
          <a:lstStyle>
            <a:lvl1pPr>
              <a:defRPr/>
            </a:lvl1pPr>
            <a:extLst/>
          </a:lstStyle>
          <a:p>
            <a:pPr>
              <a:defRPr/>
            </a:pPr>
            <a:fld id="{F8FED918-9057-40BE-A1FC-AD8279277542}" type="datetimeFigureOut">
              <a:rPr lang="en-US"/>
              <a:pPr>
                <a:defRPr/>
              </a:pPr>
              <a:t>3/9/2026</a:t>
            </a:fld>
            <a:endParaRPr lang="en-US"/>
          </a:p>
        </p:txBody>
      </p:sp>
      <p:sp>
        <p:nvSpPr>
          <p:cNvPr id="5" name="Footer Placeholder 5">
            <a:extLst>
              <a:ext uri="{FF2B5EF4-FFF2-40B4-BE49-F238E27FC236}">
                <a16:creationId xmlns:a16="http://schemas.microsoft.com/office/drawing/2014/main" id="{E2EB8DC8-9493-34DF-3F07-FB29413C8E2C}"/>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6">
            <a:extLst>
              <a:ext uri="{FF2B5EF4-FFF2-40B4-BE49-F238E27FC236}">
                <a16:creationId xmlns:a16="http://schemas.microsoft.com/office/drawing/2014/main" id="{52DCA83D-830B-B1CD-BA6A-AA101A35CDB4}"/>
              </a:ext>
            </a:extLst>
          </p:cNvPr>
          <p:cNvSpPr>
            <a:spLocks noGrp="1"/>
          </p:cNvSpPr>
          <p:nvPr>
            <p:ph type="sldNum" sz="quarter" idx="12"/>
          </p:nvPr>
        </p:nvSpPr>
        <p:spPr/>
        <p:txBody>
          <a:bodyPr/>
          <a:lstStyle>
            <a:lvl1pPr>
              <a:defRPr smtClean="0"/>
            </a:lvl1pPr>
          </a:lstStyle>
          <a:p>
            <a:pPr>
              <a:defRPr/>
            </a:pPr>
            <a:fld id="{339858C8-50E7-4FAF-ACB8-D13667210C34}" type="slidenum">
              <a:rPr lang="en-US" altLang="vi-VN"/>
              <a:pPr>
                <a:defRPr/>
              </a:pPr>
              <a:t>‹#›</a:t>
            </a:fld>
            <a:endParaRPr lang="en-US" altLang="vi-VN"/>
          </a:p>
        </p:txBody>
      </p:sp>
    </p:spTree>
    <p:extLst>
      <p:ext uri="{BB962C8B-B14F-4D97-AF65-F5344CB8AC3E}">
        <p14:creationId xmlns:p14="http://schemas.microsoft.com/office/powerpoint/2010/main" val="59208771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235EFD-A531-2EE9-EDA8-EE206C185E05}"/>
              </a:ext>
            </a:extLst>
          </p:cNvPr>
          <p:cNvSpPr>
            <a:spLocks noGrp="1"/>
          </p:cNvSpPr>
          <p:nvPr>
            <p:ph type="dt" sz="half" idx="10"/>
          </p:nvPr>
        </p:nvSpPr>
        <p:spPr/>
        <p:txBody>
          <a:bodyPr/>
          <a:lstStyle>
            <a:lvl1pPr>
              <a:defRPr/>
            </a:lvl1pPr>
            <a:extLst/>
          </a:lstStyle>
          <a:p>
            <a:pPr>
              <a:defRPr/>
            </a:pPr>
            <a:fld id="{10D28228-866D-4FC1-831D-D5B9F920496A}" type="datetimeFigureOut">
              <a:rPr lang="en-US"/>
              <a:pPr>
                <a:defRPr/>
              </a:pPr>
              <a:t>3/9/2026</a:t>
            </a:fld>
            <a:endParaRPr lang="en-US"/>
          </a:p>
        </p:txBody>
      </p:sp>
      <p:sp>
        <p:nvSpPr>
          <p:cNvPr id="8" name="Footer Placeholder 7">
            <a:extLst>
              <a:ext uri="{FF2B5EF4-FFF2-40B4-BE49-F238E27FC236}">
                <a16:creationId xmlns:a16="http://schemas.microsoft.com/office/drawing/2014/main" id="{89CE0E24-4B8F-8063-904A-23BFD355FCAA}"/>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B7ACE30E-148A-FB45-93AD-A3E70B053EE3}"/>
              </a:ext>
            </a:extLst>
          </p:cNvPr>
          <p:cNvSpPr>
            <a:spLocks noGrp="1"/>
          </p:cNvSpPr>
          <p:nvPr>
            <p:ph type="sldNum" sz="quarter" idx="12"/>
          </p:nvPr>
        </p:nvSpPr>
        <p:spPr/>
        <p:txBody>
          <a:bodyPr/>
          <a:lstStyle>
            <a:lvl1pPr>
              <a:defRPr smtClean="0"/>
            </a:lvl1pPr>
          </a:lstStyle>
          <a:p>
            <a:pPr>
              <a:defRPr/>
            </a:pPr>
            <a:fld id="{1A9FB31B-5E2A-4940-BC52-D1042CACE2A3}" type="slidenum">
              <a:rPr lang="en-US" altLang="vi-VN"/>
              <a:pPr>
                <a:defRPr/>
              </a:pPr>
              <a:t>‹#›</a:t>
            </a:fld>
            <a:endParaRPr lang="en-US" altLang="vi-VN"/>
          </a:p>
        </p:txBody>
      </p:sp>
    </p:spTree>
    <p:extLst>
      <p:ext uri="{BB962C8B-B14F-4D97-AF65-F5344CB8AC3E}">
        <p14:creationId xmlns:p14="http://schemas.microsoft.com/office/powerpoint/2010/main" val="18737078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2" name="Date Placeholder 2">
            <a:extLst>
              <a:ext uri="{FF2B5EF4-FFF2-40B4-BE49-F238E27FC236}">
                <a16:creationId xmlns:a16="http://schemas.microsoft.com/office/drawing/2014/main" id="{CD9BEEB8-3595-FF6F-6B07-815D13604420}"/>
              </a:ext>
            </a:extLst>
          </p:cNvPr>
          <p:cNvSpPr>
            <a:spLocks noGrp="1"/>
          </p:cNvSpPr>
          <p:nvPr>
            <p:ph type="dt" sz="half" idx="10"/>
          </p:nvPr>
        </p:nvSpPr>
        <p:spPr/>
        <p:txBody>
          <a:bodyPr/>
          <a:lstStyle>
            <a:lvl1pPr>
              <a:defRPr/>
            </a:lvl1pPr>
            <a:extLst/>
          </a:lstStyle>
          <a:p>
            <a:pPr>
              <a:defRPr/>
            </a:pPr>
            <a:fld id="{444E8AE5-EB05-4EFA-A1DB-C20AE3521102}" type="datetimeFigureOut">
              <a:rPr lang="en-US"/>
              <a:pPr>
                <a:defRPr/>
              </a:pPr>
              <a:t>3/9/2026</a:t>
            </a:fld>
            <a:endParaRPr lang="en-US"/>
          </a:p>
        </p:txBody>
      </p:sp>
      <p:sp>
        <p:nvSpPr>
          <p:cNvPr id="3" name="Footer Placeholder 3">
            <a:extLst>
              <a:ext uri="{FF2B5EF4-FFF2-40B4-BE49-F238E27FC236}">
                <a16:creationId xmlns:a16="http://schemas.microsoft.com/office/drawing/2014/main" id="{2F8F9FC3-9AB5-5256-9823-3FD165568E5C}"/>
              </a:ext>
            </a:extLst>
          </p:cNvPr>
          <p:cNvSpPr>
            <a:spLocks noGrp="1"/>
          </p:cNvSpPr>
          <p:nvPr>
            <p:ph type="ftr" sz="quarter" idx="11"/>
          </p:nvPr>
        </p:nvSpPr>
        <p:spPr/>
        <p:txBody>
          <a:bodyPr/>
          <a:lstStyle>
            <a:lvl1pPr>
              <a:defRPr/>
            </a:lvl1pPr>
            <a:extLst/>
          </a:lstStyle>
          <a:p>
            <a:pPr>
              <a:defRPr/>
            </a:pPr>
            <a:endParaRPr lang="en-US"/>
          </a:p>
        </p:txBody>
      </p:sp>
      <p:sp>
        <p:nvSpPr>
          <p:cNvPr id="4" name="Slide Number Placeholder 4">
            <a:extLst>
              <a:ext uri="{FF2B5EF4-FFF2-40B4-BE49-F238E27FC236}">
                <a16:creationId xmlns:a16="http://schemas.microsoft.com/office/drawing/2014/main" id="{15CA3D65-B353-8E5F-8F97-63684F56DBDE}"/>
              </a:ext>
            </a:extLst>
          </p:cNvPr>
          <p:cNvSpPr>
            <a:spLocks noGrp="1"/>
          </p:cNvSpPr>
          <p:nvPr>
            <p:ph type="sldNum" sz="quarter" idx="12"/>
          </p:nvPr>
        </p:nvSpPr>
        <p:spPr/>
        <p:txBody>
          <a:bodyPr/>
          <a:lstStyle>
            <a:lvl1pPr>
              <a:defRPr smtClean="0"/>
            </a:lvl1pPr>
          </a:lstStyle>
          <a:p>
            <a:pPr>
              <a:defRPr/>
            </a:pPr>
            <a:fld id="{E78604E5-C76E-45BE-AA84-0746F714547E}" type="slidenum">
              <a:rPr lang="en-US" altLang="vi-VN"/>
              <a:pPr>
                <a:defRPr/>
              </a:pPr>
              <a:t>‹#›</a:t>
            </a:fld>
            <a:endParaRPr lang="en-US" altLang="vi-VN"/>
          </a:p>
        </p:txBody>
      </p:sp>
    </p:spTree>
    <p:extLst>
      <p:ext uri="{BB962C8B-B14F-4D97-AF65-F5344CB8AC3E}">
        <p14:creationId xmlns:p14="http://schemas.microsoft.com/office/powerpoint/2010/main" val="13591734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AFD40BD7-B913-BD3F-E9F2-010E0A6BBFC1}"/>
              </a:ext>
            </a:extLst>
          </p:cNvPr>
          <p:cNvSpPr>
            <a:spLocks noGrp="1"/>
          </p:cNvSpPr>
          <p:nvPr>
            <p:ph type="dt" sz="half" idx="10"/>
          </p:nvPr>
        </p:nvSpPr>
        <p:spPr/>
        <p:txBody>
          <a:bodyPr/>
          <a:lstStyle>
            <a:lvl1pPr>
              <a:defRPr/>
            </a:lvl1pPr>
          </a:lstStyle>
          <a:p>
            <a:pPr>
              <a:defRPr/>
            </a:pPr>
            <a:fld id="{AD9CB1A8-B451-48D2-AF51-B2E9BF9AEA9A}" type="datetimeFigureOut">
              <a:rPr lang="en-US"/>
              <a:pPr>
                <a:defRPr/>
              </a:pPr>
              <a:t>3/9/2026</a:t>
            </a:fld>
            <a:endParaRPr lang="en-US"/>
          </a:p>
        </p:txBody>
      </p:sp>
      <p:sp>
        <p:nvSpPr>
          <p:cNvPr id="3" name="Footer Placeholder 21">
            <a:extLst>
              <a:ext uri="{FF2B5EF4-FFF2-40B4-BE49-F238E27FC236}">
                <a16:creationId xmlns:a16="http://schemas.microsoft.com/office/drawing/2014/main" id="{5C39FF48-6024-46F7-58B0-4C8A721577C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A56B07DC-1620-C7E8-C876-0E4BE813B331}"/>
              </a:ext>
            </a:extLst>
          </p:cNvPr>
          <p:cNvSpPr>
            <a:spLocks noGrp="1"/>
          </p:cNvSpPr>
          <p:nvPr>
            <p:ph type="sldNum" sz="quarter" idx="12"/>
          </p:nvPr>
        </p:nvSpPr>
        <p:spPr/>
        <p:txBody>
          <a:bodyPr/>
          <a:lstStyle>
            <a:lvl1pPr>
              <a:defRPr/>
            </a:lvl1pPr>
          </a:lstStyle>
          <a:p>
            <a:pPr>
              <a:defRPr/>
            </a:pPr>
            <a:fld id="{D5A29394-88CF-4F8D-94D3-815E07423ED0}" type="slidenum">
              <a:rPr lang="en-US" altLang="vi-VN"/>
              <a:pPr>
                <a:defRPr/>
              </a:pPr>
              <a:t>‹#›</a:t>
            </a:fld>
            <a:endParaRPr lang="en-US" altLang="vi-VN"/>
          </a:p>
        </p:txBody>
      </p:sp>
    </p:spTree>
    <p:extLst>
      <p:ext uri="{BB962C8B-B14F-4D97-AF65-F5344CB8AC3E}">
        <p14:creationId xmlns:p14="http://schemas.microsoft.com/office/powerpoint/2010/main" val="394041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1D95CF-5D7A-31B7-21BA-86631AB18BCF}"/>
              </a:ext>
            </a:extLst>
          </p:cNvPr>
          <p:cNvSpPr>
            <a:spLocks noGrp="1"/>
          </p:cNvSpPr>
          <p:nvPr>
            <p:ph type="dt" sz="half" idx="10"/>
          </p:nvPr>
        </p:nvSpPr>
        <p:spPr/>
        <p:txBody>
          <a:bodyPr/>
          <a:lstStyle>
            <a:lvl1pPr>
              <a:defRPr/>
            </a:lvl1pPr>
            <a:extLst/>
          </a:lstStyle>
          <a:p>
            <a:pPr>
              <a:defRPr/>
            </a:pPr>
            <a:fld id="{30E676EF-58ED-4021-8C3D-80F86F4A0DF6}" type="datetimeFigureOut">
              <a:rPr lang="en-US"/>
              <a:pPr>
                <a:defRPr/>
              </a:pPr>
              <a:t>3/9/2026</a:t>
            </a:fld>
            <a:endParaRPr lang="en-US"/>
          </a:p>
        </p:txBody>
      </p:sp>
      <p:sp>
        <p:nvSpPr>
          <p:cNvPr id="6" name="Footer Placeholder 5">
            <a:extLst>
              <a:ext uri="{FF2B5EF4-FFF2-40B4-BE49-F238E27FC236}">
                <a16:creationId xmlns:a16="http://schemas.microsoft.com/office/drawing/2014/main" id="{DC8A7773-9546-12E1-5D59-655601CB1D27}"/>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C5FD76FF-A87B-2148-773F-517457F3A02B}"/>
              </a:ext>
            </a:extLst>
          </p:cNvPr>
          <p:cNvSpPr>
            <a:spLocks noGrp="1"/>
          </p:cNvSpPr>
          <p:nvPr>
            <p:ph type="sldNum" sz="quarter" idx="12"/>
          </p:nvPr>
        </p:nvSpPr>
        <p:spPr/>
        <p:txBody>
          <a:bodyPr/>
          <a:lstStyle>
            <a:lvl1pPr>
              <a:defRPr smtClean="0"/>
            </a:lvl1pPr>
          </a:lstStyle>
          <a:p>
            <a:pPr>
              <a:defRPr/>
            </a:pPr>
            <a:fld id="{060BA221-B4CA-4827-ABF6-54E4EC5B2F52}" type="slidenum">
              <a:rPr lang="en-US" altLang="vi-VN"/>
              <a:pPr>
                <a:defRPr/>
              </a:pPr>
              <a:t>‹#›</a:t>
            </a:fld>
            <a:endParaRPr lang="en-US" altLang="vi-VN"/>
          </a:p>
        </p:txBody>
      </p:sp>
    </p:spTree>
    <p:extLst>
      <p:ext uri="{BB962C8B-B14F-4D97-AF65-F5344CB8AC3E}">
        <p14:creationId xmlns:p14="http://schemas.microsoft.com/office/powerpoint/2010/main" val="413974065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D81C0B37-C1AA-4A90-FCB0-E916444387EC}"/>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Freeform 15">
            <a:extLst>
              <a:ext uri="{FF2B5EF4-FFF2-40B4-BE49-F238E27FC236}">
                <a16:creationId xmlns:a16="http://schemas.microsoft.com/office/drawing/2014/main" id="{241FCEAB-F88C-2470-58D5-BBB7483164BB}"/>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F4DB4EC2-B099-D4AB-C0AE-99F1FC1C2736}"/>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7FED5540-EFFF-CA2B-331F-B7F837105610}"/>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A0247803-8867-21F9-CDCE-1BA1E5726EEC}"/>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Chevron 19">
            <a:extLst>
              <a:ext uri="{FF2B5EF4-FFF2-40B4-BE49-F238E27FC236}">
                <a16:creationId xmlns:a16="http://schemas.microsoft.com/office/drawing/2014/main" id="{77898756-4D01-7556-FCC4-BBB9304328B6}"/>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59D62D76-3139-9B0E-3A4C-6CDD8D5D4ADD}"/>
              </a:ext>
            </a:extLst>
          </p:cNvPr>
          <p:cNvSpPr>
            <a:spLocks noGrp="1"/>
          </p:cNvSpPr>
          <p:nvPr>
            <p:ph type="dt" sz="half" idx="10"/>
          </p:nvPr>
        </p:nvSpPr>
        <p:spPr/>
        <p:txBody>
          <a:bodyPr/>
          <a:lstStyle>
            <a:lvl1pPr>
              <a:defRPr>
                <a:solidFill>
                  <a:schemeClr val="tx1"/>
                </a:solidFill>
              </a:defRPr>
            </a:lvl1pPr>
            <a:extLst/>
          </a:lstStyle>
          <a:p>
            <a:pPr>
              <a:defRPr/>
            </a:pPr>
            <a:fld id="{5F0D7D7C-91C6-424C-8CEA-EE1D6716E964}" type="datetimeFigureOut">
              <a:rPr lang="en-US"/>
              <a:pPr>
                <a:defRPr/>
              </a:pPr>
              <a:t>3/9/2026</a:t>
            </a:fld>
            <a:endParaRPr lang="en-US"/>
          </a:p>
        </p:txBody>
      </p:sp>
      <p:sp>
        <p:nvSpPr>
          <p:cNvPr id="12" name="Footer Placeholder 5">
            <a:extLst>
              <a:ext uri="{FF2B5EF4-FFF2-40B4-BE49-F238E27FC236}">
                <a16:creationId xmlns:a16="http://schemas.microsoft.com/office/drawing/2014/main" id="{87935C80-BABD-288F-A8DD-4D0ED2C3D8A3}"/>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46230CFB-6888-3FAC-46DC-C3C9FA4FF347}"/>
              </a:ext>
            </a:extLst>
          </p:cNvPr>
          <p:cNvSpPr>
            <a:spLocks noGrp="1"/>
          </p:cNvSpPr>
          <p:nvPr>
            <p:ph type="sldNum" sz="quarter" idx="12"/>
          </p:nvPr>
        </p:nvSpPr>
        <p:spPr/>
        <p:txBody>
          <a:bodyPr/>
          <a:lstStyle>
            <a:lvl1pPr>
              <a:defRPr smtClean="0"/>
            </a:lvl1pPr>
          </a:lstStyle>
          <a:p>
            <a:pPr>
              <a:defRPr/>
            </a:pPr>
            <a:fld id="{4B94A084-7158-4696-BB81-B7BB54A0293D}" type="slidenum">
              <a:rPr lang="en-US" altLang="vi-VN"/>
              <a:pPr>
                <a:defRPr/>
              </a:pPr>
              <a:t>‹#›</a:t>
            </a:fld>
            <a:endParaRPr lang="en-US" altLang="vi-VN"/>
          </a:p>
        </p:txBody>
      </p:sp>
    </p:spTree>
    <p:extLst>
      <p:ext uri="{BB962C8B-B14F-4D97-AF65-F5344CB8AC3E}">
        <p14:creationId xmlns:p14="http://schemas.microsoft.com/office/powerpoint/2010/main" val="20103095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117109C-F214-ECA7-9472-9D5F9991A71B}"/>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7" name="Freeform 11">
            <a:extLst>
              <a:ext uri="{FF2B5EF4-FFF2-40B4-BE49-F238E27FC236}">
                <a16:creationId xmlns:a16="http://schemas.microsoft.com/office/drawing/2014/main" id="{862E2A06-2884-D638-8F1F-8198B7B372D1}"/>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39C2E8D0-81DD-DC43-E3F6-7421E0892392}"/>
              </a:ext>
            </a:extLst>
          </p:cNvPr>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id="{8E7D63D7-0FB2-A0A8-7C53-A98F67767CE6}"/>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93EC650F-8B81-CFBF-027D-CCB2013F4867}"/>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23EA3091-63DD-54D1-7C42-DC2F4D8DFA4A}"/>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 name="Date Placeholder 9">
            <a:extLst>
              <a:ext uri="{FF2B5EF4-FFF2-40B4-BE49-F238E27FC236}">
                <a16:creationId xmlns:a16="http://schemas.microsoft.com/office/drawing/2014/main" id="{DFC19AE1-0038-3EA9-1E85-D12D1E5E4189}"/>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2CB06845-C299-47AB-AD07-7F655DB4D24F}" type="datetimeFigureOut">
              <a:rPr lang="en-US"/>
              <a:pPr>
                <a:defRPr/>
              </a:pPr>
              <a:t>3/9/2026</a:t>
            </a:fld>
            <a:endParaRPr lang="en-US"/>
          </a:p>
        </p:txBody>
      </p:sp>
      <p:sp>
        <p:nvSpPr>
          <p:cNvPr id="22" name="Footer Placeholder 21">
            <a:extLst>
              <a:ext uri="{FF2B5EF4-FFF2-40B4-BE49-F238E27FC236}">
                <a16:creationId xmlns:a16="http://schemas.microsoft.com/office/drawing/2014/main" id="{196DB697-991D-26C0-5A58-D6A13B45C297}"/>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a:extLst>
              <a:ext uri="{FF2B5EF4-FFF2-40B4-BE49-F238E27FC236}">
                <a16:creationId xmlns:a16="http://schemas.microsoft.com/office/drawing/2014/main" id="{99CB8DC4-25DF-B9E3-B41C-B89407CDE1EC}"/>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Lucida Sans Unicode" panose="020B0602030504020204" pitchFamily="34" charset="0"/>
              </a:defRPr>
            </a:lvl1pPr>
          </a:lstStyle>
          <a:p>
            <a:pPr>
              <a:defRPr/>
            </a:pPr>
            <a:fld id="{D3149C32-09D8-4A4D-B6C2-9860F6D72367}"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4312" r:id="rId1"/>
    <p:sldLayoutId id="2147484308" r:id="rId2"/>
    <p:sldLayoutId id="2147484313" r:id="rId3"/>
    <p:sldLayoutId id="2147484314" r:id="rId4"/>
    <p:sldLayoutId id="2147484315" r:id="rId5"/>
    <p:sldLayoutId id="2147484316" r:id="rId6"/>
    <p:sldLayoutId id="2147484309" r:id="rId7"/>
    <p:sldLayoutId id="2147484317" r:id="rId8"/>
    <p:sldLayoutId id="2147484318" r:id="rId9"/>
    <p:sldLayoutId id="2147484310" r:id="rId10"/>
    <p:sldLayoutId id="2147484311"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2.xml" /><Relationship Id="rId6" Type="http://schemas.openxmlformats.org/officeDocument/2006/relationships/image" Target="../media/image21.jpeg" /><Relationship Id="rId5" Type="http://schemas.openxmlformats.org/officeDocument/2006/relationships/image" Target="../media/image20.jpeg" /><Relationship Id="rId4" Type="http://schemas.openxmlformats.org/officeDocument/2006/relationships/image" Target="../media/image19.jpe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2.xml" /><Relationship Id="rId5" Type="http://schemas.openxmlformats.org/officeDocument/2006/relationships/image" Target="../media/image25.png" /><Relationship Id="rId4" Type="http://schemas.openxmlformats.org/officeDocument/2006/relationships/image" Target="../media/image24.pn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2.xml" /><Relationship Id="rId4" Type="http://schemas.openxmlformats.org/officeDocument/2006/relationships/image" Target="../media/image28.jpeg" /></Relationships>
</file>

<file path=ppt/slides/_rels/slide27.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image" Target="../media/image31.jpeg" /><Relationship Id="rId1" Type="http://schemas.openxmlformats.org/officeDocument/2006/relationships/slideLayout" Target="../slideLayouts/slideLayout2.xml" /><Relationship Id="rId4" Type="http://schemas.openxmlformats.org/officeDocument/2006/relationships/image" Target="../media/image33.jpeg"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2" Type="http://schemas.openxmlformats.org/officeDocument/2006/relationships/hyperlink" Target="https://nhathuoclongchau.com.vn/benh/di-vat-duong-tho-589.html" TargetMode="External"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hyperlink" Target="https://nhathuoclongchau.com.vn/bai-viet/tre-thuong-xuyen-bi-sac-sua-me-nen-lam-gi-46957.html" TargetMode="External"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hyperlink" Target="https://nhathuoclongchau.com.vn/bai-viet/vo-o-hoi-co-anh-huong-cot-song-khong-huong-dan-me-vo-lung-be-dung-cach-49794.html" TargetMode="External"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image" Target="../media/image34.jpeg"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36.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B61B288C-CAC3-B45B-2246-80D91E23F695}"/>
              </a:ext>
            </a:extLst>
          </p:cNvPr>
          <p:cNvSpPr>
            <a:spLocks noGrp="1"/>
          </p:cNvSpPr>
          <p:nvPr>
            <p:ph type="body" idx="4294967295"/>
          </p:nvPr>
        </p:nvSpPr>
        <p:spPr>
          <a:xfrm>
            <a:off x="228600" y="1600200"/>
            <a:ext cx="8686800" cy="4724400"/>
          </a:xfrm>
        </p:spPr>
        <p:txBody>
          <a:bodyPr>
            <a:normAutofit/>
          </a:bodyPr>
          <a:lstStyle/>
          <a:p>
            <a:pPr indent="-282575" algn="ctr" eaLnBrk="1" fontAlgn="auto" hangingPunct="1">
              <a:lnSpc>
                <a:spcPct val="90000"/>
              </a:lnSpc>
              <a:spcAft>
                <a:spcPts val="0"/>
              </a:spcAft>
              <a:buFontTx/>
              <a:buNone/>
              <a:defRPr/>
            </a:pPr>
            <a:endParaRPr lang="en-US" sz="1800" dirty="0">
              <a:latin typeface="Times New Roman" pitchFamily="18" charset="0"/>
            </a:endParaRPr>
          </a:p>
          <a:p>
            <a:pPr indent="-282575" algn="ctr" eaLnBrk="1" fontAlgn="auto" hangingPunct="1">
              <a:lnSpc>
                <a:spcPct val="90000"/>
              </a:lnSpc>
              <a:spcAft>
                <a:spcPts val="0"/>
              </a:spcAft>
              <a:buFontTx/>
              <a:buNone/>
              <a:defRPr/>
            </a:pPr>
            <a:r>
              <a:rPr lang="en-US" sz="4400" b="1" dirty="0">
                <a:solidFill>
                  <a:srgbClr val="00B050"/>
                </a:solidFill>
                <a:latin typeface="Constantia" pitchFamily="18" charset="0"/>
              </a:rPr>
              <a:t>TẬP  HUẤN KIẾN THỨC</a:t>
            </a:r>
          </a:p>
          <a:p>
            <a:pPr indent="-282575" algn="ctr" eaLnBrk="1" fontAlgn="auto" hangingPunct="1">
              <a:lnSpc>
                <a:spcPct val="90000"/>
              </a:lnSpc>
              <a:spcAft>
                <a:spcPts val="0"/>
              </a:spcAft>
              <a:buFontTx/>
              <a:buNone/>
              <a:defRPr/>
            </a:pPr>
            <a:endParaRPr lang="en-US" sz="4400" b="1" dirty="0">
              <a:solidFill>
                <a:srgbClr val="FF3300"/>
              </a:solidFill>
              <a:effectLst>
                <a:outerShdw blurRad="38100" dist="38100" dir="2700000" algn="tl">
                  <a:srgbClr val="C0C0C0"/>
                </a:outerShdw>
              </a:effectLst>
              <a:latin typeface="Constantia" pitchFamily="18" charset="0"/>
            </a:endParaRPr>
          </a:p>
          <a:p>
            <a:pPr indent="-282575" algn="ctr" eaLnBrk="1" fontAlgn="auto" hangingPunct="1">
              <a:lnSpc>
                <a:spcPct val="90000"/>
              </a:lnSpc>
              <a:spcAft>
                <a:spcPts val="0"/>
              </a:spcAft>
              <a:buFontTx/>
              <a:buNone/>
              <a:defRPr/>
            </a:pPr>
            <a:r>
              <a:rPr lang="en-US" sz="3400" b="1" dirty="0">
                <a:solidFill>
                  <a:srgbClr val="0070C0"/>
                </a:solidFill>
                <a:effectLst>
                  <a:outerShdw blurRad="38100" dist="38100" dir="2700000" algn="tl">
                    <a:srgbClr val="C0C0C0"/>
                  </a:outerShdw>
                </a:effectLst>
                <a:latin typeface="Constantia" pitchFamily="18" charset="0"/>
              </a:rPr>
              <a:t>SƠ CẤP CỨU BAN ĐẦU </a:t>
            </a:r>
          </a:p>
          <a:p>
            <a:pPr indent="-282575" algn="ctr" eaLnBrk="1" fontAlgn="auto" hangingPunct="1">
              <a:lnSpc>
                <a:spcPct val="90000"/>
              </a:lnSpc>
              <a:spcAft>
                <a:spcPts val="0"/>
              </a:spcAft>
              <a:buFontTx/>
              <a:buNone/>
              <a:defRPr/>
            </a:pPr>
            <a:endParaRPr lang="en-US" dirty="0">
              <a:solidFill>
                <a:schemeClr val="folHlink"/>
              </a:solidFill>
              <a:effectLst>
                <a:outerShdw blurRad="38100" dist="38100" dir="2700000" algn="tl">
                  <a:srgbClr val="C0C0C0"/>
                </a:outerShdw>
              </a:effectLst>
              <a:latin typeface="Times New Roman" pitchFamily="18" charset="0"/>
            </a:endParaRPr>
          </a:p>
          <a:p>
            <a:pPr indent="-282575" algn="ctr" eaLnBrk="1" fontAlgn="auto" hangingPunct="1">
              <a:lnSpc>
                <a:spcPct val="90000"/>
              </a:lnSpc>
              <a:spcAft>
                <a:spcPts val="0"/>
              </a:spcAft>
              <a:buFontTx/>
              <a:buNone/>
              <a:defRPr/>
            </a:pPr>
            <a:endParaRPr lang="en-US" sz="1800" dirty="0">
              <a:latin typeface="Times New Roman" pitchFamily="18" charset="0"/>
            </a:endParaRPr>
          </a:p>
          <a:p>
            <a:pPr indent="-282575" algn="ctr" eaLnBrk="1" fontAlgn="auto" hangingPunct="1">
              <a:lnSpc>
                <a:spcPct val="90000"/>
              </a:lnSpc>
              <a:spcAft>
                <a:spcPts val="0"/>
              </a:spcAft>
              <a:buFontTx/>
              <a:buNone/>
              <a:defRPr/>
            </a:pPr>
            <a:endParaRPr lang="en-US" sz="1800" dirty="0">
              <a:latin typeface="Times New Roman" pitchFamily="18" charset="0"/>
            </a:endParaRPr>
          </a:p>
          <a:p>
            <a:pPr indent="-282575" algn="ctr" eaLnBrk="1" fontAlgn="auto" hangingPunct="1">
              <a:lnSpc>
                <a:spcPct val="90000"/>
              </a:lnSpc>
              <a:spcAft>
                <a:spcPts val="0"/>
              </a:spcAft>
              <a:buFontTx/>
              <a:buNone/>
              <a:defRPr/>
            </a:pPr>
            <a:endParaRPr lang="en-US" sz="1800" dirty="0">
              <a:latin typeface="Times New Roman" pitchFamily="18" charset="0"/>
            </a:endParaRPr>
          </a:p>
          <a:p>
            <a:pPr indent="-282575" algn="ctr" eaLnBrk="1" fontAlgn="auto" hangingPunct="1">
              <a:lnSpc>
                <a:spcPct val="90000"/>
              </a:lnSpc>
              <a:spcAft>
                <a:spcPts val="0"/>
              </a:spcAft>
              <a:buFontTx/>
              <a:buNone/>
              <a:defRPr/>
            </a:pPr>
            <a:endParaRPr lang="en-US" sz="2000" b="1" i="1" dirty="0">
              <a:latin typeface="Times New Roman" pitchFamily="18" charset="0"/>
            </a:endParaRPr>
          </a:p>
          <a:p>
            <a:pPr indent="-282575" algn="ctr" eaLnBrk="1" fontAlgn="auto" hangingPunct="1">
              <a:lnSpc>
                <a:spcPct val="90000"/>
              </a:lnSpc>
              <a:spcAft>
                <a:spcPts val="0"/>
              </a:spcAft>
              <a:buFontTx/>
              <a:buNone/>
              <a:defRPr/>
            </a:pPr>
            <a:endParaRPr lang="en-US" sz="2000" b="1" i="1" dirty="0">
              <a:latin typeface="Times New Roman" pitchFamily="18" charset="0"/>
            </a:endParaRPr>
          </a:p>
          <a:p>
            <a:pPr indent="-282575" algn="ctr" eaLnBrk="1" fontAlgn="auto" hangingPunct="1">
              <a:lnSpc>
                <a:spcPct val="90000"/>
              </a:lnSpc>
              <a:spcAft>
                <a:spcPts val="0"/>
              </a:spcAft>
              <a:buFontTx/>
              <a:buNone/>
              <a:defRPr/>
            </a:pPr>
            <a:endParaRPr lang="en-US" sz="2000" b="1" i="1" dirty="0">
              <a:latin typeface="Times New Roman" pitchFamily="18" charset="0"/>
            </a:endParaRPr>
          </a:p>
        </p:txBody>
      </p:sp>
      <p:sp>
        <p:nvSpPr>
          <p:cNvPr id="2" name="Title 1">
            <a:extLst>
              <a:ext uri="{FF2B5EF4-FFF2-40B4-BE49-F238E27FC236}">
                <a16:creationId xmlns:a16="http://schemas.microsoft.com/office/drawing/2014/main" id="{73DE729C-1621-868F-E1AD-042A446CEF26}"/>
              </a:ext>
            </a:extLst>
          </p:cNvPr>
          <p:cNvSpPr>
            <a:spLocks/>
          </p:cNvSpPr>
          <p:nvPr/>
        </p:nvSpPr>
        <p:spPr bwMode="auto">
          <a:xfrm>
            <a:off x="228600" y="228600"/>
            <a:ext cx="8763000" cy="1143000"/>
          </a:xfrm>
          <a:prstGeom prst="rect">
            <a:avLst/>
          </a:prstGeom>
          <a:noFill/>
          <a:ln>
            <a:noFill/>
          </a:ln>
        </p:spPr>
        <p:txBody>
          <a:bodyPr anchor="ctr"/>
          <a:lstStyle/>
          <a:p>
            <a:pPr algn="ctr">
              <a:defRPr/>
            </a:pPr>
            <a:r>
              <a:rPr lang="en-US" sz="2600" b="1" dirty="0">
                <a:solidFill>
                  <a:srgbClr val="572314"/>
                </a:solidFill>
                <a:effectLst>
                  <a:outerShdw blurRad="38100" dist="38100" dir="2700000" algn="tl">
                    <a:srgbClr val="C0C0C0"/>
                  </a:outerShdw>
                </a:effectLst>
                <a:latin typeface="Times New Roman" pitchFamily="18" charset="0"/>
              </a:rPr>
              <a:t>TRUNG TÂM KIỂM SOÁT BỆNH TẬT TỈNH NAM ĐỊNH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01E41F-F1BB-CC2F-8D68-628BDC00E03D}"/>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CẤP CỨU NGỪNG THỞ  - NGỪNG TIM</a:t>
            </a:r>
          </a:p>
        </p:txBody>
      </p:sp>
      <p:pic>
        <p:nvPicPr>
          <p:cNvPr id="20483" name="Picture 1">
            <a:extLst>
              <a:ext uri="{FF2B5EF4-FFF2-40B4-BE49-F238E27FC236}">
                <a16:creationId xmlns:a16="http://schemas.microsoft.com/office/drawing/2014/main" id="{12FF15D4-9C37-2D13-0356-D668ED6423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1000"/>
            <a:ext cx="4876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a:extLst>
              <a:ext uri="{FF2B5EF4-FFF2-40B4-BE49-F238E27FC236}">
                <a16:creationId xmlns:a16="http://schemas.microsoft.com/office/drawing/2014/main" id="{EBF59DE1-750F-0622-5527-7F8ABF52F9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3429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B84F90-FF1B-FB7D-5BFF-7419220D3984}"/>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CẤP CỨU NGỪNG THỞ  - NGỪNG TIM</a:t>
            </a:r>
          </a:p>
        </p:txBody>
      </p:sp>
      <p:sp>
        <p:nvSpPr>
          <p:cNvPr id="21507" name="Rectangle 4">
            <a:extLst>
              <a:ext uri="{FF2B5EF4-FFF2-40B4-BE49-F238E27FC236}">
                <a16:creationId xmlns:a16="http://schemas.microsoft.com/office/drawing/2014/main" id="{E3AA200D-2B63-8B73-0232-803D2DE0F684}"/>
              </a:ext>
            </a:extLst>
          </p:cNvPr>
          <p:cNvSpPr>
            <a:spLocks noChangeArrowheads="1"/>
          </p:cNvSpPr>
          <p:nvPr/>
        </p:nvSpPr>
        <p:spPr bwMode="auto">
          <a:xfrm>
            <a:off x="228600" y="381000"/>
            <a:ext cx="5334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n-US" altLang="vi-VN" sz="2400" b="1">
                <a:latin typeface="Constantia" panose="02030602050306030303" pitchFamily="18" charset="0"/>
              </a:rPr>
              <a:t>1. Kỹ thuật ép tim ngoài lồng ngực</a:t>
            </a:r>
            <a:endParaRPr lang="en-US" altLang="vi-VN" sz="2400">
              <a:latin typeface="Constantia" panose="02030602050306030303" pitchFamily="18" charset="0"/>
            </a:endParaRPr>
          </a:p>
        </p:txBody>
      </p:sp>
      <p:pic>
        <p:nvPicPr>
          <p:cNvPr id="21508" name="Picture 2">
            <a:extLst>
              <a:ext uri="{FF2B5EF4-FFF2-40B4-BE49-F238E27FC236}">
                <a16:creationId xmlns:a16="http://schemas.microsoft.com/office/drawing/2014/main" id="{240868E6-9480-C8D8-9875-7DF89351D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35063"/>
            <a:ext cx="45720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a:extLst>
              <a:ext uri="{FF2B5EF4-FFF2-40B4-BE49-F238E27FC236}">
                <a16:creationId xmlns:a16="http://schemas.microsoft.com/office/drawing/2014/main" id="{90C4F752-561B-08E8-4353-6215D5B1B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988" y="1125538"/>
            <a:ext cx="3884612"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9">
            <a:extLst>
              <a:ext uri="{FF2B5EF4-FFF2-40B4-BE49-F238E27FC236}">
                <a16:creationId xmlns:a16="http://schemas.microsoft.com/office/drawing/2014/main" id="{74D510EF-145E-149C-4213-390F1E35DA0B}"/>
              </a:ext>
            </a:extLst>
          </p:cNvPr>
          <p:cNvSpPr>
            <a:spLocks noChangeArrowheads="1"/>
          </p:cNvSpPr>
          <p:nvPr/>
        </p:nvSpPr>
        <p:spPr bwMode="auto">
          <a:xfrm>
            <a:off x="1447800" y="4800600"/>
            <a:ext cx="2233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vi-VN" i="1">
                <a:latin typeface="Constantia" panose="02030602050306030303" pitchFamily="18" charset="0"/>
              </a:rPr>
              <a:t>Xác định vị trí ép tim</a:t>
            </a:r>
            <a:endParaRPr lang="en-US" altLang="vi-VN" i="1">
              <a:latin typeface="Constantia" panose="02030602050306030303" pitchFamily="18" charset="0"/>
            </a:endParaRPr>
          </a:p>
        </p:txBody>
      </p:sp>
      <p:sp>
        <p:nvSpPr>
          <p:cNvPr id="21511" name="Rectangle 10">
            <a:extLst>
              <a:ext uri="{FF2B5EF4-FFF2-40B4-BE49-F238E27FC236}">
                <a16:creationId xmlns:a16="http://schemas.microsoft.com/office/drawing/2014/main" id="{FAA4289F-47F9-28D4-2FD1-81A99DBB55F2}"/>
              </a:ext>
            </a:extLst>
          </p:cNvPr>
          <p:cNvSpPr>
            <a:spLocks noChangeArrowheads="1"/>
          </p:cNvSpPr>
          <p:nvPr/>
        </p:nvSpPr>
        <p:spPr bwMode="auto">
          <a:xfrm>
            <a:off x="5715000" y="48006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vi-VN" i="1">
                <a:latin typeface="Constantia" panose="02030602050306030303" pitchFamily="18" charset="0"/>
              </a:rPr>
              <a:t>Tư thế ép tim ngoài lồng ngực</a:t>
            </a:r>
            <a:endParaRPr lang="en-US" altLang="vi-VN" i="1">
              <a:latin typeface="Constantia" panose="020306020503060303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2CFAA3-EF61-3209-70D6-D4E729F83189}"/>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CẤP CỨU NGỪNG THỞ  - NGỪNG TIM</a:t>
            </a:r>
          </a:p>
        </p:txBody>
      </p:sp>
      <p:sp>
        <p:nvSpPr>
          <p:cNvPr id="22531" name="Rectangle 3">
            <a:extLst>
              <a:ext uri="{FF2B5EF4-FFF2-40B4-BE49-F238E27FC236}">
                <a16:creationId xmlns:a16="http://schemas.microsoft.com/office/drawing/2014/main" id="{8B30B9DA-BCE7-87E2-A01A-868927075D45}"/>
              </a:ext>
            </a:extLst>
          </p:cNvPr>
          <p:cNvSpPr txBox="1">
            <a:spLocks noChangeArrowheads="1"/>
          </p:cNvSpPr>
          <p:nvPr/>
        </p:nvSpPr>
        <p:spPr bwMode="auto">
          <a:xfrm>
            <a:off x="0" y="487363"/>
            <a:ext cx="8305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25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400"/>
              </a:spcBef>
              <a:buClr>
                <a:schemeClr val="accent1"/>
              </a:buClr>
              <a:buSzPct val="68000"/>
              <a:buFont typeface="Wingdings 3" panose="05040102010807070707" pitchFamily="18" charset="2"/>
              <a:buNone/>
            </a:pPr>
            <a:r>
              <a:rPr lang="en-US" altLang="vi-VN" sz="2400" b="1">
                <a:latin typeface="Constantia" panose="02030602050306030303" pitchFamily="18" charset="0"/>
              </a:rPr>
              <a:t>2. Kỹ thuật thổi ngạt(Phương pháp Miệng – Miệng)</a:t>
            </a:r>
          </a:p>
        </p:txBody>
      </p:sp>
      <p:sp>
        <p:nvSpPr>
          <p:cNvPr id="22532" name="Rectangle 4">
            <a:extLst>
              <a:ext uri="{FF2B5EF4-FFF2-40B4-BE49-F238E27FC236}">
                <a16:creationId xmlns:a16="http://schemas.microsoft.com/office/drawing/2014/main" id="{D878D03A-9EEF-ED5E-DCDA-629DB754D077}"/>
              </a:ext>
            </a:extLst>
          </p:cNvPr>
          <p:cNvSpPr>
            <a:spLocks noChangeArrowheads="1"/>
          </p:cNvSpPr>
          <p:nvPr/>
        </p:nvSpPr>
        <p:spPr bwMode="auto">
          <a:xfrm>
            <a:off x="228600" y="3810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vi-VN" sz="2400">
                <a:latin typeface="Lucida Sans Unicode" panose="020B0602030504020204" pitchFamily="34" charset="0"/>
              </a:rPr>
              <a:t>    </a:t>
            </a:r>
            <a:endParaRPr lang="en-US" altLang="vi-VN" sz="2400">
              <a:latin typeface="Constantia" panose="02030602050306030303" pitchFamily="18" charset="0"/>
            </a:endParaRPr>
          </a:p>
        </p:txBody>
      </p:sp>
      <p:pic>
        <p:nvPicPr>
          <p:cNvPr id="22533" name="Picture 3">
            <a:extLst>
              <a:ext uri="{FF2B5EF4-FFF2-40B4-BE49-F238E27FC236}">
                <a16:creationId xmlns:a16="http://schemas.microsoft.com/office/drawing/2014/main" id="{1589828C-7EF8-3B05-10B9-709983F1C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3352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a:extLst>
              <a:ext uri="{FF2B5EF4-FFF2-40B4-BE49-F238E27FC236}">
                <a16:creationId xmlns:a16="http://schemas.microsoft.com/office/drawing/2014/main" id="{A9645103-43FC-A629-2177-814FE65CB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84" t="4323" r="3116" b="6616"/>
          <a:stretch>
            <a:fillRect/>
          </a:stretch>
        </p:blipFill>
        <p:spPr bwMode="auto">
          <a:xfrm>
            <a:off x="4800600" y="1981200"/>
            <a:ext cx="3429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7">
            <a:extLst>
              <a:ext uri="{FF2B5EF4-FFF2-40B4-BE49-F238E27FC236}">
                <a16:creationId xmlns:a16="http://schemas.microsoft.com/office/drawing/2014/main" id="{96C8DF07-5877-9614-CD66-A9F75DCA67D5}"/>
              </a:ext>
            </a:extLst>
          </p:cNvPr>
          <p:cNvSpPr>
            <a:spLocks noChangeArrowheads="1"/>
          </p:cNvSpPr>
          <p:nvPr/>
        </p:nvSpPr>
        <p:spPr bwMode="auto">
          <a:xfrm>
            <a:off x="152400" y="48768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vi-VN" i="1">
                <a:latin typeface="Constantia" panose="02030602050306030303" pitchFamily="18" charset="0"/>
                <a:cs typeface="Times New Roman" panose="02020603050405020304" pitchFamily="18" charset="0"/>
              </a:rPr>
              <a:t>Đặt nạn nhân cổ ngửa tối đa</a:t>
            </a:r>
            <a:endParaRPr lang="en-US" altLang="vi-VN" i="1">
              <a:latin typeface="Constantia" panose="02030602050306030303" pitchFamily="18" charset="0"/>
              <a:cs typeface="Times New Roman" panose="02020603050405020304" pitchFamily="18" charset="0"/>
            </a:endParaRPr>
          </a:p>
        </p:txBody>
      </p:sp>
      <p:sp>
        <p:nvSpPr>
          <p:cNvPr id="22536" name="Rectangle 8">
            <a:extLst>
              <a:ext uri="{FF2B5EF4-FFF2-40B4-BE49-F238E27FC236}">
                <a16:creationId xmlns:a16="http://schemas.microsoft.com/office/drawing/2014/main" id="{F37D6925-3C13-28D3-215B-4CC81AAEB354}"/>
              </a:ext>
            </a:extLst>
          </p:cNvPr>
          <p:cNvSpPr>
            <a:spLocks noChangeArrowheads="1"/>
          </p:cNvSpPr>
          <p:nvPr/>
        </p:nvSpPr>
        <p:spPr bwMode="auto">
          <a:xfrm>
            <a:off x="4689475" y="4876800"/>
            <a:ext cx="300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vi-VN" i="1">
                <a:latin typeface="Constantia" panose="02030602050306030303" pitchFamily="18" charset="0"/>
                <a:cs typeface="Times New Roman" panose="02020603050405020304" pitchFamily="18" charset="0"/>
              </a:rPr>
              <a:t>Móc hết dị vật ở miệng, họng</a:t>
            </a:r>
            <a:endParaRPr lang="en-US" altLang="vi-VN" i="1">
              <a:latin typeface="Constantia" panose="02030602050306030303"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9C7218-583B-13A6-08FA-322989254836}"/>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CẤP CỨU NGỪNG THỞ  - NGỪNG TIM</a:t>
            </a:r>
          </a:p>
        </p:txBody>
      </p:sp>
      <p:sp>
        <p:nvSpPr>
          <p:cNvPr id="4" name="Rectangle 3">
            <a:extLst>
              <a:ext uri="{FF2B5EF4-FFF2-40B4-BE49-F238E27FC236}">
                <a16:creationId xmlns:a16="http://schemas.microsoft.com/office/drawing/2014/main" id="{E874D8D2-284A-89F0-94D5-7AC89FA33A0A}"/>
              </a:ext>
            </a:extLst>
          </p:cNvPr>
          <p:cNvSpPr txBox="1">
            <a:spLocks noChangeArrowheads="1"/>
          </p:cNvSpPr>
          <p:nvPr/>
        </p:nvSpPr>
        <p:spPr>
          <a:xfrm>
            <a:off x="381000" y="457200"/>
            <a:ext cx="8305800" cy="457200"/>
          </a:xfrm>
          <a:prstGeom prst="rect">
            <a:avLst/>
          </a:prstGeom>
        </p:spPr>
        <p:txBody>
          <a:bodyPr>
            <a:normAutofit fontScale="92500" lnSpcReduction="10000"/>
          </a:bodyPr>
          <a:lstStyle/>
          <a:p>
            <a:pPr marL="365125" indent="-282575" eaLnBrk="1" fontAlgn="auto" hangingPunct="1">
              <a:spcBef>
                <a:spcPts val="0"/>
              </a:spcBef>
              <a:spcAft>
                <a:spcPts val="0"/>
              </a:spcAft>
              <a:defRPr/>
            </a:pPr>
            <a:endParaRPr lang="en-US" sz="2800" dirty="0">
              <a:latin typeface="Times New Roman" pitchFamily="18" charset="0"/>
            </a:endParaRPr>
          </a:p>
          <a:p>
            <a:pPr marL="365125" indent="-282575" eaLnBrk="1" fontAlgn="auto" hangingPunct="1">
              <a:spcBef>
                <a:spcPts val="0"/>
              </a:spcBef>
              <a:spcAft>
                <a:spcPts val="0"/>
              </a:spcAft>
              <a:defRPr/>
            </a:pPr>
            <a:endParaRPr lang="en-US" sz="2800" dirty="0">
              <a:latin typeface="Times New Roman" pitchFamily="18" charset="0"/>
            </a:endParaRPr>
          </a:p>
        </p:txBody>
      </p:sp>
      <p:pic>
        <p:nvPicPr>
          <p:cNvPr id="23556" name="Picture 2">
            <a:extLst>
              <a:ext uri="{FF2B5EF4-FFF2-40B4-BE49-F238E27FC236}">
                <a16:creationId xmlns:a16="http://schemas.microsoft.com/office/drawing/2014/main" id="{DEB6C147-26C6-E26A-928C-62D82BA2C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685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7">
            <a:extLst>
              <a:ext uri="{FF2B5EF4-FFF2-40B4-BE49-F238E27FC236}">
                <a16:creationId xmlns:a16="http://schemas.microsoft.com/office/drawing/2014/main" id="{BCB4AF93-3CA9-6DF3-ABAD-B24E75C5EAFC}"/>
              </a:ext>
            </a:extLst>
          </p:cNvPr>
          <p:cNvSpPr>
            <a:spLocks noChangeArrowheads="1"/>
          </p:cNvSpPr>
          <p:nvPr/>
        </p:nvSpPr>
        <p:spPr bwMode="auto">
          <a:xfrm>
            <a:off x="2705100" y="54864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vi-VN" i="1">
                <a:latin typeface="Constantia" panose="02030602050306030303" pitchFamily="18" charset="0"/>
                <a:cs typeface="Times New Roman" panose="02020603050405020304" pitchFamily="18" charset="0"/>
              </a:rPr>
              <a:t>Kỹ thuật thổi ngạt miệng - miệng</a:t>
            </a:r>
            <a:endParaRPr lang="en-US" altLang="vi-VN" i="1">
              <a:latin typeface="Constantia" panose="02030602050306030303" pitchFamily="18" charset="0"/>
              <a:cs typeface="Times New Roman" panose="02020603050405020304" pitchFamily="18" charset="0"/>
            </a:endParaRPr>
          </a:p>
        </p:txBody>
      </p:sp>
      <p:sp>
        <p:nvSpPr>
          <p:cNvPr id="23558" name="Rectangle 8">
            <a:extLst>
              <a:ext uri="{FF2B5EF4-FFF2-40B4-BE49-F238E27FC236}">
                <a16:creationId xmlns:a16="http://schemas.microsoft.com/office/drawing/2014/main" id="{5BD3634B-5BF5-FF79-D054-E1E26D54B3B9}"/>
              </a:ext>
            </a:extLst>
          </p:cNvPr>
          <p:cNvSpPr>
            <a:spLocks noChangeArrowheads="1"/>
          </p:cNvSpPr>
          <p:nvPr/>
        </p:nvSpPr>
        <p:spPr bwMode="auto">
          <a:xfrm>
            <a:off x="228600" y="3762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latin typeface="Constantia" panose="02030602050306030303" pitchFamily="18" charset="0"/>
              </a:rPr>
              <a:t>2. Kỹ thuật thổi ngạt (Phương pháp Miệng – Miệng)</a:t>
            </a:r>
            <a:endParaRPr lang="en-US" altLang="vi-VN" sz="2400">
              <a:latin typeface="Constantia" panose="020306020503060303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B99997-9A58-7E2B-F3AB-3651DEAF746F}"/>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CẤP CỨU NGỪNG THỞ  - NGỪNG TIM</a:t>
            </a:r>
          </a:p>
        </p:txBody>
      </p:sp>
      <p:sp>
        <p:nvSpPr>
          <p:cNvPr id="24579" name="Rectangle 4">
            <a:extLst>
              <a:ext uri="{FF2B5EF4-FFF2-40B4-BE49-F238E27FC236}">
                <a16:creationId xmlns:a16="http://schemas.microsoft.com/office/drawing/2014/main" id="{BFD92348-C2FD-5282-1384-6889129724F1}"/>
              </a:ext>
            </a:extLst>
          </p:cNvPr>
          <p:cNvSpPr>
            <a:spLocks noChangeArrowheads="1"/>
          </p:cNvSpPr>
          <p:nvPr/>
        </p:nvSpPr>
        <p:spPr bwMode="auto">
          <a:xfrm>
            <a:off x="228600" y="381000"/>
            <a:ext cx="5334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0000"/>
              </a:lnSpc>
            </a:pPr>
            <a:r>
              <a:rPr lang="en-US" altLang="vi-VN" sz="2400" b="1">
                <a:latin typeface="Constantia" panose="02030602050306030303" pitchFamily="18" charset="0"/>
              </a:rPr>
              <a:t>5. Tư thế hồi sức</a:t>
            </a:r>
            <a:endParaRPr lang="en-US" altLang="vi-VN" sz="2400">
              <a:latin typeface="Constantia" panose="02030602050306030303" pitchFamily="18" charset="0"/>
            </a:endParaRPr>
          </a:p>
        </p:txBody>
      </p:sp>
      <p:pic>
        <p:nvPicPr>
          <p:cNvPr id="24580" name="Picture 1">
            <a:extLst>
              <a:ext uri="{FF2B5EF4-FFF2-40B4-BE49-F238E27FC236}">
                <a16:creationId xmlns:a16="http://schemas.microsoft.com/office/drawing/2014/main" id="{2D5D10C1-40FE-63FC-13B0-98C71EA0FE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9E679F21-1188-5A9D-2C82-F951117BC2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3443BE14-CE4F-9200-939E-9C69175EFE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2964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4">
            <a:extLst>
              <a:ext uri="{FF2B5EF4-FFF2-40B4-BE49-F238E27FC236}">
                <a16:creationId xmlns:a16="http://schemas.microsoft.com/office/drawing/2014/main" id="{39C4B315-DAF5-657C-F7A4-78AD81B8D07C}"/>
              </a:ext>
            </a:extLst>
          </p:cNvPr>
          <p:cNvSpPr>
            <a:spLocks noGrp="1"/>
          </p:cNvSpPr>
          <p:nvPr>
            <p:ph type="subTitle" idx="1"/>
          </p:nvPr>
        </p:nvSpPr>
        <p:spPr>
          <a:xfrm>
            <a:off x="0" y="2667000"/>
            <a:ext cx="9144000" cy="1200150"/>
          </a:xfrm>
        </p:spPr>
        <p:txBody>
          <a:bodyPr/>
          <a:lstStyle/>
          <a:p>
            <a:pPr marR="0" algn="ctr" eaLnBrk="1" hangingPunct="1"/>
            <a:r>
              <a:rPr lang="en-US" altLang="vi-VN" sz="2400" b="1" i="1">
                <a:latin typeface="Times New Roman" panose="02020603050405020304" pitchFamily="18" charset="0"/>
                <a:cs typeface="Times New Roman" panose="02020603050405020304" pitchFamily="18" charset="0"/>
              </a:rPr>
              <a:t>KỸ THUẬT CẦM MÁU TẠM THỜI</a:t>
            </a:r>
          </a:p>
        </p:txBody>
      </p:sp>
    </p:spTree>
  </p:cSld>
  <p:clrMapOvr>
    <a:masterClrMapping/>
  </p:clrMapOvr>
  <p:transition spd="med">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9DB01-F299-012C-CD81-1966A1328119}"/>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KỸ THUẬT CẦM MÁU TẠM THỜI</a:t>
            </a:r>
          </a:p>
        </p:txBody>
      </p:sp>
      <p:sp>
        <p:nvSpPr>
          <p:cNvPr id="28675" name="Rectangle 4">
            <a:extLst>
              <a:ext uri="{FF2B5EF4-FFF2-40B4-BE49-F238E27FC236}">
                <a16:creationId xmlns:a16="http://schemas.microsoft.com/office/drawing/2014/main" id="{B5278542-6CF9-E704-CD69-A9BD412D1AE2}"/>
              </a:ext>
            </a:extLst>
          </p:cNvPr>
          <p:cNvSpPr>
            <a:spLocks noChangeArrowheads="1"/>
          </p:cNvSpPr>
          <p:nvPr/>
        </p:nvSpPr>
        <p:spPr bwMode="auto">
          <a:xfrm>
            <a:off x="228600" y="533400"/>
            <a:ext cx="50292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vi-VN" sz="2400" b="1">
                <a:latin typeface="Constantia" panose="02030602050306030303" pitchFamily="18" charset="0"/>
              </a:rPr>
              <a:t>1. Nguyên tắc chung</a:t>
            </a:r>
          </a:p>
        </p:txBody>
      </p:sp>
      <p:pic>
        <p:nvPicPr>
          <p:cNvPr id="28676" name="Picture 8" descr="index.jpeg">
            <a:extLst>
              <a:ext uri="{FF2B5EF4-FFF2-40B4-BE49-F238E27FC236}">
                <a16:creationId xmlns:a16="http://schemas.microsoft.com/office/drawing/2014/main" id="{0CA075F7-4244-1C4A-EC53-54DB6954EA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98488"/>
            <a:ext cx="3708400"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7">
            <a:extLst>
              <a:ext uri="{FF2B5EF4-FFF2-40B4-BE49-F238E27FC236}">
                <a16:creationId xmlns:a16="http://schemas.microsoft.com/office/drawing/2014/main" id="{0DD695C2-8D4C-41E8-C37E-5994DAA78866}"/>
              </a:ext>
            </a:extLst>
          </p:cNvPr>
          <p:cNvSpPr>
            <a:spLocks noChangeArrowheads="1"/>
          </p:cNvSpPr>
          <p:nvPr/>
        </p:nvSpPr>
        <p:spPr bwMode="auto">
          <a:xfrm>
            <a:off x="457200" y="1219200"/>
            <a:ext cx="5029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Tx/>
              <a:buChar char="-"/>
            </a:pPr>
            <a:r>
              <a:rPr lang="en-US" altLang="vi-VN" sz="2400">
                <a:latin typeface="Constantia" panose="02030602050306030303" pitchFamily="18" charset="0"/>
              </a:rPr>
              <a:t> Kê cao vị trí bị thương</a:t>
            </a:r>
          </a:p>
          <a:p>
            <a:pPr algn="just" eaLnBrk="1" hangingPunct="1">
              <a:lnSpc>
                <a:spcPct val="150000"/>
              </a:lnSpc>
              <a:buFontTx/>
              <a:buChar char="-"/>
            </a:pPr>
            <a:r>
              <a:rPr lang="vi-VN" altLang="vi-VN" sz="2400">
                <a:latin typeface="Constantia" panose="02030602050306030303" pitchFamily="18" charset="0"/>
              </a:rPr>
              <a:t> </a:t>
            </a:r>
            <a:r>
              <a:rPr lang="vi-VN" altLang="vi-VN" sz="2400">
                <a:solidFill>
                  <a:srgbClr val="FF0000"/>
                </a:solidFill>
                <a:latin typeface="Constantia" panose="02030602050306030303" pitchFamily="18" charset="0"/>
              </a:rPr>
              <a:t>Bộc lộ vết thương</a:t>
            </a:r>
            <a:r>
              <a:rPr lang="en-US" altLang="vi-VN" sz="2400">
                <a:latin typeface="Constantia" panose="02030602050306030303" pitchFamily="18" charset="0"/>
              </a:rPr>
              <a:t> </a:t>
            </a:r>
          </a:p>
          <a:p>
            <a:pPr algn="just" eaLnBrk="1" hangingPunct="1">
              <a:lnSpc>
                <a:spcPct val="150000"/>
              </a:lnSpc>
              <a:buFontTx/>
              <a:buChar char="-"/>
            </a:pPr>
            <a:r>
              <a:rPr lang="vi-VN" altLang="vi-VN" sz="2400">
                <a:latin typeface="Constantia" panose="02030602050306030303" pitchFamily="18" charset="0"/>
              </a:rPr>
              <a:t> Xử lý vết thương</a:t>
            </a:r>
          </a:p>
          <a:p>
            <a:pPr algn="just" eaLnBrk="1" hangingPunct="1">
              <a:lnSpc>
                <a:spcPct val="150000"/>
              </a:lnSpc>
              <a:buFontTx/>
              <a:buChar char="-"/>
            </a:pPr>
            <a:r>
              <a:rPr lang="vi-VN" altLang="vi-VN" sz="2400">
                <a:latin typeface="Constantia" panose="02030602050306030303" pitchFamily="18" charset="0"/>
              </a:rPr>
              <a:t> Băng ép lên trên gạc để cầm máu.</a:t>
            </a:r>
          </a:p>
          <a:p>
            <a:pPr algn="just" eaLnBrk="1" hangingPunct="1">
              <a:lnSpc>
                <a:spcPct val="150000"/>
              </a:lnSpc>
              <a:buFontTx/>
              <a:buChar char="-"/>
            </a:pPr>
            <a:r>
              <a:rPr lang="vi-VN" altLang="vi-VN" sz="2400">
                <a:latin typeface="Constantia" panose="02030602050306030303" pitchFamily="18" charset="0"/>
              </a:rPr>
              <a:t> </a:t>
            </a:r>
            <a:r>
              <a:rPr lang="vi-VN" altLang="vi-VN" sz="2400">
                <a:solidFill>
                  <a:srgbClr val="FF0000"/>
                </a:solidFill>
                <a:latin typeface="Constantia" panose="02030602050306030303" pitchFamily="18" charset="0"/>
              </a:rPr>
              <a:t>Nếu tổn thương động mạch phải garo</a:t>
            </a:r>
            <a:r>
              <a:rPr lang="vi-VN" altLang="vi-VN" sz="2400">
                <a:latin typeface="Constantia" panose="02030602050306030303" pitchFamily="18" charset="0"/>
              </a:rPr>
              <a:t> hoặc ép tạm thời trên đường đi của động mạch</a:t>
            </a:r>
            <a:r>
              <a:rPr lang="en-US" altLang="vi-VN" sz="2400">
                <a:latin typeface="Constantia" panose="02030602050306030303" pitchFamily="18" charset="0"/>
              </a:rPr>
              <a:t>.</a:t>
            </a:r>
            <a:endParaRPr lang="vi-VN" altLang="vi-VN" sz="2400">
              <a:latin typeface="Constantia" panose="02030602050306030303"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D005B3-E177-7F02-670E-97C254266DE8}"/>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KỸ THUẬT CẦM MÁU TẠM THỜI</a:t>
            </a:r>
          </a:p>
        </p:txBody>
      </p:sp>
      <p:pic>
        <p:nvPicPr>
          <p:cNvPr id="29699" name="Picture 10" descr="Untitled(10).png">
            <a:extLst>
              <a:ext uri="{FF2B5EF4-FFF2-40B4-BE49-F238E27FC236}">
                <a16:creationId xmlns:a16="http://schemas.microsoft.com/office/drawing/2014/main" id="{B4B91AE6-1484-F788-84C1-9FE87F0B1A81}"/>
              </a:ext>
            </a:extLst>
          </p:cNvPr>
          <p:cNvPicPr>
            <a:picLocks noChangeAspect="1"/>
          </p:cNvPicPr>
          <p:nvPr/>
        </p:nvPicPr>
        <p:blipFill>
          <a:blip r:embed="rId2">
            <a:extLst>
              <a:ext uri="{28A0092B-C50C-407E-A947-70E740481C1C}">
                <a14:useLocalDpi xmlns:a14="http://schemas.microsoft.com/office/drawing/2010/main" val="0"/>
              </a:ext>
            </a:extLst>
          </a:blip>
          <a:srcRect t="20485"/>
          <a:stretch>
            <a:fillRect/>
          </a:stretch>
        </p:blipFill>
        <p:spPr bwMode="auto">
          <a:xfrm>
            <a:off x="609600" y="1066800"/>
            <a:ext cx="762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13">
            <a:extLst>
              <a:ext uri="{FF2B5EF4-FFF2-40B4-BE49-F238E27FC236}">
                <a16:creationId xmlns:a16="http://schemas.microsoft.com/office/drawing/2014/main" id="{1057B59D-548E-F6E2-3C59-3DBDAEBD24E0}"/>
              </a:ext>
            </a:extLst>
          </p:cNvPr>
          <p:cNvSpPr>
            <a:spLocks noChangeArrowheads="1"/>
          </p:cNvSpPr>
          <p:nvPr/>
        </p:nvSpPr>
        <p:spPr bwMode="auto">
          <a:xfrm>
            <a:off x="2209800" y="5718175"/>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i="1">
                <a:latin typeface="Constantia" panose="02030602050306030303" pitchFamily="18" charset="0"/>
              </a:rPr>
              <a:t>Hình 7: Garo cầm máu tạm thời</a:t>
            </a:r>
          </a:p>
        </p:txBody>
      </p:sp>
      <p:sp>
        <p:nvSpPr>
          <p:cNvPr id="29701" name="Rectangle 7">
            <a:extLst>
              <a:ext uri="{FF2B5EF4-FFF2-40B4-BE49-F238E27FC236}">
                <a16:creationId xmlns:a16="http://schemas.microsoft.com/office/drawing/2014/main" id="{91B652F3-7B82-0ED2-FCE7-EB0E13938999}"/>
              </a:ext>
            </a:extLst>
          </p:cNvPr>
          <p:cNvSpPr>
            <a:spLocks noChangeArrowheads="1"/>
          </p:cNvSpPr>
          <p:nvPr/>
        </p:nvSpPr>
        <p:spPr bwMode="auto">
          <a:xfrm>
            <a:off x="381000" y="423863"/>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2400" b="1">
                <a:latin typeface="Constantia" panose="02030602050306030303" pitchFamily="18" charset="0"/>
              </a:rPr>
              <a:t>2. Phương pháp garo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34A15-2526-88D2-2B38-523037BCB564}"/>
              </a:ext>
            </a:extLst>
          </p:cNvPr>
          <p:cNvSpPr>
            <a:spLocks noGrp="1"/>
          </p:cNvSpPr>
          <p:nvPr>
            <p:ph type="ctrTitle"/>
          </p:nvPr>
        </p:nvSpPr>
        <p:spPr>
          <a:xfrm>
            <a:off x="685800" y="685800"/>
            <a:ext cx="7772400" cy="1829761"/>
          </a:xfrm>
        </p:spPr>
        <p:txBody>
          <a:bodyPr/>
          <a:lstStyle/>
          <a:p>
            <a:pPr algn="ctr" eaLnBrk="1" fontAlgn="auto" hangingPunct="1">
              <a:spcAft>
                <a:spcPts val="0"/>
              </a:spcAft>
              <a:defRPr/>
            </a:pPr>
            <a:r>
              <a:rPr lang="en-US" dirty="0">
                <a:latin typeface="Constantia" pitchFamily="18" charset="0"/>
              </a:rPr>
              <a:t>PHẦN MỘT</a:t>
            </a:r>
          </a:p>
        </p:txBody>
      </p:sp>
      <p:sp>
        <p:nvSpPr>
          <p:cNvPr id="11267" name="Subtitle 4">
            <a:extLst>
              <a:ext uri="{FF2B5EF4-FFF2-40B4-BE49-F238E27FC236}">
                <a16:creationId xmlns:a16="http://schemas.microsoft.com/office/drawing/2014/main" id="{BFA94DDE-11D6-9338-C5D6-9DE6057DECF6}"/>
              </a:ext>
            </a:extLst>
          </p:cNvPr>
          <p:cNvSpPr>
            <a:spLocks noGrp="1"/>
          </p:cNvSpPr>
          <p:nvPr>
            <p:ph type="subTitle" idx="1"/>
          </p:nvPr>
        </p:nvSpPr>
        <p:spPr>
          <a:xfrm>
            <a:off x="685800" y="2590800"/>
            <a:ext cx="7772400" cy="1200150"/>
          </a:xfrm>
        </p:spPr>
        <p:txBody>
          <a:bodyPr/>
          <a:lstStyle/>
          <a:p>
            <a:pPr marR="0" algn="ctr" eaLnBrk="1" hangingPunct="1"/>
            <a:r>
              <a:rPr lang="en-US" altLang="vi-VN" b="1">
                <a:latin typeface="Constantia" panose="02030602050306030303" pitchFamily="18" charset="0"/>
              </a:rPr>
              <a:t>MỘT SỐ KHÁI NIỆM CƠ BẢN</a:t>
            </a:r>
          </a:p>
        </p:txBody>
      </p:sp>
    </p:spTree>
  </p:cSld>
  <p:clrMapOvr>
    <a:masterClrMapping/>
  </p:clrMapOvr>
  <p:transition>
    <p:wheel spokes="3"/>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
            <a:extLst>
              <a:ext uri="{FF2B5EF4-FFF2-40B4-BE49-F238E27FC236}">
                <a16:creationId xmlns:a16="http://schemas.microsoft.com/office/drawing/2014/main" id="{CAD0C379-147C-7F17-FE0B-80247E3F2644}"/>
              </a:ext>
            </a:extLst>
          </p:cNvPr>
          <p:cNvSpPr>
            <a:spLocks noChangeArrowheads="1"/>
          </p:cNvSpPr>
          <p:nvPr/>
        </p:nvSpPr>
        <p:spPr bwMode="auto">
          <a:xfrm>
            <a:off x="0" y="0"/>
            <a:ext cx="9144000" cy="6858000"/>
          </a:xfrm>
          <a:prstGeom prst="rect">
            <a:avLst/>
          </a:prstGeom>
          <a:solidFill>
            <a:srgbClr val="FFFFFF"/>
          </a:solidFill>
          <a:ln w="9525">
            <a:solidFill>
              <a:srgbClr val="000000"/>
            </a:solidFill>
            <a:miter lim="800000"/>
            <a:headEnd/>
            <a:tailEnd/>
          </a:ln>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en-US" altLang="vi-VN" sz="2400" b="1">
              <a:solidFill>
                <a:srgbClr val="000000"/>
              </a:solidFill>
              <a:latin typeface="Times New Roman" panose="02020603050405020304" pitchFamily="18" charset="0"/>
            </a:endParaRPr>
          </a:p>
          <a:p>
            <a:pPr algn="ctr" eaLnBrk="1" hangingPunct="1"/>
            <a:r>
              <a:rPr lang="en-US" altLang="vi-VN" sz="2400" b="1">
                <a:solidFill>
                  <a:srgbClr val="000000"/>
                </a:solidFill>
                <a:latin typeface="Constantia" panose="02030602050306030303" pitchFamily="18" charset="0"/>
              </a:rPr>
              <a:t>PHIẾU GARÔ CẤP CỨU SỐ 1</a:t>
            </a:r>
          </a:p>
          <a:p>
            <a:pPr eaLnBrk="1" hangingPunct="1">
              <a:spcAft>
                <a:spcPts val="1000"/>
              </a:spcAft>
            </a:pPr>
            <a:endParaRPr lang="en-US" altLang="vi-VN" sz="2400">
              <a:latin typeface="Constantia" panose="02030602050306030303" pitchFamily="18" charset="0"/>
            </a:endParaRPr>
          </a:p>
          <a:p>
            <a:pPr eaLnBrk="1" hangingPunct="1">
              <a:spcAft>
                <a:spcPts val="1000"/>
              </a:spcAft>
            </a:pPr>
            <a:r>
              <a:rPr lang="en-US" altLang="vi-VN" sz="2400">
                <a:latin typeface="Constantia" panose="02030602050306030303" pitchFamily="18" charset="0"/>
              </a:rPr>
              <a:t>	Họ tên nạn nhân………………..Tuổi…………………………………</a:t>
            </a:r>
          </a:p>
          <a:p>
            <a:pPr eaLnBrk="1" hangingPunct="1">
              <a:spcAft>
                <a:spcPts val="1000"/>
              </a:spcAft>
            </a:pPr>
            <a:r>
              <a:rPr lang="en-US" altLang="vi-VN" sz="2400">
                <a:latin typeface="Constantia" panose="02030602050306030303" pitchFamily="18" charset="0"/>
              </a:rPr>
              <a:t>	Vị trí vết thương……………………………………………………….</a:t>
            </a:r>
          </a:p>
          <a:p>
            <a:pPr eaLnBrk="1" hangingPunct="1">
              <a:spcAft>
                <a:spcPts val="1000"/>
              </a:spcAft>
            </a:pPr>
            <a:r>
              <a:rPr lang="en-US" altLang="vi-VN" sz="2400">
                <a:latin typeface="Constantia" panose="02030602050306030303" pitchFamily="18" charset="0"/>
              </a:rPr>
              <a:t>	Tên người đặt garô…………………………………………………….</a:t>
            </a:r>
          </a:p>
          <a:p>
            <a:pPr eaLnBrk="1" hangingPunct="1">
              <a:spcAft>
                <a:spcPts val="1000"/>
              </a:spcAft>
            </a:pPr>
            <a:r>
              <a:rPr lang="en-US" altLang="vi-VN" sz="2400">
                <a:latin typeface="Constantia" panose="02030602050306030303" pitchFamily="18" charset="0"/>
              </a:rPr>
              <a:t>	Thời gian đặt garô lúc………giờ… Ngày …..tháng ….năm………… </a:t>
            </a:r>
          </a:p>
          <a:p>
            <a:pPr eaLnBrk="1" hangingPunct="1">
              <a:spcAft>
                <a:spcPts val="1000"/>
              </a:spcAft>
            </a:pPr>
            <a:r>
              <a:rPr lang="en-US" altLang="vi-VN" sz="2400">
                <a:latin typeface="Constantia" panose="02030602050306030303" pitchFamily="18" charset="0"/>
              </a:rPr>
              <a:t>	Nới garô lần thứ nhất lúc…………………giờ……………………….</a:t>
            </a:r>
          </a:p>
          <a:p>
            <a:pPr eaLnBrk="1" hangingPunct="1">
              <a:spcAft>
                <a:spcPts val="1000"/>
              </a:spcAft>
            </a:pPr>
            <a:r>
              <a:rPr lang="en-US" altLang="vi-VN" sz="2400">
                <a:latin typeface="Constantia" panose="02030602050306030303" pitchFamily="18" charset="0"/>
              </a:rPr>
              <a:t>	Nới garô lần thứ hai lúc…………………..giờ………………………..</a:t>
            </a:r>
          </a:p>
          <a:p>
            <a:pPr eaLnBrk="1" hangingPunct="1">
              <a:spcAft>
                <a:spcPts val="1000"/>
              </a:spcAft>
            </a:pPr>
            <a:r>
              <a:rPr lang="en-US" altLang="vi-VN" sz="2400">
                <a:latin typeface="Constantia" panose="02030602050306030303" pitchFamily="18" charset="0"/>
              </a:rPr>
              <a:t>	Nới garô lần thứ ba lúc………………….. giờ………………………..</a:t>
            </a:r>
          </a:p>
          <a:p>
            <a:pPr eaLnBrk="1" hangingPunct="1">
              <a:spcAft>
                <a:spcPts val="1000"/>
              </a:spcAft>
            </a:pPr>
            <a:r>
              <a:rPr lang="en-US" altLang="vi-VN" sz="2400">
                <a:latin typeface="Constantia" panose="02030602050306030303" pitchFamily="18" charset="0"/>
              </a:rPr>
              <a:t>	Nới garô lần thứ tư lúc…………………... giờ……………………….</a:t>
            </a:r>
          </a:p>
          <a:p>
            <a:pPr eaLnBrk="1" hangingPunct="1">
              <a:spcAft>
                <a:spcPts val="1000"/>
              </a:spcAft>
            </a:pPr>
            <a:r>
              <a:rPr lang="en-US" altLang="vi-VN" sz="2400">
                <a:latin typeface="Constantia" panose="02030602050306030303" pitchFamily="18" charset="0"/>
              </a:rPr>
              <a:t>	Nới garô lần thứ năm lúc…………………giờ……………………….</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134905-CD60-C798-43B6-9B2C0B99BA66}"/>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KỸ THUẬT CẦM MÁU TẠM THỜI</a:t>
            </a:r>
          </a:p>
        </p:txBody>
      </p:sp>
      <p:pic>
        <p:nvPicPr>
          <p:cNvPr id="31747" name="Picture 12" descr="DSC03238">
            <a:extLst>
              <a:ext uri="{FF2B5EF4-FFF2-40B4-BE49-F238E27FC236}">
                <a16:creationId xmlns:a16="http://schemas.microsoft.com/office/drawing/2014/main" id="{48F216CD-CD7B-6123-3B82-F4249E946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457200"/>
            <a:ext cx="203835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3" descr="DSC03241">
            <a:extLst>
              <a:ext uri="{FF2B5EF4-FFF2-40B4-BE49-F238E27FC236}">
                <a16:creationId xmlns:a16="http://schemas.microsoft.com/office/drawing/2014/main" id="{04938ABF-99CC-313D-C6F6-5D703D147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03238"/>
            <a:ext cx="18780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5" descr="DSC03252">
            <a:extLst>
              <a:ext uri="{FF2B5EF4-FFF2-40B4-BE49-F238E27FC236}">
                <a16:creationId xmlns:a16="http://schemas.microsoft.com/office/drawing/2014/main" id="{EE44259C-8735-A879-AFC8-D02E2C7F7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238500"/>
            <a:ext cx="22955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7" descr="anh 5 Hoan thanh">
            <a:extLst>
              <a:ext uri="{FF2B5EF4-FFF2-40B4-BE49-F238E27FC236}">
                <a16:creationId xmlns:a16="http://schemas.microsoft.com/office/drawing/2014/main" id="{5903D2D3-1C78-40AA-8530-FB7B1E49FD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276600"/>
            <a:ext cx="2362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9">
            <a:extLst>
              <a:ext uri="{FF2B5EF4-FFF2-40B4-BE49-F238E27FC236}">
                <a16:creationId xmlns:a16="http://schemas.microsoft.com/office/drawing/2014/main" id="{7EF61F51-742C-9B20-2215-2E23D62D6E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4388" y="457200"/>
            <a:ext cx="2030412"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4">
            <a:extLst>
              <a:ext uri="{FF2B5EF4-FFF2-40B4-BE49-F238E27FC236}">
                <a16:creationId xmlns:a16="http://schemas.microsoft.com/office/drawing/2014/main" id="{8ED37A82-315A-97C6-8FD8-20AAC0488034}"/>
              </a:ext>
            </a:extLst>
          </p:cNvPr>
          <p:cNvSpPr>
            <a:spLocks noGrp="1"/>
          </p:cNvSpPr>
          <p:nvPr>
            <p:ph type="subTitle" idx="1"/>
          </p:nvPr>
        </p:nvSpPr>
        <p:spPr>
          <a:xfrm>
            <a:off x="0" y="2667000"/>
            <a:ext cx="9144000" cy="1200150"/>
          </a:xfrm>
        </p:spPr>
        <p:txBody>
          <a:bodyPr/>
          <a:lstStyle/>
          <a:p>
            <a:pPr marR="0" algn="ctr" eaLnBrk="1" hangingPunct="1"/>
            <a:r>
              <a:rPr lang="en-US" altLang="vi-VN" sz="2400" b="1" i="1">
                <a:latin typeface="Times New Roman" panose="02020603050405020304" pitchFamily="18" charset="0"/>
                <a:cs typeface="Times New Roman" panose="02020603050405020304" pitchFamily="18" charset="0"/>
              </a:rPr>
              <a:t>SƠ CỨU GÃY XƯƠNG</a:t>
            </a:r>
          </a:p>
        </p:txBody>
      </p:sp>
    </p:spTree>
  </p:cSld>
  <p:clrMapOvr>
    <a:masterClrMapping/>
  </p:clrMapOvr>
  <p:transition spd="med">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1FDC5-FF50-8D8E-6661-BF16EE6E16CC}"/>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SƠ CỨU GÃY XƯƠNG</a:t>
            </a:r>
          </a:p>
        </p:txBody>
      </p:sp>
      <p:sp>
        <p:nvSpPr>
          <p:cNvPr id="33795" name="Rectangle 3">
            <a:extLst>
              <a:ext uri="{FF2B5EF4-FFF2-40B4-BE49-F238E27FC236}">
                <a16:creationId xmlns:a16="http://schemas.microsoft.com/office/drawing/2014/main" id="{AD52E09A-3E5F-8732-137A-3A4F8A865682}"/>
              </a:ext>
            </a:extLst>
          </p:cNvPr>
          <p:cNvSpPr txBox="1">
            <a:spLocks noChangeArrowheads="1"/>
          </p:cNvSpPr>
          <p:nvPr/>
        </p:nvSpPr>
        <p:spPr bwMode="auto">
          <a:xfrm>
            <a:off x="381000" y="533400"/>
            <a:ext cx="8305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vi-VN" sz="2800">
              <a:latin typeface="Times New Roman" panose="02020603050405020304" pitchFamily="18" charset="0"/>
            </a:endParaRPr>
          </a:p>
          <a:p>
            <a:pPr eaLnBrk="1" hangingPunct="1">
              <a:spcBef>
                <a:spcPct val="0"/>
              </a:spcBef>
              <a:buClrTx/>
              <a:buSzTx/>
              <a:buFontTx/>
              <a:buNone/>
            </a:pPr>
            <a:endParaRPr lang="en-US" altLang="vi-VN" sz="2800">
              <a:latin typeface="Times New Roman" panose="02020603050405020304" pitchFamily="18" charset="0"/>
            </a:endParaRPr>
          </a:p>
        </p:txBody>
      </p:sp>
      <p:sp>
        <p:nvSpPr>
          <p:cNvPr id="41988" name="Rectangle 22">
            <a:extLst>
              <a:ext uri="{FF2B5EF4-FFF2-40B4-BE49-F238E27FC236}">
                <a16:creationId xmlns:a16="http://schemas.microsoft.com/office/drawing/2014/main" id="{F890311C-ED39-2C7C-E5A6-EE87EBA44BF3}"/>
              </a:ext>
            </a:extLst>
          </p:cNvPr>
          <p:cNvSpPr>
            <a:spLocks noChangeArrowheads="1"/>
          </p:cNvSpPr>
          <p:nvPr/>
        </p:nvSpPr>
        <p:spPr bwMode="auto">
          <a:xfrm>
            <a:off x="533400" y="533400"/>
            <a:ext cx="8077200" cy="193833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buFontTx/>
              <a:buAutoNum type="arabicPeriod"/>
              <a:defRPr/>
            </a:pPr>
            <a:r>
              <a:rPr lang="en-US" altLang="vi-VN" sz="2400" b="1" dirty="0" err="1">
                <a:latin typeface="Constantia" panose="02030602050306030303" pitchFamily="18" charset="0"/>
                <a:sym typeface="Wingdings" panose="05000000000000000000" pitchFamily="2" charset="2"/>
              </a:rPr>
              <a:t>Nhận</a:t>
            </a:r>
            <a:r>
              <a:rPr lang="en-US" altLang="vi-VN" sz="2400" b="1" dirty="0">
                <a:latin typeface="Constantia" panose="02030602050306030303" pitchFamily="18" charset="0"/>
                <a:sym typeface="Wingdings" panose="05000000000000000000" pitchFamily="2" charset="2"/>
              </a:rPr>
              <a:t> </a:t>
            </a:r>
            <a:r>
              <a:rPr lang="en-US" altLang="vi-VN" sz="2400" b="1" dirty="0" err="1">
                <a:latin typeface="Constantia" panose="02030602050306030303" pitchFamily="18" charset="0"/>
                <a:sym typeface="Wingdings" panose="05000000000000000000" pitchFamily="2" charset="2"/>
              </a:rPr>
              <a:t>biết</a:t>
            </a:r>
            <a:r>
              <a:rPr lang="en-US" altLang="vi-VN" sz="2400" dirty="0">
                <a:latin typeface="Constantia" panose="02030602050306030303" pitchFamily="18" charset="0"/>
                <a:sym typeface="Wingdings" panose="05000000000000000000" pitchFamily="2" charset="2"/>
              </a:rPr>
              <a:t>:</a:t>
            </a:r>
          </a:p>
          <a:p>
            <a:pPr marL="342900" indent="-342900" eaLnBrk="1" hangingPunct="1">
              <a:buFontTx/>
              <a:buChar char="-"/>
              <a:defRPr/>
            </a:pPr>
            <a:r>
              <a:rPr lang="en-US" altLang="vi-VN" sz="2400" dirty="0" err="1">
                <a:latin typeface="Constantia" panose="02030602050306030303" pitchFamily="18" charset="0"/>
                <a:sym typeface="Wingdings" panose="05000000000000000000" pitchFamily="2" charset="2"/>
              </a:rPr>
              <a:t>Đau</a:t>
            </a:r>
            <a:r>
              <a:rPr lang="en-US" altLang="vi-VN" sz="2400" dirty="0">
                <a:latin typeface="Constantia" panose="02030602050306030303" pitchFamily="18" charset="0"/>
                <a:sym typeface="Wingdings" panose="05000000000000000000" pitchFamily="2" charset="2"/>
              </a:rPr>
              <a:t>, </a:t>
            </a:r>
            <a:r>
              <a:rPr lang="en-US" altLang="vi-VN" sz="2400" dirty="0" err="1">
                <a:latin typeface="Constantia" panose="02030602050306030303" pitchFamily="18" charset="0"/>
                <a:sym typeface="Wingdings" panose="05000000000000000000" pitchFamily="2" charset="2"/>
              </a:rPr>
              <a:t>sưng</a:t>
            </a:r>
            <a:r>
              <a:rPr lang="en-US" altLang="vi-VN" sz="2400" dirty="0">
                <a:latin typeface="Constantia" panose="02030602050306030303" pitchFamily="18" charset="0"/>
                <a:sym typeface="Wingdings" panose="05000000000000000000" pitchFamily="2" charset="2"/>
              </a:rPr>
              <a:t> to </a:t>
            </a:r>
            <a:r>
              <a:rPr lang="en-US" altLang="vi-VN" sz="2400" dirty="0" err="1">
                <a:latin typeface="Constantia" panose="02030602050306030303" pitchFamily="18" charset="0"/>
                <a:sym typeface="Wingdings" panose="05000000000000000000" pitchFamily="2" charset="2"/>
              </a:rPr>
              <a:t>và</a:t>
            </a:r>
            <a:r>
              <a:rPr lang="en-US" altLang="vi-VN" sz="2400" dirty="0">
                <a:latin typeface="Constantia" panose="02030602050306030303" pitchFamily="18" charset="0"/>
                <a:sym typeface="Wingdings" panose="05000000000000000000" pitchFamily="2" charset="2"/>
              </a:rPr>
              <a:t> </a:t>
            </a:r>
            <a:r>
              <a:rPr lang="en-US" altLang="vi-VN" sz="2400" dirty="0" err="1">
                <a:latin typeface="Constantia" panose="02030602050306030303" pitchFamily="18" charset="0"/>
                <a:sym typeface="Wingdings" panose="05000000000000000000" pitchFamily="2" charset="2"/>
              </a:rPr>
              <a:t>bầm</a:t>
            </a:r>
            <a:r>
              <a:rPr lang="en-US" altLang="vi-VN" sz="2400" dirty="0">
                <a:latin typeface="Constantia" panose="02030602050306030303" pitchFamily="18" charset="0"/>
                <a:sym typeface="Wingdings" panose="05000000000000000000" pitchFamily="2" charset="2"/>
              </a:rPr>
              <a:t> </a:t>
            </a:r>
            <a:r>
              <a:rPr lang="en-US" altLang="vi-VN" sz="2400" dirty="0" err="1">
                <a:latin typeface="Constantia" panose="02030602050306030303" pitchFamily="18" charset="0"/>
                <a:sym typeface="Wingdings" panose="05000000000000000000" pitchFamily="2" charset="2"/>
              </a:rPr>
              <a:t>tím</a:t>
            </a:r>
            <a:endParaRPr lang="en-US" altLang="vi-VN" sz="2400" dirty="0">
              <a:latin typeface="Constantia" panose="02030602050306030303" pitchFamily="18" charset="0"/>
              <a:sym typeface="Wingdings" panose="05000000000000000000" pitchFamily="2" charset="2"/>
            </a:endParaRPr>
          </a:p>
          <a:p>
            <a:pPr marL="342900" indent="-342900" eaLnBrk="1" hangingPunct="1">
              <a:buFontTx/>
              <a:buChar char="-"/>
              <a:defRPr/>
            </a:pPr>
            <a:r>
              <a:rPr lang="en-US" altLang="vi-VN" sz="2400" dirty="0" err="1">
                <a:latin typeface="Constantia" panose="02030602050306030303" pitchFamily="18" charset="0"/>
                <a:sym typeface="Wingdings" panose="05000000000000000000" pitchFamily="2" charset="2"/>
              </a:rPr>
              <a:t>Biến</a:t>
            </a:r>
            <a:r>
              <a:rPr lang="en-US" altLang="vi-VN" sz="2400" dirty="0">
                <a:latin typeface="Constantia" panose="02030602050306030303" pitchFamily="18" charset="0"/>
                <a:sym typeface="Wingdings" panose="05000000000000000000" pitchFamily="2" charset="2"/>
              </a:rPr>
              <a:t> </a:t>
            </a:r>
            <a:r>
              <a:rPr lang="en-US" altLang="vi-VN" sz="2400" dirty="0" err="1">
                <a:latin typeface="Constantia" panose="02030602050306030303" pitchFamily="18" charset="0"/>
                <a:sym typeface="Wingdings" panose="05000000000000000000" pitchFamily="2" charset="2"/>
              </a:rPr>
              <a:t>dạng</a:t>
            </a:r>
            <a:r>
              <a:rPr lang="en-US" altLang="vi-VN" sz="2400" dirty="0">
                <a:latin typeface="Constantia" panose="02030602050306030303" pitchFamily="18" charset="0"/>
                <a:sym typeface="Wingdings" panose="05000000000000000000" pitchFamily="2" charset="2"/>
              </a:rPr>
              <a:t> chi</a:t>
            </a:r>
          </a:p>
          <a:p>
            <a:pPr marL="342900" indent="-342900" eaLnBrk="1" hangingPunct="1">
              <a:buFontTx/>
              <a:buChar char="-"/>
              <a:defRPr/>
            </a:pPr>
            <a:r>
              <a:rPr lang="en-US" altLang="vi-VN" sz="2400" dirty="0" err="1">
                <a:solidFill>
                  <a:srgbClr val="FF0000"/>
                </a:solidFill>
                <a:latin typeface="Constantia" panose="02030602050306030303" pitchFamily="18" charset="0"/>
                <a:sym typeface="Wingdings" panose="05000000000000000000" pitchFamily="2" charset="2"/>
              </a:rPr>
              <a:t>Hạn</a:t>
            </a:r>
            <a:r>
              <a:rPr lang="en-US" altLang="vi-VN" sz="2400" dirty="0">
                <a:solidFill>
                  <a:srgbClr val="FF0000"/>
                </a:solidFill>
                <a:latin typeface="Constantia" panose="02030602050306030303" pitchFamily="18" charset="0"/>
                <a:sym typeface="Wingdings" panose="05000000000000000000" pitchFamily="2" charset="2"/>
              </a:rPr>
              <a:t> </a:t>
            </a:r>
            <a:r>
              <a:rPr lang="en-US" altLang="vi-VN" sz="2400" dirty="0" err="1">
                <a:solidFill>
                  <a:srgbClr val="FF0000"/>
                </a:solidFill>
                <a:latin typeface="Constantia" panose="02030602050306030303" pitchFamily="18" charset="0"/>
                <a:sym typeface="Wingdings" panose="05000000000000000000" pitchFamily="2" charset="2"/>
              </a:rPr>
              <a:t>chế</a:t>
            </a:r>
            <a:r>
              <a:rPr lang="en-US" altLang="vi-VN" sz="2400" dirty="0">
                <a:solidFill>
                  <a:srgbClr val="FF0000"/>
                </a:solidFill>
                <a:latin typeface="Constantia" panose="02030602050306030303" pitchFamily="18" charset="0"/>
                <a:sym typeface="Wingdings" panose="05000000000000000000" pitchFamily="2" charset="2"/>
              </a:rPr>
              <a:t> </a:t>
            </a:r>
            <a:r>
              <a:rPr lang="en-US" altLang="vi-VN" sz="2400" dirty="0" err="1">
                <a:solidFill>
                  <a:srgbClr val="FF0000"/>
                </a:solidFill>
                <a:latin typeface="Constantia" panose="02030602050306030303" pitchFamily="18" charset="0"/>
                <a:sym typeface="Wingdings" panose="05000000000000000000" pitchFamily="2" charset="2"/>
              </a:rPr>
              <a:t>vận</a:t>
            </a:r>
            <a:r>
              <a:rPr lang="en-US" altLang="vi-VN" sz="2400" dirty="0">
                <a:solidFill>
                  <a:srgbClr val="FF0000"/>
                </a:solidFill>
                <a:latin typeface="Constantia" panose="02030602050306030303" pitchFamily="18" charset="0"/>
                <a:sym typeface="Wingdings" panose="05000000000000000000" pitchFamily="2" charset="2"/>
              </a:rPr>
              <a:t> </a:t>
            </a:r>
            <a:r>
              <a:rPr lang="en-US" altLang="vi-VN" sz="2400" dirty="0" err="1">
                <a:solidFill>
                  <a:srgbClr val="FF0000"/>
                </a:solidFill>
                <a:latin typeface="Constantia" panose="02030602050306030303" pitchFamily="18" charset="0"/>
                <a:sym typeface="Wingdings" panose="05000000000000000000" pitchFamily="2" charset="2"/>
              </a:rPr>
              <a:t>động</a:t>
            </a:r>
            <a:endParaRPr lang="en-US" altLang="vi-VN" sz="2400" dirty="0">
              <a:solidFill>
                <a:srgbClr val="FF0000"/>
              </a:solidFill>
              <a:latin typeface="Constantia" panose="02030602050306030303" pitchFamily="18" charset="0"/>
              <a:sym typeface="Wingdings" panose="05000000000000000000" pitchFamily="2" charset="2"/>
            </a:endParaRPr>
          </a:p>
          <a:p>
            <a:pPr marL="342900" indent="-342900" eaLnBrk="1" hangingPunct="1">
              <a:buFontTx/>
              <a:buChar char="-"/>
              <a:defRPr/>
            </a:pPr>
            <a:r>
              <a:rPr lang="en-US" altLang="vi-VN" sz="2400" dirty="0" err="1">
                <a:latin typeface="Constantia" panose="02030602050306030303" pitchFamily="18" charset="0"/>
                <a:sym typeface="Wingdings" panose="05000000000000000000" pitchFamily="2" charset="2"/>
              </a:rPr>
              <a:t>Đầu</a:t>
            </a:r>
            <a:r>
              <a:rPr lang="en-US" altLang="vi-VN" sz="2400" dirty="0">
                <a:latin typeface="Constantia" panose="02030602050306030303" pitchFamily="18" charset="0"/>
                <a:sym typeface="Wingdings" panose="05000000000000000000" pitchFamily="2" charset="2"/>
              </a:rPr>
              <a:t> </a:t>
            </a:r>
            <a:r>
              <a:rPr lang="en-US" altLang="vi-VN" sz="2400" dirty="0" err="1">
                <a:latin typeface="Constantia" panose="02030602050306030303" pitchFamily="18" charset="0"/>
                <a:sym typeface="Wingdings" panose="05000000000000000000" pitchFamily="2" charset="2"/>
              </a:rPr>
              <a:t>xương</a:t>
            </a:r>
            <a:r>
              <a:rPr lang="en-US" altLang="vi-VN" sz="2400" dirty="0">
                <a:latin typeface="Constantia" panose="02030602050306030303" pitchFamily="18" charset="0"/>
                <a:sym typeface="Wingdings" panose="05000000000000000000" pitchFamily="2" charset="2"/>
              </a:rPr>
              <a:t> </a:t>
            </a:r>
            <a:r>
              <a:rPr lang="en-US" altLang="vi-VN" sz="2400" dirty="0" err="1">
                <a:latin typeface="Constantia" panose="02030602050306030303" pitchFamily="18" charset="0"/>
                <a:sym typeface="Wingdings" panose="05000000000000000000" pitchFamily="2" charset="2"/>
              </a:rPr>
              <a:t>gãy</a:t>
            </a:r>
            <a:r>
              <a:rPr lang="en-US" altLang="vi-VN" sz="2400" dirty="0">
                <a:latin typeface="Constantia" panose="02030602050306030303" pitchFamily="18" charset="0"/>
                <a:sym typeface="Wingdings" panose="05000000000000000000" pitchFamily="2" charset="2"/>
              </a:rPr>
              <a:t> </a:t>
            </a:r>
            <a:r>
              <a:rPr lang="en-US" altLang="vi-VN" sz="2400" dirty="0" err="1">
                <a:latin typeface="Constantia" panose="02030602050306030303" pitchFamily="18" charset="0"/>
                <a:sym typeface="Wingdings" panose="05000000000000000000" pitchFamily="2" charset="2"/>
              </a:rPr>
              <a:t>có</a:t>
            </a:r>
            <a:r>
              <a:rPr lang="en-US" altLang="vi-VN" sz="2400" dirty="0">
                <a:latin typeface="Constantia" panose="02030602050306030303" pitchFamily="18" charset="0"/>
                <a:sym typeface="Wingdings" panose="05000000000000000000" pitchFamily="2" charset="2"/>
              </a:rPr>
              <a:t> </a:t>
            </a:r>
            <a:r>
              <a:rPr lang="en-US" altLang="vi-VN" sz="2400" dirty="0" err="1">
                <a:latin typeface="Constantia" panose="02030602050306030303" pitchFamily="18" charset="0"/>
                <a:sym typeface="Wingdings" panose="05000000000000000000" pitchFamily="2" charset="2"/>
              </a:rPr>
              <a:t>thể</a:t>
            </a:r>
            <a:r>
              <a:rPr lang="en-US" altLang="vi-VN" sz="2400" dirty="0">
                <a:latin typeface="Constantia" panose="02030602050306030303" pitchFamily="18" charset="0"/>
                <a:sym typeface="Wingdings" panose="05000000000000000000" pitchFamily="2" charset="2"/>
              </a:rPr>
              <a:t> </a:t>
            </a:r>
            <a:r>
              <a:rPr lang="en-US" altLang="vi-VN" sz="2400" dirty="0" err="1">
                <a:latin typeface="Constantia" panose="02030602050306030303" pitchFamily="18" charset="0"/>
                <a:sym typeface="Wingdings" panose="05000000000000000000" pitchFamily="2" charset="2"/>
              </a:rPr>
              <a:t>lòi</a:t>
            </a:r>
            <a:r>
              <a:rPr lang="en-US" altLang="vi-VN" sz="2400" dirty="0">
                <a:latin typeface="Constantia" panose="02030602050306030303" pitchFamily="18" charset="0"/>
                <a:sym typeface="Wingdings" panose="05000000000000000000" pitchFamily="2" charset="2"/>
              </a:rPr>
              <a:t> </a:t>
            </a:r>
            <a:r>
              <a:rPr lang="en-US" altLang="vi-VN" sz="2400" dirty="0" err="1">
                <a:latin typeface="Constantia" panose="02030602050306030303" pitchFamily="18" charset="0"/>
                <a:sym typeface="Wingdings" panose="05000000000000000000" pitchFamily="2" charset="2"/>
              </a:rPr>
              <a:t>ra.</a:t>
            </a:r>
            <a:endParaRPr lang="en-US" altLang="vi-VN" sz="2400" b="1" dirty="0">
              <a:latin typeface="Constantia" panose="02030602050306030303" pitchFamily="18" charset="0"/>
              <a:sym typeface="Wingdings" panose="05000000000000000000" pitchFamily="2" charset="2"/>
            </a:endParaRPr>
          </a:p>
        </p:txBody>
      </p:sp>
      <p:sp>
        <p:nvSpPr>
          <p:cNvPr id="33797" name="Rectangle 23">
            <a:extLst>
              <a:ext uri="{FF2B5EF4-FFF2-40B4-BE49-F238E27FC236}">
                <a16:creationId xmlns:a16="http://schemas.microsoft.com/office/drawing/2014/main" id="{AB4DEE02-A0F4-1FEC-3CB0-3E94FEC088F1}"/>
              </a:ext>
            </a:extLst>
          </p:cNvPr>
          <p:cNvSpPr>
            <a:spLocks noChangeArrowheads="1"/>
          </p:cNvSpPr>
          <p:nvPr/>
        </p:nvSpPr>
        <p:spPr bwMode="auto">
          <a:xfrm>
            <a:off x="533400" y="2471738"/>
            <a:ext cx="8077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2400" b="1">
                <a:latin typeface="Constantia" panose="02030602050306030303" pitchFamily="18" charset="0"/>
                <a:sym typeface="Wingdings" panose="05000000000000000000" pitchFamily="2" charset="2"/>
              </a:rPr>
              <a:t>2. Nguyên tắc bất động</a:t>
            </a:r>
            <a:endParaRPr lang="en-US" altLang="vi-VN" sz="2400">
              <a:latin typeface="Constantia" panose="02030602050306030303" pitchFamily="18" charset="0"/>
              <a:sym typeface="Wingdings" panose="05000000000000000000" pitchFamily="2" charset="2"/>
            </a:endParaRPr>
          </a:p>
          <a:p>
            <a:pPr algn="just" eaLnBrk="1" hangingPunct="1"/>
            <a:r>
              <a:rPr lang="en-US" altLang="vi-VN" sz="2400">
                <a:latin typeface="Constantia" panose="02030602050306030303" pitchFamily="18" charset="0"/>
                <a:sym typeface="Wingdings" panose="05000000000000000000" pitchFamily="2" charset="2"/>
              </a:rPr>
              <a:t>- Không co kéo, nắn thẳng...</a:t>
            </a:r>
            <a:r>
              <a:rPr lang="en-US" altLang="vi-VN" sz="2400">
                <a:solidFill>
                  <a:srgbClr val="FF0000"/>
                </a:solidFill>
                <a:latin typeface="Constantia" panose="02030602050306030303" pitchFamily="18" charset="0"/>
                <a:sym typeface="Wingdings" panose="05000000000000000000" pitchFamily="2" charset="2"/>
              </a:rPr>
              <a:t>giữ nguyên hiện trạng </a:t>
            </a:r>
            <a:r>
              <a:rPr lang="en-US" altLang="vi-VN" sz="2400">
                <a:latin typeface="Constantia" panose="02030602050306030303" pitchFamily="18" charset="0"/>
                <a:sym typeface="Wingdings" panose="05000000000000000000" pitchFamily="2" charset="2"/>
              </a:rPr>
              <a:t>để bất động.</a:t>
            </a:r>
          </a:p>
          <a:p>
            <a:pPr algn="just" eaLnBrk="1" hangingPunct="1"/>
            <a:r>
              <a:rPr lang="en-US" altLang="vi-VN" sz="2400">
                <a:latin typeface="Constantia" panose="02030602050306030303" pitchFamily="18" charset="0"/>
                <a:sym typeface="Wingdings" panose="05000000000000000000" pitchFamily="2" charset="2"/>
              </a:rPr>
              <a:t>- Dùng nẹp cứng, đủ độ dài ít nhất bằng xương gãy</a:t>
            </a:r>
          </a:p>
          <a:p>
            <a:pPr algn="just" eaLnBrk="1" hangingPunct="1"/>
            <a:r>
              <a:rPr lang="en-US" altLang="vi-VN" sz="2400">
                <a:latin typeface="Constantia" panose="02030602050306030303" pitchFamily="18" charset="0"/>
                <a:sym typeface="Wingdings" panose="05000000000000000000" pitchFamily="2" charset="2"/>
              </a:rPr>
              <a:t>- Buộc nẹp chắc chắn vào phần trên và dưới vị trí gãy </a:t>
            </a:r>
            <a:r>
              <a:rPr lang="en-US" altLang="vi-VN" sz="2400">
                <a:solidFill>
                  <a:srgbClr val="FF0000"/>
                </a:solidFill>
                <a:latin typeface="Constantia" panose="02030602050306030303" pitchFamily="18" charset="0"/>
                <a:sym typeface="Wingdings" panose="05000000000000000000" pitchFamily="2" charset="2"/>
              </a:rPr>
              <a:t>(gãy hở phải xử lý vết thương xong mới cố định).</a:t>
            </a:r>
            <a:endParaRPr lang="en-US" altLang="vi-VN" sz="2400" b="1" i="1">
              <a:latin typeface="Constantia" panose="02030602050306030303" pitchFamily="18" charset="0"/>
              <a:sym typeface="Wingdings" panose="05000000000000000000" pitchFamily="2" charset="2"/>
            </a:endParaRPr>
          </a:p>
          <a:p>
            <a:pPr algn="just" eaLnBrk="1" hangingPunct="1"/>
            <a:r>
              <a:rPr lang="en-US" altLang="vi-VN" sz="2400" b="1" i="1">
                <a:solidFill>
                  <a:srgbClr val="FF0000"/>
                </a:solidFill>
                <a:latin typeface="Constantia" panose="02030602050306030303" pitchFamily="18" charset="0"/>
                <a:sym typeface="Wingdings" panose="05000000000000000000" pitchFamily="2" charset="2"/>
              </a:rPr>
              <a:t>Không được chuyển nạn nhân khi chưa cố định</a:t>
            </a:r>
            <a:endParaRPr lang="en-US" altLang="vi-VN" sz="2400">
              <a:solidFill>
                <a:srgbClr val="FF0000"/>
              </a:solidFill>
              <a:latin typeface="Constantia" panose="02030602050306030303" pitchFamily="18" charset="0"/>
              <a:sym typeface="Wingdings" panose="05000000000000000000" pitchFamily="2" charset="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4B5A90-88E8-7A6D-8B6C-2A33F3E5DF59}"/>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SƠ CỨU GÃY XƯƠNG</a:t>
            </a:r>
          </a:p>
        </p:txBody>
      </p:sp>
      <p:sp>
        <p:nvSpPr>
          <p:cNvPr id="4" name="Rectangle 3">
            <a:extLst>
              <a:ext uri="{FF2B5EF4-FFF2-40B4-BE49-F238E27FC236}">
                <a16:creationId xmlns:a16="http://schemas.microsoft.com/office/drawing/2014/main" id="{EF0C6A1B-57E8-D2F8-29EB-84A2A374A3E5}"/>
              </a:ext>
            </a:extLst>
          </p:cNvPr>
          <p:cNvSpPr txBox="1">
            <a:spLocks noChangeArrowheads="1"/>
          </p:cNvSpPr>
          <p:nvPr/>
        </p:nvSpPr>
        <p:spPr>
          <a:xfrm>
            <a:off x="381000" y="381000"/>
            <a:ext cx="8305800" cy="457200"/>
          </a:xfrm>
          <a:prstGeom prst="rect">
            <a:avLst/>
          </a:prstGeom>
        </p:spPr>
        <p:txBody>
          <a:bodyPr>
            <a:normAutofit fontScale="85000" lnSpcReduction="10000"/>
          </a:bodyPr>
          <a:lstStyle/>
          <a:p>
            <a:pPr marL="609600" indent="-609600" eaLnBrk="1" fontAlgn="auto" hangingPunct="1">
              <a:spcBef>
                <a:spcPts val="0"/>
              </a:spcBef>
              <a:spcAft>
                <a:spcPts val="0"/>
              </a:spcAft>
              <a:defRPr/>
            </a:pPr>
            <a:r>
              <a:rPr lang="en-US" sz="2800" b="1" dirty="0">
                <a:latin typeface="Constantia" pitchFamily="18" charset="0"/>
                <a:sym typeface="Wingdings" pitchFamily="2" charset="2"/>
              </a:rPr>
              <a:t>3. Phương pháp bất động một số gãy xương thường gặp</a:t>
            </a:r>
          </a:p>
        </p:txBody>
      </p:sp>
      <p:pic>
        <p:nvPicPr>
          <p:cNvPr id="34820" name="Picture 9">
            <a:extLst>
              <a:ext uri="{FF2B5EF4-FFF2-40B4-BE49-F238E27FC236}">
                <a16:creationId xmlns:a16="http://schemas.microsoft.com/office/drawing/2014/main" id="{8023554C-1DB0-9AFF-4994-5B91B6BB4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3505200"/>
            <a:ext cx="23622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1">
            <a:extLst>
              <a:ext uri="{FF2B5EF4-FFF2-40B4-BE49-F238E27FC236}">
                <a16:creationId xmlns:a16="http://schemas.microsoft.com/office/drawing/2014/main" id="{1AA80306-F67C-D265-6E37-B6C436DD2C53}"/>
              </a:ext>
            </a:extLst>
          </p:cNvPr>
          <p:cNvPicPr>
            <a:picLocks noChangeArrowheads="1"/>
          </p:cNvPicPr>
          <p:nvPr/>
        </p:nvPicPr>
        <p:blipFill>
          <a:blip r:embed="rId3">
            <a:extLst>
              <a:ext uri="{28A0092B-C50C-407E-A947-70E740481C1C}">
                <a14:useLocalDpi xmlns:a14="http://schemas.microsoft.com/office/drawing/2010/main" val="0"/>
              </a:ext>
            </a:extLst>
          </a:blip>
          <a:srcRect b="42543"/>
          <a:stretch>
            <a:fillRect/>
          </a:stretch>
        </p:blipFill>
        <p:spPr bwMode="auto">
          <a:xfrm>
            <a:off x="1181100" y="838200"/>
            <a:ext cx="236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a:extLst>
              <a:ext uri="{FF2B5EF4-FFF2-40B4-BE49-F238E27FC236}">
                <a16:creationId xmlns:a16="http://schemas.microsoft.com/office/drawing/2014/main" id="{89E74738-9A60-5753-001A-9F1987B84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219200"/>
            <a:ext cx="26670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0">
            <a:extLst>
              <a:ext uri="{FF2B5EF4-FFF2-40B4-BE49-F238E27FC236}">
                <a16:creationId xmlns:a16="http://schemas.microsoft.com/office/drawing/2014/main" id="{8E5536BF-0332-8C81-E531-A40BD81716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132138"/>
            <a:ext cx="2667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title 4">
            <a:extLst>
              <a:ext uri="{FF2B5EF4-FFF2-40B4-BE49-F238E27FC236}">
                <a16:creationId xmlns:a16="http://schemas.microsoft.com/office/drawing/2014/main" id="{6EFEF81A-F74E-A561-D3A2-187A831B9859}"/>
              </a:ext>
            </a:extLst>
          </p:cNvPr>
          <p:cNvSpPr>
            <a:spLocks noGrp="1"/>
          </p:cNvSpPr>
          <p:nvPr>
            <p:ph type="subTitle" idx="1"/>
          </p:nvPr>
        </p:nvSpPr>
        <p:spPr>
          <a:xfrm>
            <a:off x="-76200" y="2667000"/>
            <a:ext cx="9144000" cy="1200150"/>
          </a:xfrm>
        </p:spPr>
        <p:txBody>
          <a:bodyPr/>
          <a:lstStyle/>
          <a:p>
            <a:pPr marR="0" algn="ctr" eaLnBrk="1" hangingPunct="1"/>
            <a:r>
              <a:rPr lang="en-US" altLang="vi-VN" sz="2400" b="1" i="1">
                <a:latin typeface="Times New Roman" panose="02020603050405020304" pitchFamily="18" charset="0"/>
                <a:cs typeface="Times New Roman" panose="02020603050405020304" pitchFamily="18" charset="0"/>
              </a:rPr>
              <a:t>SƠ CỨU NẠN NHÂN BỊ BỎNG DO NHIỆT</a:t>
            </a:r>
          </a:p>
        </p:txBody>
      </p:sp>
    </p:spTree>
  </p:cSld>
  <p:clrMapOvr>
    <a:masterClrMapping/>
  </p:clrMapOvr>
  <p:transition spd="med">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4EC68A-1D3F-BA71-1347-D4EC783B6F0D}"/>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SƠ CỨU NẠN NHÂN BỊ BỎNG DO NHIỆT </a:t>
            </a:r>
          </a:p>
        </p:txBody>
      </p:sp>
      <p:pic>
        <p:nvPicPr>
          <p:cNvPr id="36867" name="Picture 5" descr="D:\Y Học\so-cuu-bong.jpg">
            <a:extLst>
              <a:ext uri="{FF2B5EF4-FFF2-40B4-BE49-F238E27FC236}">
                <a16:creationId xmlns:a16="http://schemas.microsoft.com/office/drawing/2014/main" id="{98BA41CE-882F-8B9C-4179-96C51DC76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00" t="17999" r="14400" b="14999"/>
          <a:stretch>
            <a:fillRect/>
          </a:stretch>
        </p:blipFill>
        <p:spPr bwMode="auto">
          <a:xfrm>
            <a:off x="838200" y="487363"/>
            <a:ext cx="34099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6" descr="D:\Y Học\lamsao-1.jpg">
            <a:extLst>
              <a:ext uri="{FF2B5EF4-FFF2-40B4-BE49-F238E27FC236}">
                <a16:creationId xmlns:a16="http://schemas.microsoft.com/office/drawing/2014/main" id="{043D95CA-5A77-102F-01AA-2244E989A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32" r="19200" b="6598"/>
          <a:stretch>
            <a:fillRect/>
          </a:stretch>
        </p:blipFill>
        <p:spPr bwMode="auto">
          <a:xfrm>
            <a:off x="4941888" y="487363"/>
            <a:ext cx="3494087"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8" descr="ustione.jpg">
            <a:extLst>
              <a:ext uri="{FF2B5EF4-FFF2-40B4-BE49-F238E27FC236}">
                <a16:creationId xmlns:a16="http://schemas.microsoft.com/office/drawing/2014/main" id="{3E37AD45-6382-CF35-3291-ABEC0AD26344}"/>
              </a:ext>
            </a:extLst>
          </p:cNvPr>
          <p:cNvPicPr>
            <a:picLocks noChangeAspect="1"/>
          </p:cNvPicPr>
          <p:nvPr/>
        </p:nvPicPr>
        <p:blipFill>
          <a:blip r:embed="rId4">
            <a:extLst>
              <a:ext uri="{28A0092B-C50C-407E-A947-70E740481C1C}">
                <a14:useLocalDpi xmlns:a14="http://schemas.microsoft.com/office/drawing/2010/main" val="0"/>
              </a:ext>
            </a:extLst>
          </a:blip>
          <a:srcRect l="17999" b="3200"/>
          <a:stretch>
            <a:fillRect/>
          </a:stretch>
        </p:blipFill>
        <p:spPr bwMode="auto">
          <a:xfrm>
            <a:off x="2743200" y="3733800"/>
            <a:ext cx="36576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A13AF2-B916-7D3D-455C-335BD41C89A6}"/>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SƠ CỨU NẠN NHÂN BỊ BỎNG DO NHIỆT </a:t>
            </a:r>
          </a:p>
        </p:txBody>
      </p:sp>
      <p:pic>
        <p:nvPicPr>
          <p:cNvPr id="37891" name="Picture 1">
            <a:extLst>
              <a:ext uri="{FF2B5EF4-FFF2-40B4-BE49-F238E27FC236}">
                <a16:creationId xmlns:a16="http://schemas.microsoft.com/office/drawing/2014/main" id="{F5FB33D8-A6DC-1F6D-441D-51D57C948C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ubtitle 4">
            <a:extLst>
              <a:ext uri="{FF2B5EF4-FFF2-40B4-BE49-F238E27FC236}">
                <a16:creationId xmlns:a16="http://schemas.microsoft.com/office/drawing/2014/main" id="{04E0AB2B-832F-FECA-8E1C-F86A58F02978}"/>
              </a:ext>
            </a:extLst>
          </p:cNvPr>
          <p:cNvSpPr>
            <a:spLocks noGrp="1"/>
          </p:cNvSpPr>
          <p:nvPr>
            <p:ph type="subTitle" idx="1"/>
          </p:nvPr>
        </p:nvSpPr>
        <p:spPr>
          <a:xfrm>
            <a:off x="0" y="2667000"/>
            <a:ext cx="9144000" cy="1200150"/>
          </a:xfrm>
        </p:spPr>
        <p:txBody>
          <a:bodyPr/>
          <a:lstStyle/>
          <a:p>
            <a:pPr marR="0" algn="ctr" eaLnBrk="1" hangingPunct="1"/>
            <a:r>
              <a:rPr lang="en-US" altLang="vi-VN" sz="2400" b="1" i="1">
                <a:latin typeface="Times New Roman" panose="02020603050405020304" pitchFamily="18" charset="0"/>
                <a:cs typeface="Times New Roman" panose="02020603050405020304" pitchFamily="18" charset="0"/>
              </a:rPr>
              <a:t>XỬ TRÍ NẠN NHÂN BỊ ĐIỆN GIẬT</a:t>
            </a:r>
          </a:p>
        </p:txBody>
      </p:sp>
    </p:spTree>
  </p:cSld>
  <p:clrMapOvr>
    <a:masterClrMapping/>
  </p:clrMapOvr>
  <p:transition spd="med">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10C2A-C45A-8462-31F1-FDC242743476}"/>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XỬ TRÍ NẠN NHÂN BỊ ĐIỆN GIẬT</a:t>
            </a:r>
          </a:p>
        </p:txBody>
      </p:sp>
      <p:pic>
        <p:nvPicPr>
          <p:cNvPr id="39939" name="Picture 4" descr="diengiat 1.jpg">
            <a:extLst>
              <a:ext uri="{FF2B5EF4-FFF2-40B4-BE49-F238E27FC236}">
                <a16:creationId xmlns:a16="http://schemas.microsoft.com/office/drawing/2014/main" id="{6F798C92-54D2-F8D3-571A-53CF25285A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7363"/>
            <a:ext cx="9144000" cy="648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08D72-F363-EEA5-0B3B-8C5B1F724175}"/>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MỘT SỐ KHÁI NIỆM CƠ BẢN</a:t>
            </a:r>
          </a:p>
        </p:txBody>
      </p:sp>
      <p:sp>
        <p:nvSpPr>
          <p:cNvPr id="12291" name="Rectangle 3">
            <a:extLst>
              <a:ext uri="{FF2B5EF4-FFF2-40B4-BE49-F238E27FC236}">
                <a16:creationId xmlns:a16="http://schemas.microsoft.com/office/drawing/2014/main" id="{27CC6DC0-2EFF-B401-54AB-B9727438A7E9}"/>
              </a:ext>
            </a:extLst>
          </p:cNvPr>
          <p:cNvSpPr txBox="1">
            <a:spLocks noChangeArrowheads="1"/>
          </p:cNvSpPr>
          <p:nvPr/>
        </p:nvSpPr>
        <p:spPr bwMode="auto">
          <a:xfrm>
            <a:off x="457200" y="838200"/>
            <a:ext cx="8305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Clr>
                <a:srgbClr val="CC3300"/>
              </a:buClr>
            </a:pPr>
            <a:r>
              <a:rPr lang="en-US" altLang="vi-VN" sz="2800" b="1" i="1">
                <a:latin typeface="Constantia" panose="02030602050306030303" pitchFamily="18" charset="0"/>
              </a:rPr>
              <a:t>Sơ cấp cứu </a:t>
            </a:r>
            <a:r>
              <a:rPr lang="en-US" altLang="vi-VN" sz="2800">
                <a:latin typeface="Constantia" panose="02030602050306030303" pitchFamily="18" charset="0"/>
              </a:rPr>
              <a:t>là việc xử lý với mục đích </a:t>
            </a:r>
            <a:r>
              <a:rPr lang="en-US" altLang="vi-VN" sz="2800">
                <a:solidFill>
                  <a:srgbClr val="FF0000"/>
                </a:solidFill>
                <a:latin typeface="Constantia" panose="02030602050306030303" pitchFamily="18" charset="0"/>
              </a:rPr>
              <a:t>đảm bảo tính mạng</a:t>
            </a:r>
            <a:r>
              <a:rPr lang="en-US" altLang="vi-VN" sz="2800">
                <a:latin typeface="Constantia" panose="02030602050306030303" pitchFamily="18" charset="0"/>
              </a:rPr>
              <a:t> và </a:t>
            </a:r>
            <a:r>
              <a:rPr lang="en-US" altLang="vi-VN" sz="2800">
                <a:solidFill>
                  <a:srgbClr val="FF0000"/>
                </a:solidFill>
                <a:latin typeface="Constantia" panose="02030602050306030303" pitchFamily="18" charset="0"/>
              </a:rPr>
              <a:t>hạn chế thấp nhất hậu quả </a:t>
            </a:r>
            <a:r>
              <a:rPr lang="en-US" altLang="vi-VN" sz="2800">
                <a:latin typeface="Constantia" panose="02030602050306030303" pitchFamily="18" charset="0"/>
              </a:rPr>
              <a:t>của chấn thương cho con người trước khi có sự hỗ trợ giúp đỡ của nhân viên y tế.</a:t>
            </a:r>
            <a:r>
              <a:rPr lang="en-US" altLang="vi-VN" sz="2800" b="1" i="1">
                <a:latin typeface="Constantia" panose="02030602050306030303" pitchFamily="18" charset="0"/>
              </a:rPr>
              <a:t> </a:t>
            </a:r>
          </a:p>
          <a:p>
            <a:pPr algn="just" eaLnBrk="1" hangingPunct="1">
              <a:buClr>
                <a:srgbClr val="CC3300"/>
              </a:buClr>
            </a:pPr>
            <a:endParaRPr lang="en-US" altLang="vi-VN" sz="2800" b="1" i="1">
              <a:latin typeface="Constantia" panose="02030602050306030303" pitchFamily="18" charset="0"/>
            </a:endParaRPr>
          </a:p>
          <a:p>
            <a:pPr algn="just" eaLnBrk="1" hangingPunct="1">
              <a:buClr>
                <a:srgbClr val="CC3300"/>
              </a:buClr>
            </a:pPr>
            <a:r>
              <a:rPr lang="en-US" altLang="vi-VN" sz="2800" b="1" i="1">
                <a:latin typeface="Constantia" panose="02030602050306030303" pitchFamily="18" charset="0"/>
              </a:rPr>
              <a:t>Nhân viên sơ cứu</a:t>
            </a:r>
            <a:r>
              <a:rPr lang="en-US" altLang="vi-VN" sz="2800" i="1">
                <a:latin typeface="Constantia" panose="02030602050306030303" pitchFamily="18" charset="0"/>
              </a:rPr>
              <a:t> </a:t>
            </a:r>
            <a:r>
              <a:rPr lang="en-US" altLang="vi-VN" sz="2800">
                <a:latin typeface="Constantia" panose="02030602050306030303" pitchFamily="18" charset="0"/>
              </a:rPr>
              <a:t>phải là người đã được đào tạo về phương pháp sơ cứu và </a:t>
            </a:r>
            <a:r>
              <a:rPr lang="en-US" altLang="vi-VN" sz="2800">
                <a:solidFill>
                  <a:srgbClr val="FF0000"/>
                </a:solidFill>
                <a:latin typeface="Constantia" panose="02030602050306030303" pitchFamily="18" charset="0"/>
              </a:rPr>
              <a:t>áp dụng tốt </a:t>
            </a:r>
            <a:r>
              <a:rPr lang="en-US" altLang="vi-VN" sz="2800">
                <a:latin typeface="Constantia" panose="02030602050306030303" pitchFamily="18" charset="0"/>
              </a:rPr>
              <a:t>các kỹ năng, kiến thức của mình trong thực tế. </a:t>
            </a:r>
          </a:p>
          <a:p>
            <a:pPr algn="just" eaLnBrk="1" hangingPunct="1">
              <a:buClr>
                <a:srgbClr val="CC3300"/>
              </a:buClr>
            </a:pPr>
            <a:endParaRPr lang="en-US" altLang="vi-VN" sz="2800">
              <a:latin typeface="Constantia" panose="02030602050306030303" pitchFamily="18" charset="0"/>
            </a:endParaRPr>
          </a:p>
          <a:p>
            <a:pPr algn="just" eaLnBrk="1" hangingPunct="1">
              <a:buClr>
                <a:srgbClr val="CC3300"/>
              </a:buClr>
            </a:pPr>
            <a:endParaRPr lang="en-US" altLang="vi-VN" sz="2800">
              <a:latin typeface="Constantia" panose="02030602050306030303"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FA442D-12B4-9D7C-F978-C212C27A192A}"/>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XỬ TRÍ NẠN NHÂN BỊ ĐIỆN GIẬT</a:t>
            </a:r>
          </a:p>
        </p:txBody>
      </p:sp>
      <p:sp>
        <p:nvSpPr>
          <p:cNvPr id="23" name="Rectangle 22">
            <a:extLst>
              <a:ext uri="{FF2B5EF4-FFF2-40B4-BE49-F238E27FC236}">
                <a16:creationId xmlns:a16="http://schemas.microsoft.com/office/drawing/2014/main" id="{C3D17384-4579-0D57-6936-3A1A656F7E6B}"/>
              </a:ext>
            </a:extLst>
          </p:cNvPr>
          <p:cNvSpPr>
            <a:spLocks noChangeArrowheads="1"/>
          </p:cNvSpPr>
          <p:nvPr/>
        </p:nvSpPr>
        <p:spPr bwMode="auto">
          <a:xfrm>
            <a:off x="457200" y="304800"/>
            <a:ext cx="57912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pPr>
            <a:r>
              <a:rPr lang="en-US" altLang="vi-VN" sz="2400" b="1" i="1">
                <a:latin typeface="Constantia" panose="02030602050306030303" pitchFamily="18" charset="0"/>
                <a:sym typeface="Wingdings" panose="05000000000000000000" pitchFamily="2" charset="2"/>
              </a:rPr>
              <a:t>3. Hướng xử trí</a:t>
            </a:r>
          </a:p>
          <a:p>
            <a:pPr algn="just" eaLnBrk="1" hangingPunct="1">
              <a:lnSpc>
                <a:spcPct val="150000"/>
              </a:lnSpc>
            </a:pPr>
            <a:r>
              <a:rPr lang="en-US" altLang="vi-VN" sz="2400">
                <a:latin typeface="Constantia" panose="02030602050306030303" pitchFamily="18" charset="0"/>
              </a:rPr>
              <a:t>- Bằng mọi cách phải </a:t>
            </a:r>
            <a:r>
              <a:rPr lang="en-US" altLang="vi-VN" sz="2400">
                <a:solidFill>
                  <a:srgbClr val="FF0000"/>
                </a:solidFill>
                <a:latin typeface="Constantia" panose="02030602050306030303" pitchFamily="18" charset="0"/>
              </a:rPr>
              <a:t>đưa nạn nhân ra khỏi dòng điện.</a:t>
            </a:r>
          </a:p>
          <a:p>
            <a:pPr algn="just" eaLnBrk="1" hangingPunct="1">
              <a:lnSpc>
                <a:spcPct val="150000"/>
              </a:lnSpc>
              <a:buFontTx/>
              <a:buChar char="-"/>
            </a:pPr>
            <a:r>
              <a:rPr lang="en-US" altLang="vi-VN" sz="2400">
                <a:latin typeface="Constantia" panose="02030602050306030303" pitchFamily="18" charset="0"/>
              </a:rPr>
              <a:t> Tiến hành </a:t>
            </a:r>
            <a:r>
              <a:rPr lang="en-US" altLang="vi-VN" sz="2400">
                <a:solidFill>
                  <a:srgbClr val="FF0000"/>
                </a:solidFill>
                <a:latin typeface="Constantia" panose="02030602050306030303" pitchFamily="18" charset="0"/>
              </a:rPr>
              <a:t>hồi sức tim phổi </a:t>
            </a:r>
            <a:r>
              <a:rPr lang="en-US" altLang="vi-VN" sz="2400">
                <a:latin typeface="Constantia" panose="02030602050306030303" pitchFamily="18" charset="0"/>
              </a:rPr>
              <a:t>nếu nhịp thở, mạch ngừng hoặc chậm và nông. </a:t>
            </a:r>
          </a:p>
          <a:p>
            <a:pPr algn="just" eaLnBrk="1" hangingPunct="1">
              <a:lnSpc>
                <a:spcPct val="150000"/>
              </a:lnSpc>
              <a:buFontTx/>
              <a:buChar char="-"/>
            </a:pPr>
            <a:r>
              <a:rPr lang="en-US" altLang="vi-VN" sz="2400">
                <a:latin typeface="Constantia" panose="02030602050306030303" pitchFamily="18" charset="0"/>
              </a:rPr>
              <a:t> Nếu có </a:t>
            </a:r>
            <a:r>
              <a:rPr lang="en-US" altLang="vi-VN" sz="2400">
                <a:solidFill>
                  <a:srgbClr val="FF0000"/>
                </a:solidFill>
                <a:latin typeface="Constantia" panose="02030602050306030303" pitchFamily="18" charset="0"/>
              </a:rPr>
              <a:t>chấn thương phối hợp </a:t>
            </a:r>
            <a:r>
              <a:rPr lang="en-US" altLang="vi-VN" sz="2400">
                <a:latin typeface="Constantia" panose="02030602050306030303" pitchFamily="18" charset="0"/>
              </a:rPr>
              <a:t>(gãy xương, vết bỏng…) phải xử lý rồi mới đưa nạn nhân đến cơ sở y tế.</a:t>
            </a:r>
          </a:p>
        </p:txBody>
      </p:sp>
      <p:pic>
        <p:nvPicPr>
          <p:cNvPr id="4" name="Picture 3" descr="dbeCat-dien-ngay-khi-co-tai-nan-dien-giat.JPG">
            <a:extLst>
              <a:ext uri="{FF2B5EF4-FFF2-40B4-BE49-F238E27FC236}">
                <a16:creationId xmlns:a16="http://schemas.microsoft.com/office/drawing/2014/main" id="{81BE9902-DC5D-44D8-730B-10F1B5D5EF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52400"/>
            <a:ext cx="28575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cdg.jpeg">
            <a:extLst>
              <a:ext uri="{FF2B5EF4-FFF2-40B4-BE49-F238E27FC236}">
                <a16:creationId xmlns:a16="http://schemas.microsoft.com/office/drawing/2014/main" id="{5044025C-9680-A56D-ABCC-CBF02A0E1E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65760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pcuu_5.jpg">
            <a:extLst>
              <a:ext uri="{FF2B5EF4-FFF2-40B4-BE49-F238E27FC236}">
                <a16:creationId xmlns:a16="http://schemas.microsoft.com/office/drawing/2014/main" id="{B9F62948-1207-1D39-F719-153F04AC7BBF}"/>
              </a:ext>
            </a:extLst>
          </p:cNvPr>
          <p:cNvPicPr>
            <a:picLocks noChangeAspect="1"/>
          </p:cNvPicPr>
          <p:nvPr/>
        </p:nvPicPr>
        <p:blipFill>
          <a:blip r:embed="rId4">
            <a:extLst>
              <a:ext uri="{28A0092B-C50C-407E-A947-70E740481C1C}">
                <a14:useLocalDpi xmlns:a14="http://schemas.microsoft.com/office/drawing/2010/main" val="0"/>
              </a:ext>
            </a:extLst>
          </a:blip>
          <a:srcRect r="48640"/>
          <a:stretch>
            <a:fillRect/>
          </a:stretch>
        </p:blipFill>
        <p:spPr bwMode="auto">
          <a:xfrm>
            <a:off x="6324600" y="0"/>
            <a:ext cx="281940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apcuu_5.jpg">
            <a:extLst>
              <a:ext uri="{FF2B5EF4-FFF2-40B4-BE49-F238E27FC236}">
                <a16:creationId xmlns:a16="http://schemas.microsoft.com/office/drawing/2014/main" id="{B75CF69C-1539-2A08-33B4-3266DCFA518E}"/>
              </a:ext>
            </a:extLst>
          </p:cNvPr>
          <p:cNvPicPr>
            <a:picLocks noChangeAspect="1"/>
          </p:cNvPicPr>
          <p:nvPr/>
        </p:nvPicPr>
        <p:blipFill>
          <a:blip r:embed="rId4">
            <a:extLst>
              <a:ext uri="{28A0092B-C50C-407E-A947-70E740481C1C}">
                <a14:useLocalDpi xmlns:a14="http://schemas.microsoft.com/office/drawing/2010/main" val="0"/>
              </a:ext>
            </a:extLst>
          </a:blip>
          <a:srcRect l="53760"/>
          <a:stretch>
            <a:fillRect/>
          </a:stretch>
        </p:blipFill>
        <p:spPr bwMode="auto">
          <a:xfrm>
            <a:off x="6324600" y="3048000"/>
            <a:ext cx="28194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p:cTn id="7" dur="500" fill="hold"/>
                                        <p:tgtEl>
                                          <p:spTgt spid="23">
                                            <p:txEl>
                                              <p:pRg st="1" end="1"/>
                                            </p:txEl>
                                          </p:spTgt>
                                        </p:tgtEl>
                                        <p:attrNameLst>
                                          <p:attrName>ppt_w</p:attrName>
                                        </p:attrNameLst>
                                      </p:cBhvr>
                                      <p:tavLst>
                                        <p:tav tm="0">
                                          <p:val>
                                            <p:strVal val="#ppt_w*0.70"/>
                                          </p:val>
                                        </p:tav>
                                        <p:tav tm="100000">
                                          <p:val>
                                            <p:strVal val="#ppt_w"/>
                                          </p:val>
                                        </p:tav>
                                      </p:tavLst>
                                    </p:anim>
                                    <p:anim calcmode="lin" valueType="num">
                                      <p:cBhvr>
                                        <p:cTn id="8" dur="500" fill="hold"/>
                                        <p:tgtEl>
                                          <p:spTgt spid="23">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23">
                                            <p:txEl>
                                              <p:pRg st="1" end="1"/>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23">
                                            <p:txEl>
                                              <p:pRg st="2" end="2"/>
                                            </p:txEl>
                                          </p:spTgt>
                                        </p:tgtEl>
                                        <p:attrNameLst>
                                          <p:attrName>style.visibility</p:attrName>
                                        </p:attrNameLst>
                                      </p:cBhvr>
                                      <p:to>
                                        <p:strVal val="visible"/>
                                      </p:to>
                                    </p:set>
                                    <p:anim calcmode="lin" valueType="num">
                                      <p:cBhvr>
                                        <p:cTn id="20" dur="500" fill="hold"/>
                                        <p:tgtEl>
                                          <p:spTgt spid="23">
                                            <p:txEl>
                                              <p:pRg st="2" end="2"/>
                                            </p:txEl>
                                          </p:spTgt>
                                        </p:tgtEl>
                                        <p:attrNameLst>
                                          <p:attrName>ppt_w</p:attrName>
                                        </p:attrNameLst>
                                      </p:cBhvr>
                                      <p:tavLst>
                                        <p:tav tm="0">
                                          <p:val>
                                            <p:strVal val="#ppt_w*0.70"/>
                                          </p:val>
                                        </p:tav>
                                        <p:tav tm="100000">
                                          <p:val>
                                            <p:strVal val="#ppt_w"/>
                                          </p:val>
                                        </p:tav>
                                      </p:tavLst>
                                    </p:anim>
                                    <p:anim calcmode="lin" valueType="num">
                                      <p:cBhvr>
                                        <p:cTn id="21" dur="500" fill="hold"/>
                                        <p:tgtEl>
                                          <p:spTgt spid="23">
                                            <p:txEl>
                                              <p:pRg st="2" end="2"/>
                                            </p:txEl>
                                          </p:spTgt>
                                        </p:tgtEl>
                                        <p:attrNameLst>
                                          <p:attrName>ppt_h</p:attrName>
                                        </p:attrNameLst>
                                      </p:cBhvr>
                                      <p:tavLst>
                                        <p:tav tm="0">
                                          <p:val>
                                            <p:strVal val="#ppt_h"/>
                                          </p:val>
                                        </p:tav>
                                        <p:tav tm="100000">
                                          <p:val>
                                            <p:strVal val="#ppt_h"/>
                                          </p:val>
                                        </p:tav>
                                      </p:tavLst>
                                    </p:anim>
                                    <p:animEffect transition="in" filter="fade">
                                      <p:cBhvr>
                                        <p:cTn id="22" dur="500"/>
                                        <p:tgtEl>
                                          <p:spTgt spid="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 calcmode="lin" valueType="num">
                                      <p:cBhvr>
                                        <p:cTn id="27" dur="500" fill="hold"/>
                                        <p:tgtEl>
                                          <p:spTgt spid="23">
                                            <p:txEl>
                                              <p:pRg st="3" end="3"/>
                                            </p:txEl>
                                          </p:spTgt>
                                        </p:tgtEl>
                                        <p:attrNameLst>
                                          <p:attrName>ppt_w</p:attrName>
                                        </p:attrNameLst>
                                      </p:cBhvr>
                                      <p:tavLst>
                                        <p:tav tm="0">
                                          <p:val>
                                            <p:strVal val="#ppt_w*0.70"/>
                                          </p:val>
                                        </p:tav>
                                        <p:tav tm="100000">
                                          <p:val>
                                            <p:strVal val="#ppt_w"/>
                                          </p:val>
                                        </p:tav>
                                      </p:tavLst>
                                    </p:anim>
                                    <p:anim calcmode="lin" valueType="num">
                                      <p:cBhvr>
                                        <p:cTn id="28" dur="500" fill="hold"/>
                                        <p:tgtEl>
                                          <p:spTgt spid="23">
                                            <p:txEl>
                                              <p:pRg st="3" end="3"/>
                                            </p:txEl>
                                          </p:spTgt>
                                        </p:tgtEl>
                                        <p:attrNameLst>
                                          <p:attrName>ppt_h</p:attrName>
                                        </p:attrNameLst>
                                      </p:cBhvr>
                                      <p:tavLst>
                                        <p:tav tm="0">
                                          <p:val>
                                            <p:strVal val="#ppt_h"/>
                                          </p:val>
                                        </p:tav>
                                        <p:tav tm="100000">
                                          <p:val>
                                            <p:strVal val="#ppt_h"/>
                                          </p:val>
                                        </p:tav>
                                      </p:tavLst>
                                    </p:anim>
                                    <p:animEffect transition="in" filter="fade">
                                      <p:cBhvr>
                                        <p:cTn id="29" dur="500"/>
                                        <p:tgtEl>
                                          <p:spTgt spid="23">
                                            <p:txEl>
                                              <p:pRg st="3" end="3"/>
                                            </p:txEl>
                                          </p:spTgt>
                                        </p:tgtEl>
                                      </p:cBhvr>
                                    </p:animEffect>
                                  </p:childTnLst>
                                </p:cTn>
                              </p:par>
                              <p:par>
                                <p:cTn id="30" presetID="2" presetClass="exit" presetSubtype="3" fill="hold" nodeType="withEffect">
                                  <p:stCondLst>
                                    <p:cond delay="0"/>
                                  </p:stCondLst>
                                  <p:childTnLst>
                                    <p:anim calcmode="lin" valueType="num">
                                      <p:cBhvr additive="base">
                                        <p:cTn id="31" dur="500"/>
                                        <p:tgtEl>
                                          <p:spTgt spid="4"/>
                                        </p:tgtEl>
                                        <p:attrNameLst>
                                          <p:attrName>ppt_x</p:attrName>
                                        </p:attrNameLst>
                                      </p:cBhvr>
                                      <p:tavLst>
                                        <p:tav tm="0">
                                          <p:val>
                                            <p:strVal val="ppt_x"/>
                                          </p:val>
                                        </p:tav>
                                        <p:tav tm="100000">
                                          <p:val>
                                            <p:strVal val="1+ppt_w/2"/>
                                          </p:val>
                                        </p:tav>
                                      </p:tavLst>
                                    </p:anim>
                                    <p:anim calcmode="lin" valueType="num">
                                      <p:cBhvr additive="base">
                                        <p:cTn id="32" dur="500"/>
                                        <p:tgtEl>
                                          <p:spTgt spid="4"/>
                                        </p:tgtEl>
                                        <p:attrNameLst>
                                          <p:attrName>ppt_y</p:attrName>
                                        </p:attrNameLst>
                                      </p:cBhvr>
                                      <p:tavLst>
                                        <p:tav tm="0">
                                          <p:val>
                                            <p:strVal val="ppt_y"/>
                                          </p:val>
                                        </p:tav>
                                        <p:tav tm="100000">
                                          <p:val>
                                            <p:strVal val="0-ppt_h/2"/>
                                          </p:val>
                                        </p:tav>
                                      </p:tavLst>
                                    </p:anim>
                                    <p:set>
                                      <p:cBhvr>
                                        <p:cTn id="33" dur="1" fill="hold">
                                          <p:stCondLst>
                                            <p:cond delay="499"/>
                                          </p:stCondLst>
                                        </p:cTn>
                                        <p:tgtEl>
                                          <p:spTgt spid="4"/>
                                        </p:tgtEl>
                                        <p:attrNameLst>
                                          <p:attrName>style.visibility</p:attrName>
                                        </p:attrNameLst>
                                      </p:cBhvr>
                                      <p:to>
                                        <p:strVal val="hidden"/>
                                      </p:to>
                                    </p:set>
                                  </p:childTnLst>
                                </p:cTn>
                              </p:par>
                              <p:par>
                                <p:cTn id="34" presetID="2" presetClass="exit" presetSubtype="6"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1+ppt_w/2"/>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par>
                                <p:cTn id="38" presetID="2" presetClass="entr" presetSubtype="9"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4">
            <a:extLst>
              <a:ext uri="{FF2B5EF4-FFF2-40B4-BE49-F238E27FC236}">
                <a16:creationId xmlns:a16="http://schemas.microsoft.com/office/drawing/2014/main" id="{531F0228-B6C8-7073-D30D-F41FBC882049}"/>
              </a:ext>
            </a:extLst>
          </p:cNvPr>
          <p:cNvSpPr>
            <a:spLocks noGrp="1"/>
          </p:cNvSpPr>
          <p:nvPr>
            <p:ph type="subTitle" idx="1"/>
          </p:nvPr>
        </p:nvSpPr>
        <p:spPr>
          <a:xfrm>
            <a:off x="0" y="2667000"/>
            <a:ext cx="9144000" cy="1200150"/>
          </a:xfrm>
        </p:spPr>
        <p:txBody>
          <a:bodyPr/>
          <a:lstStyle/>
          <a:p>
            <a:pPr marR="0" algn="ctr" eaLnBrk="1" hangingPunct="1"/>
            <a:r>
              <a:rPr lang="en-US" altLang="vi-VN" sz="2400" b="1" i="1">
                <a:latin typeface="Times New Roman" panose="02020603050405020304" pitchFamily="18" charset="0"/>
                <a:cs typeface="Times New Roman" panose="02020603050405020304" pitchFamily="18" charset="0"/>
              </a:rPr>
              <a:t>CẤP CỨU DỊ VẬT ĐƯỜNG THỞ</a:t>
            </a:r>
          </a:p>
          <a:p>
            <a:pPr marR="0" algn="ctr" eaLnBrk="1" hangingPunct="1"/>
            <a:endParaRPr lang="en-US" altLang="vi-VN" sz="2400" b="1" i="1">
              <a:latin typeface="Times New Roman" panose="02020603050405020304" pitchFamily="18" charset="0"/>
              <a:cs typeface="Times New Roman" panose="02020603050405020304" pitchFamily="18" charset="0"/>
            </a:endParaRPr>
          </a:p>
        </p:txBody>
      </p:sp>
    </p:spTree>
  </p:cSld>
  <p:clrMapOvr>
    <a:masterClrMapping/>
  </p:clrMapOvr>
  <p:transition spd="med">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E85634E-5889-FE47-6A0D-02C0B8674618}"/>
              </a:ext>
            </a:extLst>
          </p:cNvPr>
          <p:cNvSpPr>
            <a:spLocks noChangeArrowheads="1"/>
          </p:cNvSpPr>
          <p:nvPr/>
        </p:nvSpPr>
        <p:spPr bwMode="auto">
          <a:xfrm>
            <a:off x="381000" y="228600"/>
            <a:ext cx="85344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buFont typeface="Wingdings" panose="05000000000000000000" pitchFamily="2" charset="2"/>
              <a:buChar char="Ø"/>
            </a:pPr>
            <a:r>
              <a:rPr lang="en-US" altLang="vi-VN" sz="2600">
                <a:solidFill>
                  <a:srgbClr val="0000FF"/>
                </a:solidFill>
                <a:latin typeface="Constantia" panose="02030602050306030303" pitchFamily="18" charset="0"/>
                <a:cs typeface="Times New Roman" panose="02020603050405020304" pitchFamily="18" charset="0"/>
                <a:hlinkClick r:id="rId2"/>
              </a:rPr>
              <a:t> </a:t>
            </a:r>
            <a:r>
              <a:rPr lang="en-US" altLang="vi-VN" sz="2600" b="1">
                <a:latin typeface="Constantia" panose="02030602050306030303" pitchFamily="18" charset="0"/>
                <a:cs typeface="Times New Roman" panose="02020603050405020304" pitchFamily="18" charset="0"/>
                <a:hlinkClick r:id="rId2"/>
              </a:rPr>
              <a:t>Dị vật đường thở</a:t>
            </a:r>
            <a:r>
              <a:rPr lang="en-US" altLang="vi-VN" sz="2600" b="1">
                <a:latin typeface="Constantia" panose="02030602050306030303" pitchFamily="18" charset="0"/>
                <a:cs typeface="Times New Roman" panose="02020603050405020304" pitchFamily="18" charset="0"/>
              </a:rPr>
              <a:t> </a:t>
            </a:r>
            <a:r>
              <a:rPr lang="en-US" altLang="vi-VN" sz="2600">
                <a:latin typeface="Constantia" panose="02030602050306030303" pitchFamily="18" charset="0"/>
                <a:cs typeface="Times New Roman" panose="02020603050405020304" pitchFamily="18" charset="0"/>
              </a:rPr>
              <a:t>là thuật ngữ chỉ một vật lạ rơi vào và </a:t>
            </a:r>
            <a:r>
              <a:rPr lang="en-US" altLang="vi-VN" sz="2600" b="1" i="1">
                <a:latin typeface="Constantia" panose="02030602050306030303" pitchFamily="18" charset="0"/>
                <a:cs typeface="Times New Roman" panose="02020603050405020304" pitchFamily="18" charset="0"/>
              </a:rPr>
              <a:t>cản trở đường hô hấp </a:t>
            </a:r>
            <a:r>
              <a:rPr lang="en-US" altLang="vi-VN" sz="2600">
                <a:latin typeface="Constantia" panose="02030602050306030303" pitchFamily="18" charset="0"/>
                <a:cs typeface="Times New Roman" panose="02020603050405020304" pitchFamily="18" charset="0"/>
              </a:rPr>
              <a:t>bao gồm khí quản, hầu, họng và các phần khác của hệ thống hô hấp. </a:t>
            </a:r>
          </a:p>
          <a:p>
            <a:pPr>
              <a:lnSpc>
                <a:spcPct val="150000"/>
              </a:lnSpc>
              <a:buFont typeface="Wingdings" panose="05000000000000000000" pitchFamily="2" charset="2"/>
              <a:buChar char="Ø"/>
            </a:pPr>
            <a:r>
              <a:rPr lang="en-US" altLang="vi-VN" sz="2600">
                <a:latin typeface="Constantia" panose="02030602050306030303" pitchFamily="18" charset="0"/>
                <a:cs typeface="Times New Roman" panose="02020603050405020304" pitchFamily="18" charset="0"/>
              </a:rPr>
              <a:t> Tắc nghẽn đường thở có thể gây ra tổn thương nghiêm trọng do thiếu hụt oxy, đặc biệt là ảnh hưởng đến </a:t>
            </a:r>
            <a:r>
              <a:rPr lang="en-US" altLang="vi-VN" sz="2600" b="1">
                <a:latin typeface="Constantia" panose="02030602050306030303" pitchFamily="18" charset="0"/>
                <a:cs typeface="Times New Roman" panose="02020603050405020304" pitchFamily="18" charset="0"/>
              </a:rPr>
              <a:t>não bộ. </a:t>
            </a:r>
          </a:p>
          <a:p>
            <a:pPr>
              <a:lnSpc>
                <a:spcPct val="150000"/>
              </a:lnSpc>
              <a:buFont typeface="Wingdings" panose="05000000000000000000" pitchFamily="2" charset="2"/>
              <a:buChar char="Ø"/>
            </a:pPr>
            <a:r>
              <a:rPr lang="en-US" altLang="vi-VN" sz="2600">
                <a:latin typeface="Constantia" panose="02030602050306030303" pitchFamily="18" charset="0"/>
                <a:cs typeface="Times New Roman" panose="02020603050405020304" pitchFamily="18" charset="0"/>
              </a:rPr>
              <a:t> Các hậu quả có thể bao gồm </a:t>
            </a:r>
            <a:r>
              <a:rPr lang="en-US" altLang="vi-VN" sz="2600" b="1">
                <a:latin typeface="Constantia" panose="02030602050306030303" pitchFamily="18" charset="0"/>
                <a:cs typeface="Times New Roman" panose="02020603050405020304" pitchFamily="18" charset="0"/>
              </a:rPr>
              <a:t>hạn chế </a:t>
            </a:r>
            <a:r>
              <a:rPr lang="en-US" altLang="vi-VN" sz="2600">
                <a:latin typeface="Constantia" panose="02030602050306030303" pitchFamily="18" charset="0"/>
                <a:cs typeface="Times New Roman" panose="02020603050405020304" pitchFamily="18" charset="0"/>
              </a:rPr>
              <a:t>khả năng phát triển vận động tinh thần và ảnh hưởng đến khả năng nhai nuốt của trẻ. Điều này cũng là một trong những nguyên nhân phổ biến gây </a:t>
            </a:r>
            <a:r>
              <a:rPr lang="en-US" altLang="vi-VN" sz="2600" b="1">
                <a:latin typeface="Constantia" panose="02030602050306030303" pitchFamily="18" charset="0"/>
                <a:cs typeface="Times New Roman" panose="02020603050405020304" pitchFamily="18" charset="0"/>
              </a:rPr>
              <a:t>tử vong </a:t>
            </a:r>
            <a:r>
              <a:rPr lang="en-US" altLang="vi-VN" sz="2600">
                <a:latin typeface="Constantia" panose="02030602050306030303" pitchFamily="18" charset="0"/>
                <a:cs typeface="Times New Roman" panose="02020603050405020304" pitchFamily="18" charset="0"/>
              </a:rPr>
              <a:t>ở trẻ em, đặc biệt là ở trẻ dưới 3 tuổi.</a:t>
            </a:r>
          </a:p>
        </p:txBody>
      </p:sp>
    </p:spTree>
  </p:cSld>
  <p:clrMapOvr>
    <a:masterClrMapping/>
  </p:clrMapOvr>
  <p:transition spd="med">
    <p:newsfla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E6C82D40-3692-DC83-92F9-36B1A3A50D1A}"/>
              </a:ext>
            </a:extLst>
          </p:cNvPr>
          <p:cNvSpPr>
            <a:spLocks noChangeArrowheads="1"/>
          </p:cNvSpPr>
          <p:nvPr/>
        </p:nvSpPr>
        <p:spPr bwMode="auto">
          <a:xfrm>
            <a:off x="228600" y="228600"/>
            <a:ext cx="8915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vi-VN" sz="2800" b="1">
                <a:latin typeface="Constantia" panose="02030602050306030303" pitchFamily="18" charset="0"/>
                <a:cs typeface="Times New Roman" panose="02020603050405020304" pitchFamily="18" charset="0"/>
              </a:rPr>
              <a:t>Nguyên nhân gây hóc dị vật đường thở</a:t>
            </a:r>
            <a:endParaRPr lang="en-US" altLang="vi-VN" sz="2800">
              <a:latin typeface="Constantia" panose="02030602050306030303" pitchFamily="18" charset="0"/>
            </a:endParaRPr>
          </a:p>
          <a:p>
            <a:pPr>
              <a:lnSpc>
                <a:spcPct val="150000"/>
              </a:lnSpc>
            </a:pPr>
            <a:r>
              <a:rPr lang="en-US" altLang="vi-VN" sz="2300">
                <a:latin typeface="Constantia" panose="02030602050306030303" pitchFamily="18" charset="0"/>
                <a:cs typeface="Times New Roman" panose="02020603050405020304" pitchFamily="18" charset="0"/>
              </a:rPr>
              <a:t>Một số nguyên nhân chính dẫn đến dị vật đường thở thường gặp có thể kể đến là:</a:t>
            </a:r>
            <a:endParaRPr lang="en-US" altLang="vi-VN" sz="2300">
              <a:latin typeface="Constantia" panose="02030602050306030303" pitchFamily="18" charset="0"/>
            </a:endParaRPr>
          </a:p>
          <a:p>
            <a:pPr lvl="1">
              <a:lnSpc>
                <a:spcPct val="150000"/>
              </a:lnSpc>
              <a:buFontTx/>
              <a:buChar char="•"/>
            </a:pPr>
            <a:r>
              <a:rPr lang="en-US" altLang="vi-VN" sz="2300">
                <a:latin typeface="Constantia" panose="02030602050306030303" pitchFamily="18" charset="0"/>
                <a:cs typeface="Times New Roman" panose="02020603050405020304" pitchFamily="18" charset="0"/>
              </a:rPr>
              <a:t>Khóc, đùa giỡn trong lúc ăn, uống. </a:t>
            </a:r>
            <a:endParaRPr lang="en-US" altLang="vi-VN" sz="2300">
              <a:latin typeface="Constantia" panose="02030602050306030303" pitchFamily="18" charset="0"/>
              <a:ea typeface="Calibri" panose="020F0502020204030204" pitchFamily="34" charset="0"/>
              <a:cs typeface="Times New Roman" panose="02020603050405020304" pitchFamily="18" charset="0"/>
            </a:endParaRPr>
          </a:p>
          <a:p>
            <a:pPr lvl="1">
              <a:lnSpc>
                <a:spcPct val="150000"/>
              </a:lnSpc>
              <a:buFontTx/>
              <a:buChar char="•"/>
            </a:pPr>
            <a:r>
              <a:rPr lang="en-US" altLang="vi-VN" sz="2300">
                <a:latin typeface="Constantia" panose="02030602050306030303" pitchFamily="18" charset="0"/>
                <a:cs typeface="Times New Roman" panose="02020603050405020304" pitchFamily="18" charset="0"/>
              </a:rPr>
              <a:t>Thói quen ngậm đồ vật khi chơi. </a:t>
            </a:r>
            <a:endParaRPr lang="en-US" altLang="vi-VN" sz="2300">
              <a:latin typeface="Constantia" panose="02030602050306030303" pitchFamily="18" charset="0"/>
              <a:cs typeface="Calibri" panose="020F0502020204030204" pitchFamily="34" charset="0"/>
            </a:endParaRPr>
          </a:p>
          <a:p>
            <a:pPr lvl="1">
              <a:lnSpc>
                <a:spcPct val="150000"/>
              </a:lnSpc>
              <a:buFontTx/>
              <a:buChar char="•"/>
            </a:pPr>
            <a:r>
              <a:rPr lang="en-US" altLang="vi-VN" sz="2300">
                <a:latin typeface="Constantia" panose="02030602050306030303" pitchFamily="18" charset="0"/>
                <a:cs typeface="Times New Roman" panose="02020603050405020304" pitchFamily="18" charset="0"/>
              </a:rPr>
              <a:t>Rối loạn phản xạ họng, thanh quản ở trẻ em và người lớn tuổi. </a:t>
            </a:r>
            <a:endParaRPr lang="en-US" altLang="vi-VN" sz="2300">
              <a:latin typeface="Constantia" panose="02030602050306030303" pitchFamily="18" charset="0"/>
              <a:cs typeface="Calibri" panose="020F0502020204030204" pitchFamily="34" charset="0"/>
            </a:endParaRPr>
          </a:p>
          <a:p>
            <a:pPr lvl="1">
              <a:lnSpc>
                <a:spcPct val="150000"/>
              </a:lnSpc>
              <a:buFontTx/>
              <a:buChar char="•"/>
            </a:pPr>
            <a:r>
              <a:rPr lang="en-US" altLang="vi-VN" sz="2300">
                <a:latin typeface="Constantia" panose="02030602050306030303" pitchFamily="18" charset="0"/>
                <a:cs typeface="Times New Roman" panose="02020603050405020304" pitchFamily="18" charset="0"/>
              </a:rPr>
              <a:t>Uống nước không đảm bảo vệ sinh, ký sinh trùng không thể nhìn thấy bằng mắt thường sẽ chui vào sống ký sinh trong đường thở. </a:t>
            </a:r>
            <a:endParaRPr lang="en-US" altLang="vi-VN" sz="2300">
              <a:latin typeface="Constantia" panose="02030602050306030303" pitchFamily="18" charset="0"/>
              <a:cs typeface="Calibri" panose="020F0502020204030204" pitchFamily="34" charset="0"/>
            </a:endParaRPr>
          </a:p>
          <a:p>
            <a:pPr lvl="1">
              <a:lnSpc>
                <a:spcPct val="150000"/>
              </a:lnSpc>
              <a:buFontTx/>
              <a:buChar char="•"/>
            </a:pPr>
            <a:r>
              <a:rPr lang="en-US" altLang="vi-VN" sz="2300">
                <a:latin typeface="Constantia" panose="02030602050306030303" pitchFamily="18" charset="0"/>
                <a:cs typeface="Times New Roman" panose="02020603050405020304" pitchFamily="18" charset="0"/>
              </a:rPr>
              <a:t>Vật nhỏ cho vào mũi, miệng rơi vào đường thở, chẳng hạn như hạt na, hạt đậu phộng, hạt hồng xiêm, xương cá, đuôi bút bi… </a:t>
            </a:r>
            <a:endParaRPr lang="en-US" altLang="vi-VN" sz="2300">
              <a:latin typeface="Constantia" panose="02030602050306030303" pitchFamily="18" charset="0"/>
            </a:endParaRPr>
          </a:p>
          <a:p>
            <a:endParaRPr lang="en-US" altLang="vi-V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descr="Cách sơ cứu hóc dị vật đường thở ở trẻ em 1">
            <a:extLst>
              <a:ext uri="{FF2B5EF4-FFF2-40B4-BE49-F238E27FC236}">
                <a16:creationId xmlns:a16="http://schemas.microsoft.com/office/drawing/2014/main" id="{F0957DCF-AD13-75F7-3052-1C76285F3717}"/>
              </a:ext>
            </a:extLst>
          </p:cNvPr>
          <p:cNvSpPr>
            <a:spLocks noChangeAspect="1" noChangeArrowheads="1"/>
          </p:cNvSpPr>
          <p:nvPr/>
        </p:nvSpPr>
        <p:spPr bwMode="auto">
          <a:xfrm>
            <a:off x="155575" y="-3505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5059" name="AutoShape 4" descr="Cách sơ cứu hóc dị vật đường thở ở trẻ em 1">
            <a:extLst>
              <a:ext uri="{FF2B5EF4-FFF2-40B4-BE49-F238E27FC236}">
                <a16:creationId xmlns:a16="http://schemas.microsoft.com/office/drawing/2014/main" id="{05B0D859-E742-31DB-3958-7AC460D5BEEB}"/>
              </a:ext>
            </a:extLst>
          </p:cNvPr>
          <p:cNvSpPr>
            <a:spLocks noChangeAspect="1" noChangeArrowheads="1"/>
          </p:cNvSpPr>
          <p:nvPr/>
        </p:nvSpPr>
        <p:spPr bwMode="auto">
          <a:xfrm>
            <a:off x="155575" y="-3505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5060" name="Rectangle 3">
            <a:extLst>
              <a:ext uri="{FF2B5EF4-FFF2-40B4-BE49-F238E27FC236}">
                <a16:creationId xmlns:a16="http://schemas.microsoft.com/office/drawing/2014/main" id="{4D8F88DC-70A6-28EE-FF7D-5029FD19AA06}"/>
              </a:ext>
            </a:extLst>
          </p:cNvPr>
          <p:cNvSpPr>
            <a:spLocks noChangeArrowheads="1"/>
          </p:cNvSpPr>
          <p:nvPr/>
        </p:nvSpPr>
        <p:spPr bwMode="auto">
          <a:xfrm>
            <a:off x="228600" y="228600"/>
            <a:ext cx="8610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vi-VN" altLang="vi-VN" sz="2800" b="1">
                <a:latin typeface="Constantia" panose="02030602050306030303" pitchFamily="18" charset="0"/>
              </a:rPr>
              <a:t>Dấu hiệu hóc dị vật đường thở</a:t>
            </a:r>
          </a:p>
          <a:p>
            <a:pPr>
              <a:lnSpc>
                <a:spcPct val="150000"/>
              </a:lnSpc>
            </a:pPr>
            <a:r>
              <a:rPr lang="vi-VN" altLang="vi-VN" sz="2800">
                <a:latin typeface="Constantia" panose="02030602050306030303" pitchFamily="18" charset="0"/>
              </a:rPr>
              <a:t>Khi bị hóc đường thở, trẻ sẽ có một số biểu hiện sau:</a:t>
            </a:r>
          </a:p>
          <a:p>
            <a:pPr lvl="1">
              <a:lnSpc>
                <a:spcPct val="150000"/>
              </a:lnSpc>
              <a:buFont typeface="Wingdings" panose="05000000000000000000" pitchFamily="2" charset="2"/>
              <a:buChar char="ü"/>
            </a:pPr>
            <a:r>
              <a:rPr lang="vi-VN" altLang="vi-VN" sz="2800">
                <a:latin typeface="Constantia" panose="02030602050306030303" pitchFamily="18" charset="0"/>
              </a:rPr>
              <a:t>Đang ăn, đang chơi đột nhiên bị ho </a:t>
            </a:r>
            <a:r>
              <a:rPr lang="vi-VN" altLang="vi-VN" sz="2800">
                <a:latin typeface="Constantia" panose="02030602050306030303" pitchFamily="18" charset="0"/>
                <a:hlinkClick r:id="rId2"/>
              </a:rPr>
              <a:t>sặc</a:t>
            </a:r>
            <a:r>
              <a:rPr lang="vi-VN" altLang="vi-VN" sz="2800">
                <a:latin typeface="Constantia" panose="02030602050306030303" pitchFamily="18" charset="0"/>
              </a:rPr>
              <a:t> sụa. </a:t>
            </a:r>
            <a:endParaRPr lang="en-US" altLang="vi-VN" sz="2800">
              <a:latin typeface="Constantia" panose="02030602050306030303" pitchFamily="18" charset="0"/>
            </a:endParaRPr>
          </a:p>
          <a:p>
            <a:pPr lvl="1">
              <a:lnSpc>
                <a:spcPct val="150000"/>
              </a:lnSpc>
              <a:buFont typeface="Wingdings" panose="05000000000000000000" pitchFamily="2" charset="2"/>
              <a:buChar char="ü"/>
            </a:pPr>
            <a:r>
              <a:rPr lang="vi-VN" altLang="vi-VN" sz="2800">
                <a:latin typeface="Constantia" panose="02030602050306030303" pitchFamily="18" charset="0"/>
              </a:rPr>
              <a:t>Khó thở, ngạt thở, tím tái. </a:t>
            </a:r>
            <a:endParaRPr lang="en-US" altLang="vi-VN" sz="2800">
              <a:latin typeface="Constantia" panose="02030602050306030303" pitchFamily="18" charset="0"/>
            </a:endParaRPr>
          </a:p>
          <a:p>
            <a:pPr lvl="1">
              <a:lnSpc>
                <a:spcPct val="150000"/>
              </a:lnSpc>
              <a:buFont typeface="Wingdings" panose="05000000000000000000" pitchFamily="2" charset="2"/>
              <a:buChar char="ü"/>
            </a:pPr>
            <a:r>
              <a:rPr lang="vi-VN" altLang="vi-VN" sz="2800">
                <a:latin typeface="Constantia" panose="02030602050306030303" pitchFamily="18" charset="0"/>
              </a:rPr>
              <a:t>Trợn mắt, cố ho khạc để tống dị vật ra ngoài. </a:t>
            </a:r>
            <a:endParaRPr lang="en-US" altLang="vi-VN" sz="2800">
              <a:latin typeface="Constantia" panose="02030602050306030303" pitchFamily="18" charset="0"/>
            </a:endParaRPr>
          </a:p>
          <a:p>
            <a:pPr lvl="1">
              <a:lnSpc>
                <a:spcPct val="150000"/>
              </a:lnSpc>
              <a:buFont typeface="Wingdings" panose="05000000000000000000" pitchFamily="2" charset="2"/>
              <a:buChar char="ü"/>
            </a:pPr>
            <a:r>
              <a:rPr lang="vi-VN" altLang="vi-VN" sz="2800">
                <a:latin typeface="Constantia" panose="02030602050306030303" pitchFamily="18" charset="0"/>
              </a:rPr>
              <a:t>Có âm thanh rít khi cố gắng thở. </a:t>
            </a:r>
            <a:endParaRPr lang="en-US" altLang="vi-VN" sz="2800">
              <a:latin typeface="Constantia" panose="02030602050306030303" pitchFamily="18" charset="0"/>
            </a:endParaRPr>
          </a:p>
          <a:p>
            <a:pPr lvl="1">
              <a:lnSpc>
                <a:spcPct val="150000"/>
              </a:lnSpc>
              <a:buFont typeface="Wingdings" panose="05000000000000000000" pitchFamily="2" charset="2"/>
              <a:buChar char="ü"/>
            </a:pPr>
            <a:r>
              <a:rPr lang="vi-VN" altLang="vi-VN" sz="2800">
                <a:latin typeface="Constantia" panose="02030602050306030303" pitchFamily="18" charset="0"/>
              </a:rPr>
              <a:t>Mất ý thức.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F93B68FD-DA1F-2713-C20F-3C6D0A6D1D58}"/>
              </a:ext>
            </a:extLst>
          </p:cNvPr>
          <p:cNvSpPr>
            <a:spLocks noChangeArrowheads="1"/>
          </p:cNvSpPr>
          <p:nvPr/>
        </p:nvSpPr>
        <p:spPr bwMode="auto">
          <a:xfrm>
            <a:off x="381000" y="381000"/>
            <a:ext cx="8382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200000"/>
              </a:lnSpc>
            </a:pPr>
            <a:r>
              <a:rPr lang="en-US" altLang="vi-VN" sz="3600" b="1">
                <a:latin typeface="Constantia" panose="02030602050306030303" pitchFamily="18" charset="0"/>
                <a:cs typeface="Times New Roman" panose="02020603050405020304" pitchFamily="18" charset="0"/>
              </a:rPr>
              <a:t>Cách sơ cứu hóc dị vật đường thở</a:t>
            </a:r>
            <a:endParaRPr lang="en-US" altLang="vi-VN" sz="3600">
              <a:latin typeface="Constantia" panose="02030602050306030303" pitchFamily="18" charset="0"/>
            </a:endParaRPr>
          </a:p>
          <a:p>
            <a:pPr>
              <a:lnSpc>
                <a:spcPct val="200000"/>
              </a:lnSpc>
            </a:pPr>
            <a:r>
              <a:rPr lang="en-US" altLang="vi-VN" sz="2800">
                <a:latin typeface="Constantia" panose="02030602050306030303" pitchFamily="18" charset="0"/>
                <a:cs typeface="Times New Roman" panose="02020603050405020304" pitchFamily="18" charset="0"/>
              </a:rPr>
              <a:t>Khi sơ cứu dị vật đường thở, tùy thuộc vào độ tuổi của trẻ mà bạn hãy quyết định loại kỹ thuật phù hợp. </a:t>
            </a:r>
          </a:p>
          <a:p>
            <a:pPr lvl="1">
              <a:lnSpc>
                <a:spcPct val="200000"/>
              </a:lnSpc>
              <a:buFont typeface="Wingdings" panose="05000000000000000000" pitchFamily="2" charset="2"/>
              <a:buChar char="v"/>
            </a:pPr>
            <a:r>
              <a:rPr lang="en-US" altLang="vi-VN" sz="2800">
                <a:latin typeface="Constantia" panose="02030602050306030303" pitchFamily="18" charset="0"/>
                <a:cs typeface="Times New Roman" panose="02020603050405020304" pitchFamily="18" charset="0"/>
              </a:rPr>
              <a:t>Đối với trẻ nhỏ: thực hiện thủ thuật vỗ lưng ấn ngực. </a:t>
            </a:r>
          </a:p>
          <a:p>
            <a:pPr lvl="1">
              <a:lnSpc>
                <a:spcPct val="200000"/>
              </a:lnSpc>
              <a:buFont typeface="Wingdings" panose="05000000000000000000" pitchFamily="2" charset="2"/>
              <a:buChar char="v"/>
            </a:pPr>
            <a:r>
              <a:rPr lang="en-US" altLang="vi-VN" sz="2800">
                <a:latin typeface="Constantia" panose="02030602050306030303" pitchFamily="18" charset="0"/>
                <a:cs typeface="Times New Roman" panose="02020603050405020304" pitchFamily="18" charset="0"/>
              </a:rPr>
              <a:t>Đối với trẻ lớn: </a:t>
            </a:r>
            <a:r>
              <a:rPr lang="en-US" altLang="vi-VN" sz="2800">
                <a:latin typeface="Constantia" panose="02030602050306030303" pitchFamily="18" charset="0"/>
              </a:rPr>
              <a:t>thực hiện thủ thuật Heimlich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C50F83BC-661A-7A55-F4FB-ED607F5A9945}"/>
              </a:ext>
            </a:extLst>
          </p:cNvPr>
          <p:cNvSpPr>
            <a:spLocks noChangeArrowheads="1"/>
          </p:cNvSpPr>
          <p:nvPr/>
        </p:nvSpPr>
        <p:spPr bwMode="auto">
          <a:xfrm>
            <a:off x="0" y="228600"/>
            <a:ext cx="8915400" cy="66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vi-VN" altLang="vi-VN" sz="2700" b="1">
                <a:latin typeface="Constantia" panose="02030602050306030303" pitchFamily="18" charset="0"/>
              </a:rPr>
              <a:t>1. Thủ thuật vỗ lưng ấn ngực</a:t>
            </a:r>
            <a:br>
              <a:rPr lang="vi-VN" altLang="vi-VN" sz="2500">
                <a:latin typeface="Constantia" panose="02030602050306030303" pitchFamily="18" charset="0"/>
              </a:rPr>
            </a:br>
            <a:r>
              <a:rPr lang="vi-VN" altLang="vi-VN" sz="2500">
                <a:latin typeface="Constantia" panose="02030602050306030303" pitchFamily="18" charset="0"/>
              </a:rPr>
              <a:t>Trẻ sơ sinh và nhũ nhi: sử dụng thủ thuật vỗ lưng ấn ngực</a:t>
            </a:r>
          </a:p>
          <a:p>
            <a:pPr lvl="1">
              <a:lnSpc>
                <a:spcPct val="150000"/>
              </a:lnSpc>
              <a:buFont typeface="Arial" panose="020B0604020202020204" pitchFamily="34" charset="0"/>
              <a:buChar char="•"/>
            </a:pPr>
            <a:r>
              <a:rPr lang="vi-VN" altLang="vi-VN" sz="2500">
                <a:latin typeface="Constantia" panose="02030602050306030303" pitchFamily="18" charset="0"/>
              </a:rPr>
              <a:t>Đặt trẻ nằm sấp trên cánh tay trái, đầu hạ thấp. </a:t>
            </a:r>
            <a:endParaRPr lang="en-US" altLang="vi-VN" sz="2500">
              <a:latin typeface="Constantia" panose="02030602050306030303" pitchFamily="18" charset="0"/>
            </a:endParaRPr>
          </a:p>
          <a:p>
            <a:pPr lvl="1">
              <a:lnSpc>
                <a:spcPct val="150000"/>
              </a:lnSpc>
              <a:buFont typeface="Arial" panose="020B0604020202020204" pitchFamily="34" charset="0"/>
              <a:buChar char="•"/>
            </a:pPr>
            <a:r>
              <a:rPr lang="vi-VN" altLang="vi-VN" sz="2500">
                <a:latin typeface="Constantia" panose="02030602050306030303" pitchFamily="18" charset="0"/>
              </a:rPr>
              <a:t>Dùng bàn tay trái giữ chặt cổ và đầu trẻ. Lưu ý dùng ngón trỏ và ngón giữa để đẩy cằm trẻ lên, tránh làm gập đường thở. </a:t>
            </a:r>
            <a:endParaRPr lang="en-US" altLang="vi-VN" sz="2500">
              <a:latin typeface="Constantia" panose="02030602050306030303" pitchFamily="18" charset="0"/>
            </a:endParaRPr>
          </a:p>
          <a:p>
            <a:pPr lvl="1">
              <a:lnSpc>
                <a:spcPct val="150000"/>
              </a:lnSpc>
              <a:buFont typeface="Arial" panose="020B0604020202020204" pitchFamily="34" charset="0"/>
              <a:buChar char="•"/>
            </a:pPr>
            <a:r>
              <a:rPr lang="vi-VN" altLang="vi-VN" sz="2500">
                <a:latin typeface="Constantia" panose="02030602050306030303" pitchFamily="18" charset="0"/>
              </a:rPr>
              <a:t>Dùng gót của bàn tay phải </a:t>
            </a:r>
            <a:r>
              <a:rPr lang="vi-VN" altLang="vi-VN" sz="2500">
                <a:latin typeface="Constantia" panose="02030602050306030303" pitchFamily="18" charset="0"/>
                <a:hlinkClick r:id="rId2"/>
              </a:rPr>
              <a:t>vỗ vào lưng</a:t>
            </a:r>
            <a:r>
              <a:rPr lang="vi-VN" altLang="vi-VN" sz="2500">
                <a:latin typeface="Constantia" panose="02030602050306030303" pitchFamily="18" charset="0"/>
              </a:rPr>
              <a:t> trẻ 5 cái, vị trí vỗ ở khoảng giữa 2 </a:t>
            </a:r>
            <a:r>
              <a:rPr lang="en-US" altLang="vi-VN" sz="2500">
                <a:latin typeface="Constantia" panose="02030602050306030303" pitchFamily="18" charset="0"/>
              </a:rPr>
              <a:t>xương </a:t>
            </a:r>
            <a:r>
              <a:rPr lang="vi-VN" altLang="vi-VN" sz="2500">
                <a:latin typeface="Constantia" panose="02030602050306030303" pitchFamily="18" charset="0"/>
              </a:rPr>
              <a:t>bả vai. </a:t>
            </a:r>
            <a:endParaRPr lang="en-US" altLang="vi-VN" sz="2500">
              <a:latin typeface="Constantia" panose="02030602050306030303" pitchFamily="18" charset="0"/>
            </a:endParaRPr>
          </a:p>
          <a:p>
            <a:pPr lvl="1">
              <a:lnSpc>
                <a:spcPct val="150000"/>
              </a:lnSpc>
              <a:buFont typeface="Arial" panose="020B0604020202020204" pitchFamily="34" charset="0"/>
              <a:buChar char="•"/>
            </a:pPr>
            <a:r>
              <a:rPr lang="vi-VN" altLang="vi-VN" sz="2500">
                <a:latin typeface="Constantia" panose="02030602050306030303" pitchFamily="18" charset="0"/>
              </a:rPr>
              <a:t>Nếu dị vật không bật ra, lật ngược trẻ lại, đặt nằm dọc trên đùi ở tư thế đầu thấp.</a:t>
            </a:r>
            <a:endParaRPr lang="en-US" altLang="vi-VN" sz="2500">
              <a:latin typeface="Constantia" panose="02030602050306030303" pitchFamily="18" charset="0"/>
            </a:endParaRPr>
          </a:p>
          <a:p>
            <a:pPr lvl="1">
              <a:lnSpc>
                <a:spcPct val="150000"/>
              </a:lnSpc>
              <a:buFont typeface="Arial" panose="020B0604020202020204" pitchFamily="34" charset="0"/>
              <a:buChar char="•"/>
            </a:pPr>
            <a:r>
              <a:rPr lang="vi-VN" altLang="vi-VN" sz="2500">
                <a:latin typeface="Constantia" panose="02030602050306030303" pitchFamily="18" charset="0"/>
              </a:rPr>
              <a:t>Ấn ngực 5 lần tại vị trí ép tim với tần suất 1 lần/giây</a:t>
            </a:r>
            <a:r>
              <a:rPr lang="en-US" altLang="vi-VN" sz="2500">
                <a:latin typeface="Constantia" panose="02030602050306030303" pitchFamily="18"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TuyenVu\Downloads\image04.jpg">
            <a:extLst>
              <a:ext uri="{FF2B5EF4-FFF2-40B4-BE49-F238E27FC236}">
                <a16:creationId xmlns:a16="http://schemas.microsoft.com/office/drawing/2014/main" id="{3D996315-2C73-2AC2-D022-3C2132434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4800"/>
            <a:ext cx="289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descr="C:\Users\TuyenVu\Downloads\image05.png">
            <a:extLst>
              <a:ext uri="{FF2B5EF4-FFF2-40B4-BE49-F238E27FC236}">
                <a16:creationId xmlns:a16="http://schemas.microsoft.com/office/drawing/2014/main" id="{CCF6A036-97DE-B37C-9594-8E02BD9F6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28956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3">
            <a:extLst>
              <a:ext uri="{FF2B5EF4-FFF2-40B4-BE49-F238E27FC236}">
                <a16:creationId xmlns:a16="http://schemas.microsoft.com/office/drawing/2014/main" id="{C4B0CB65-819F-E813-D4C3-617FB8FBD7B5}"/>
              </a:ext>
            </a:extLst>
          </p:cNvPr>
          <p:cNvSpPr>
            <a:spLocks noChangeArrowheads="1"/>
          </p:cNvSpPr>
          <p:nvPr/>
        </p:nvSpPr>
        <p:spPr bwMode="auto">
          <a:xfrm>
            <a:off x="381000" y="3733800"/>
            <a:ext cx="86106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vi-VN" altLang="vi-VN" sz="2200">
                <a:latin typeface="Constantia" panose="02030602050306030303" pitchFamily="18" charset="0"/>
              </a:rPr>
              <a:t>Làm sạch đường thở giữa các lần vỗ lưng ấn ngực, quan sát khoang miệng,dùng tay lấy dị vật nếu nhìn thấy, không dùng ngón tay đưa sâu để lấy dị vật.Sau mỗi động tác làm sạch đường thở, xác định theo dị vật đã được tống ra chưa và đường thở đã được giải phóng chưa, nếu chưa được lặp lại trình tự các động tác thích hợp tới khi thành công</a:t>
            </a:r>
            <a:endParaRPr lang="en-US" altLang="vi-VN" sz="2200">
              <a:latin typeface="Constantia" panose="02030602050306030303"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7B2E241B-07EE-12A3-9CCE-1B09D028007B}"/>
              </a:ext>
            </a:extLst>
          </p:cNvPr>
          <p:cNvSpPr>
            <a:spLocks noChangeArrowheads="1"/>
          </p:cNvSpPr>
          <p:nvPr/>
        </p:nvSpPr>
        <p:spPr bwMode="auto">
          <a:xfrm>
            <a:off x="304800" y="228600"/>
            <a:ext cx="845820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vi-VN" altLang="vi-VN" sz="3000" b="1">
                <a:latin typeface="Constantia" panose="02030602050306030303" pitchFamily="18" charset="0"/>
              </a:rPr>
              <a:t>2. Thủ thuật Heimlich</a:t>
            </a:r>
            <a:endParaRPr lang="vi-VN" altLang="vi-VN" sz="3000">
              <a:latin typeface="Constantia" panose="02030602050306030303" pitchFamily="18" charset="0"/>
            </a:endParaRPr>
          </a:p>
          <a:p>
            <a:pPr>
              <a:lnSpc>
                <a:spcPct val="150000"/>
              </a:lnSpc>
            </a:pPr>
            <a:r>
              <a:rPr lang="vi-VN" altLang="vi-VN" sz="2400" b="1">
                <a:latin typeface="Constantia" panose="02030602050306030303" pitchFamily="18" charset="0"/>
              </a:rPr>
              <a:t>Trẻ còn tỉnh</a:t>
            </a:r>
            <a:br>
              <a:rPr lang="vi-VN" altLang="vi-VN" sz="2400">
                <a:latin typeface="Constantia" panose="02030602050306030303" pitchFamily="18" charset="0"/>
              </a:rPr>
            </a:br>
            <a:r>
              <a:rPr lang="vi-VN" altLang="vi-VN" sz="2400" b="1" i="1">
                <a:latin typeface="Constantia" panose="02030602050306030303" pitchFamily="18" charset="0"/>
              </a:rPr>
              <a:t>Bước 1: </a:t>
            </a:r>
            <a:r>
              <a:rPr lang="vi-VN" altLang="vi-VN" sz="2400">
                <a:latin typeface="Constantia" panose="02030602050306030303" pitchFamily="18" charset="0"/>
              </a:rPr>
              <a:t>Cấp cứu viên đứng sau lưng trẻ .</a:t>
            </a:r>
            <a:br>
              <a:rPr lang="vi-VN" altLang="vi-VN" sz="2400">
                <a:latin typeface="Constantia" panose="02030602050306030303" pitchFamily="18" charset="0"/>
              </a:rPr>
            </a:br>
            <a:r>
              <a:rPr lang="vi-VN" altLang="vi-VN" sz="2400" b="1" i="1">
                <a:latin typeface="Constantia" panose="02030602050306030303" pitchFamily="18" charset="0"/>
              </a:rPr>
              <a:t>Bước 2: </a:t>
            </a:r>
            <a:r>
              <a:rPr lang="vi-VN" altLang="vi-VN" sz="2400">
                <a:latin typeface="Constantia" panose="02030602050306030303" pitchFamily="18" charset="0"/>
              </a:rPr>
              <a:t>Vòng 2 tay ra trước, quàng lấy bụng người bệnh. Đặt 1 nắm tay vùng thượng vị ngay đầu dưới xương ức, bàn tay kia đặt chồng lên.</a:t>
            </a:r>
            <a:br>
              <a:rPr lang="vi-VN" altLang="vi-VN" sz="2400">
                <a:latin typeface="Constantia" panose="02030602050306030303" pitchFamily="18" charset="0"/>
              </a:rPr>
            </a:br>
            <a:r>
              <a:rPr lang="vi-VN" altLang="vi-VN" sz="2400" b="1" i="1">
                <a:latin typeface="Constantia" panose="02030602050306030303" pitchFamily="18" charset="0"/>
              </a:rPr>
              <a:t>Bước 3: </a:t>
            </a:r>
            <a:r>
              <a:rPr lang="vi-VN" altLang="vi-VN" sz="2400">
                <a:latin typeface="Constantia" panose="02030602050306030303" pitchFamily="18" charset="0"/>
              </a:rPr>
              <a:t>Giật tay lên thật mạnh và đột ngột ấn mạnh nhanh 5 lần theo hướng từ trước ra sau, từ dưới lên. Động tác này phải thực hiện dứt khoát và không đè ép vào lồng ngực thì mới có hiệu quả.</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TuyenVu\Downloads\image07.jpg">
            <a:extLst>
              <a:ext uri="{FF2B5EF4-FFF2-40B4-BE49-F238E27FC236}">
                <a16:creationId xmlns:a16="http://schemas.microsoft.com/office/drawing/2014/main" id="{F43633FA-D0C2-3D19-D4D8-F9FCDF031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685800"/>
            <a:ext cx="3733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C:\Users\TuyenVu\Downloads\image06.png">
            <a:extLst>
              <a:ext uri="{FF2B5EF4-FFF2-40B4-BE49-F238E27FC236}">
                <a16:creationId xmlns:a16="http://schemas.microsoft.com/office/drawing/2014/main" id="{61398AE9-5AB3-A16E-0BDD-5B223F88D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4381500"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5D75F48F-00EA-230C-A965-DFE491AF18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703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a:extLst>
              <a:ext uri="{FF2B5EF4-FFF2-40B4-BE49-F238E27FC236}">
                <a16:creationId xmlns:a16="http://schemas.microsoft.com/office/drawing/2014/main" id="{F9E4CDEE-4685-4F17-84E1-9532E7E42B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38100"/>
            <a:ext cx="90487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F83D5A5B-D292-F60E-354A-8BA1804735B6}"/>
              </a:ext>
            </a:extLst>
          </p:cNvPr>
          <p:cNvSpPr>
            <a:spLocks noChangeArrowheads="1"/>
          </p:cNvSpPr>
          <p:nvPr/>
        </p:nvSpPr>
        <p:spPr bwMode="auto">
          <a:xfrm>
            <a:off x="304800" y="381000"/>
            <a:ext cx="42672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vi-VN" altLang="vi-VN" sz="2400" b="1">
                <a:latin typeface="Constantia" panose="02030602050306030303" pitchFamily="18" charset="0"/>
              </a:rPr>
              <a:t>Trẻ hôn mê</a:t>
            </a:r>
            <a:br>
              <a:rPr lang="vi-VN" altLang="vi-VN" sz="2400">
                <a:latin typeface="Constantia" panose="02030602050306030303" pitchFamily="18" charset="0"/>
              </a:rPr>
            </a:br>
            <a:r>
              <a:rPr lang="vi-VN" altLang="vi-VN" sz="2400">
                <a:latin typeface="Constantia" panose="02030602050306030303" pitchFamily="18" charset="0"/>
              </a:rPr>
              <a:t>Đặt trẻ nằm ngửa trên nền đất hoặc ván cứng. Cấp cứu viên quỳ gối, hai đầu gối đặt mé ngoài gối của nạn nhân.</a:t>
            </a:r>
            <a:br>
              <a:rPr lang="vi-VN" altLang="vi-VN" sz="2400">
                <a:latin typeface="Constantia" panose="02030602050306030303" pitchFamily="18" charset="0"/>
              </a:rPr>
            </a:br>
            <a:r>
              <a:rPr lang="vi-VN" altLang="vi-VN" sz="2400">
                <a:latin typeface="Constantia" panose="02030602050306030303" pitchFamily="18" charset="0"/>
              </a:rPr>
              <a:t>Đặt 2 bàn tay chồng lên nhau, đặt gót bàn tay lên vùng dưới xương ức trẻ . Đột ngột ấn mạnh và nhanh 5 lần theo hướng từ trước ra sau.</a:t>
            </a:r>
            <a:endParaRPr lang="en-US" altLang="vi-VN" sz="2400">
              <a:latin typeface="Constantia" panose="02030602050306030303" pitchFamily="18" charset="0"/>
            </a:endParaRPr>
          </a:p>
        </p:txBody>
      </p:sp>
      <p:pic>
        <p:nvPicPr>
          <p:cNvPr id="52227" name="Picture 2" descr="C:\Users\TuyenVu\Downloads\image01-1.png">
            <a:extLst>
              <a:ext uri="{FF2B5EF4-FFF2-40B4-BE49-F238E27FC236}">
                <a16:creationId xmlns:a16="http://schemas.microsoft.com/office/drawing/2014/main" id="{51B527AC-C4E9-639B-572A-9D8360C03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838200"/>
            <a:ext cx="4457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phong canh\SinhVienIT.NET---14[1].jpg">
            <a:extLst>
              <a:ext uri="{FF2B5EF4-FFF2-40B4-BE49-F238E27FC236}">
                <a16:creationId xmlns:a16="http://schemas.microsoft.com/office/drawing/2014/main" id="{534BC01E-4D1C-D4B6-7948-2B6027B13FCA}"/>
              </a:ext>
            </a:extLst>
          </p:cNvPr>
          <p:cNvPicPr>
            <a:picLocks noChangeAspect="1" noChangeArrowheads="1"/>
          </p:cNvPicPr>
          <p:nvPr/>
        </p:nvPicPr>
        <p:blipFill>
          <a:blip r:embed="rId2">
            <a:lum bright="-6000"/>
          </a:blip>
          <a:srcRect/>
          <a:stretch>
            <a:fillRect/>
          </a:stretch>
        </p:blipFill>
        <p:spPr bwMode="auto">
          <a:xfrm>
            <a:off x="0" y="0"/>
            <a:ext cx="9144000" cy="6850063"/>
          </a:xfrm>
          <a:prstGeom prst="rect">
            <a:avLst/>
          </a:prstGeom>
          <a:noFill/>
          <a:ln w="9525">
            <a:noFill/>
            <a:miter lim="800000"/>
            <a:headEnd/>
            <a:tailEnd/>
          </a:ln>
          <a:effectLst>
            <a:outerShdw blurRad="50800" dist="50800" dir="5400000" sx="21000" sy="21000" algn="ctr" rotWithShape="0">
              <a:srgbClr val="000000"/>
            </a:outerShdw>
          </a:effectLst>
        </p:spPr>
      </p:pic>
      <p:sp>
        <p:nvSpPr>
          <p:cNvPr id="3" name="Title 2">
            <a:extLst>
              <a:ext uri="{FF2B5EF4-FFF2-40B4-BE49-F238E27FC236}">
                <a16:creationId xmlns:a16="http://schemas.microsoft.com/office/drawing/2014/main" id="{4504615A-4DFA-A45E-6A90-2BADE922D050}"/>
              </a:ext>
            </a:extLst>
          </p:cNvPr>
          <p:cNvSpPr>
            <a:spLocks noGrp="1"/>
          </p:cNvSpPr>
          <p:nvPr>
            <p:ph type="title"/>
          </p:nvPr>
        </p:nvSpPr>
        <p:spPr>
          <a:xfrm>
            <a:off x="69850" y="82550"/>
            <a:ext cx="9144000" cy="1143000"/>
          </a:xfrm>
        </p:spPr>
        <p:txBody>
          <a:bodyPr/>
          <a:lstStyle/>
          <a:p>
            <a:pPr eaLnBrk="1" fontAlgn="auto" hangingPunct="1">
              <a:spcAft>
                <a:spcPts val="0"/>
              </a:spcAft>
              <a:defRPr/>
            </a:pPr>
            <a:r>
              <a:rPr lang="en-US" i="1" dirty="0">
                <a:solidFill>
                  <a:schemeClr val="accent3"/>
                </a:solidFill>
                <a:latin typeface="Times New Roman" pitchFamily="18" charset="0"/>
                <a:cs typeface="Times New Roman" pitchFamily="18" charset="0"/>
              </a:rPr>
              <a:t>XIN CHÂN THÀNH CẢM ƠN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54B9C-C3EF-E67A-5EE1-ADD5D2DC620D}"/>
              </a:ext>
            </a:extLst>
          </p:cNvPr>
          <p:cNvSpPr>
            <a:spLocks noGrp="1"/>
          </p:cNvSpPr>
          <p:nvPr>
            <p:ph type="ctrTitle"/>
          </p:nvPr>
        </p:nvSpPr>
        <p:spPr>
          <a:xfrm>
            <a:off x="685800" y="685800"/>
            <a:ext cx="7772400" cy="1829761"/>
          </a:xfrm>
        </p:spPr>
        <p:txBody>
          <a:bodyPr/>
          <a:lstStyle/>
          <a:p>
            <a:pPr algn="ctr" eaLnBrk="1" fontAlgn="auto" hangingPunct="1">
              <a:spcAft>
                <a:spcPts val="0"/>
              </a:spcAft>
              <a:defRPr/>
            </a:pPr>
            <a:r>
              <a:rPr lang="en-US" dirty="0">
                <a:latin typeface="Constantia" pitchFamily="18" charset="0"/>
              </a:rPr>
              <a:t>PHẦN HAI</a:t>
            </a:r>
          </a:p>
        </p:txBody>
      </p:sp>
      <p:sp>
        <p:nvSpPr>
          <p:cNvPr id="14339" name="Subtitle 4">
            <a:extLst>
              <a:ext uri="{FF2B5EF4-FFF2-40B4-BE49-F238E27FC236}">
                <a16:creationId xmlns:a16="http://schemas.microsoft.com/office/drawing/2014/main" id="{0331EC3B-8A52-7908-BA7B-AAC55C439E53}"/>
              </a:ext>
            </a:extLst>
          </p:cNvPr>
          <p:cNvSpPr>
            <a:spLocks noGrp="1"/>
          </p:cNvSpPr>
          <p:nvPr>
            <p:ph type="subTitle" idx="1"/>
          </p:nvPr>
        </p:nvSpPr>
        <p:spPr>
          <a:xfrm>
            <a:off x="0" y="2667000"/>
            <a:ext cx="9144000" cy="1200150"/>
          </a:xfrm>
        </p:spPr>
        <p:txBody>
          <a:bodyPr/>
          <a:lstStyle/>
          <a:p>
            <a:pPr marR="0" algn="ctr" eaLnBrk="1" hangingPunct="1"/>
            <a:r>
              <a:rPr lang="en-US" altLang="vi-VN" b="1">
                <a:latin typeface="Constantia" panose="02030602050306030303" pitchFamily="18" charset="0"/>
              </a:rPr>
              <a:t>MỘT SỐ NGUY CƠ GÂY TAI NẠN TRONG SẢN XUẤT NGUYÊN TẮC CHUNG VÀ TRÌNH TỰ SƠ CẤP CỨU</a:t>
            </a:r>
          </a:p>
        </p:txBody>
      </p:sp>
    </p:spTree>
  </p:cSld>
  <p:clrMapOvr>
    <a:masterClrMapping/>
  </p:clrMapOvr>
  <p:transition>
    <p:wheel spokes="3"/>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6A9BDA-B380-69CE-D45B-44C7DF4F9D1D}"/>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NGUYÊN TẮC SƠ CẤP CỨU</a:t>
            </a:r>
          </a:p>
        </p:txBody>
      </p:sp>
      <p:sp>
        <p:nvSpPr>
          <p:cNvPr id="15363" name="Rectangle 3">
            <a:extLst>
              <a:ext uri="{FF2B5EF4-FFF2-40B4-BE49-F238E27FC236}">
                <a16:creationId xmlns:a16="http://schemas.microsoft.com/office/drawing/2014/main" id="{72D1D40F-7B1C-D981-E0D2-2E4E07DE0D41}"/>
              </a:ext>
            </a:extLst>
          </p:cNvPr>
          <p:cNvSpPr txBox="1">
            <a:spLocks noChangeArrowheads="1"/>
          </p:cNvSpPr>
          <p:nvPr/>
        </p:nvSpPr>
        <p:spPr bwMode="auto">
          <a:xfrm>
            <a:off x="381000" y="533400"/>
            <a:ext cx="8305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buFontTx/>
              <a:buAutoNum type="arabicPeriod"/>
            </a:pPr>
            <a:r>
              <a:rPr lang="en-US" altLang="vi-VN" sz="2400" b="1">
                <a:latin typeface="Constantia" panose="02030602050306030303" pitchFamily="18" charset="0"/>
              </a:rPr>
              <a:t>Mục đích</a:t>
            </a:r>
            <a:r>
              <a:rPr lang="en-US" altLang="vi-VN" sz="2400">
                <a:latin typeface="Lucida Sans Unicode" panose="020B0602030504020204" pitchFamily="34" charset="0"/>
              </a:rPr>
              <a:t>:</a:t>
            </a:r>
          </a:p>
          <a:p>
            <a:pPr eaLnBrk="1" hangingPunct="1">
              <a:lnSpc>
                <a:spcPct val="120000"/>
              </a:lnSpc>
            </a:pPr>
            <a:r>
              <a:rPr lang="en-US" altLang="vi-VN" sz="2400">
                <a:latin typeface="Lucida Sans Unicode" panose="020B0602030504020204" pitchFamily="34" charset="0"/>
              </a:rPr>
              <a:t>	</a:t>
            </a:r>
            <a:r>
              <a:rPr lang="en-US" altLang="vi-VN" sz="2400">
                <a:latin typeface="Constantia" panose="02030602050306030303" pitchFamily="18" charset="0"/>
              </a:rPr>
              <a:t>- Loại bỏ nguyên nhân gây tai nạn.</a:t>
            </a:r>
            <a:endParaRPr lang="en-US" altLang="vi-VN" sz="2400">
              <a:latin typeface="Lucida Sans Unicode" panose="020B0602030504020204" pitchFamily="34" charset="0"/>
            </a:endParaRPr>
          </a:p>
          <a:p>
            <a:pPr eaLnBrk="1" hangingPunct="1">
              <a:lnSpc>
                <a:spcPct val="120000"/>
              </a:lnSpc>
            </a:pPr>
            <a:r>
              <a:rPr lang="en-US" altLang="vi-VN" sz="2400">
                <a:latin typeface="Constantia" panose="02030602050306030303" pitchFamily="18" charset="0"/>
              </a:rPr>
              <a:t>	- Duy trì sự sống.</a:t>
            </a:r>
          </a:p>
          <a:p>
            <a:pPr eaLnBrk="1" hangingPunct="1">
              <a:lnSpc>
                <a:spcPct val="120000"/>
              </a:lnSpc>
            </a:pPr>
            <a:r>
              <a:rPr lang="en-US" altLang="vi-VN" sz="2400">
                <a:latin typeface="Constantia" panose="02030602050306030303" pitchFamily="18" charset="0"/>
              </a:rPr>
              <a:t>	- Hạn chế tối đa hậu quả và giúp nạn nhân sớm phục hồi.</a:t>
            </a:r>
            <a:r>
              <a:rPr lang="en-US" altLang="vi-VN" sz="2400" b="1">
                <a:latin typeface="Constantia" panose="02030602050306030303" pitchFamily="18" charset="0"/>
              </a:rPr>
              <a:t> </a:t>
            </a:r>
          </a:p>
          <a:p>
            <a:pPr eaLnBrk="1" hangingPunct="1">
              <a:lnSpc>
                <a:spcPct val="120000"/>
              </a:lnSpc>
            </a:pPr>
            <a:endParaRPr lang="en-US" altLang="vi-VN" sz="2400" b="1">
              <a:latin typeface="Constantia" panose="02030602050306030303" pitchFamily="18" charset="0"/>
            </a:endParaRPr>
          </a:p>
          <a:p>
            <a:pPr eaLnBrk="1" hangingPunct="1">
              <a:lnSpc>
                <a:spcPct val="120000"/>
              </a:lnSpc>
            </a:pPr>
            <a:r>
              <a:rPr lang="en-US" altLang="vi-VN" sz="2400" b="1">
                <a:latin typeface="Constantia" panose="02030602050306030303" pitchFamily="18" charset="0"/>
              </a:rPr>
              <a:t>2. 	Thái độ và hành động</a:t>
            </a:r>
            <a:endParaRPr lang="en-US" altLang="vi-VN" sz="2400">
              <a:latin typeface="Constantia" panose="02030602050306030303" pitchFamily="18" charset="0"/>
            </a:endParaRPr>
          </a:p>
          <a:p>
            <a:pPr algn="just" eaLnBrk="1" hangingPunct="1">
              <a:lnSpc>
                <a:spcPct val="120000"/>
              </a:lnSpc>
            </a:pPr>
            <a:r>
              <a:rPr lang="en-US" altLang="vi-VN" sz="2400">
                <a:latin typeface="Constantia" panose="02030602050306030303" pitchFamily="18" charset="0"/>
              </a:rPr>
              <a:t>	- Bình tĩnh, kêu gọi sự trợ giúp &gt; Xác định và loại bỏ nguyên nhân &gt; Tìm giải pháp sơ cứu nhanh, an toàn, hiệu quả &gt; Trấn an tinh thần nạn nhân. </a:t>
            </a:r>
          </a:p>
          <a:p>
            <a:pPr algn="just" eaLnBrk="1" hangingPunct="1">
              <a:lnSpc>
                <a:spcPct val="120000"/>
              </a:lnSpc>
            </a:pPr>
            <a:r>
              <a:rPr lang="en-US" altLang="vi-VN" sz="2400">
                <a:latin typeface="Constantia" panose="02030602050306030303" pitchFamily="18" charset="0"/>
              </a:rPr>
              <a:t>	- Ưu tiên cấp cứu người bị nặng nhất trước.</a:t>
            </a:r>
          </a:p>
          <a:p>
            <a:pPr algn="just" eaLnBrk="1" hangingPunct="1">
              <a:lnSpc>
                <a:spcPct val="120000"/>
              </a:lnSpc>
            </a:pPr>
            <a:r>
              <a:rPr lang="en-US" altLang="vi-VN" sz="2400">
                <a:latin typeface="Constantia" panose="02030602050306030303" pitchFamily="18" charset="0"/>
              </a:rPr>
              <a:t>      - Giải tán đám đông.</a:t>
            </a:r>
          </a:p>
          <a:p>
            <a:pPr eaLnBrk="1" hangingPunct="1">
              <a:lnSpc>
                <a:spcPct val="120000"/>
              </a:lnSpc>
            </a:pPr>
            <a:endParaRPr lang="vi-VN" altLang="vi-VN" sz="2400">
              <a:latin typeface="Lucida Sans Unicode" panose="020B06020305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93DDE-E74D-196B-8079-D296F8A74E24}"/>
              </a:ext>
            </a:extLst>
          </p:cNvPr>
          <p:cNvSpPr>
            <a:spLocks noGrp="1"/>
          </p:cNvSpPr>
          <p:nvPr>
            <p:ph type="title"/>
          </p:nvPr>
        </p:nvSpPr>
        <p:spPr>
          <a:xfrm>
            <a:off x="0" y="0"/>
            <a:ext cx="8229600" cy="487362"/>
          </a:xfrm>
        </p:spPr>
        <p:txBody>
          <a:bodyPr/>
          <a:lstStyle/>
          <a:p>
            <a:pPr eaLnBrk="1" fontAlgn="auto" hangingPunct="1">
              <a:spcAft>
                <a:spcPts val="0"/>
              </a:spcAft>
              <a:defRPr/>
            </a:pPr>
            <a:r>
              <a:rPr lang="en-US" sz="2000" i="1" dirty="0">
                <a:solidFill>
                  <a:schemeClr val="bg2">
                    <a:lumMod val="50000"/>
                  </a:schemeClr>
                </a:solidFill>
                <a:latin typeface="Times New Roman" pitchFamily="18" charset="0"/>
              </a:rPr>
              <a:t>NGUYÊN TẮC SƠ CẤP CỨU</a:t>
            </a:r>
          </a:p>
        </p:txBody>
      </p:sp>
      <p:sp>
        <p:nvSpPr>
          <p:cNvPr id="16387" name="Rectangle 3">
            <a:extLst>
              <a:ext uri="{FF2B5EF4-FFF2-40B4-BE49-F238E27FC236}">
                <a16:creationId xmlns:a16="http://schemas.microsoft.com/office/drawing/2014/main" id="{2370B3C1-421F-6EDD-C0DB-D525AA6EDD32}"/>
              </a:ext>
            </a:extLst>
          </p:cNvPr>
          <p:cNvSpPr txBox="1">
            <a:spLocks noChangeArrowheads="1"/>
          </p:cNvSpPr>
          <p:nvPr/>
        </p:nvSpPr>
        <p:spPr bwMode="auto">
          <a:xfrm>
            <a:off x="381000" y="533400"/>
            <a:ext cx="8305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vi-VN" sz="2800">
              <a:latin typeface="Times New Roman" panose="02020603050405020304" pitchFamily="18" charset="0"/>
            </a:endParaRPr>
          </a:p>
          <a:p>
            <a:pPr eaLnBrk="1" hangingPunct="1">
              <a:spcBef>
                <a:spcPct val="0"/>
              </a:spcBef>
              <a:buClrTx/>
              <a:buSzTx/>
              <a:buFontTx/>
              <a:buNone/>
            </a:pPr>
            <a:endParaRPr lang="en-US" altLang="vi-VN" sz="2800">
              <a:latin typeface="Times New Roman" panose="02020603050405020304" pitchFamily="18" charset="0"/>
            </a:endParaRPr>
          </a:p>
        </p:txBody>
      </p:sp>
      <p:sp>
        <p:nvSpPr>
          <p:cNvPr id="16388" name="Rectangle 4">
            <a:extLst>
              <a:ext uri="{FF2B5EF4-FFF2-40B4-BE49-F238E27FC236}">
                <a16:creationId xmlns:a16="http://schemas.microsoft.com/office/drawing/2014/main" id="{36735FEA-9B02-4F0B-C958-60FE6D114115}"/>
              </a:ext>
            </a:extLst>
          </p:cNvPr>
          <p:cNvSpPr>
            <a:spLocks noChangeArrowheads="1"/>
          </p:cNvSpPr>
          <p:nvPr/>
        </p:nvSpPr>
        <p:spPr bwMode="auto">
          <a:xfrm>
            <a:off x="381000" y="533400"/>
            <a:ext cx="81534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latin typeface="Constantia" panose="02030602050306030303" pitchFamily="18" charset="0"/>
              </a:rPr>
              <a:t>3. Xử trí theo trình tự:</a:t>
            </a:r>
          </a:p>
          <a:p>
            <a:pPr eaLnBrk="1" hangingPunct="1">
              <a:lnSpc>
                <a:spcPct val="135000"/>
              </a:lnSpc>
            </a:pPr>
            <a:r>
              <a:rPr lang="en-US" altLang="vi-VN" sz="2400">
                <a:latin typeface="Lucida Sans Unicode" panose="020B0602030504020204" pitchFamily="34" charset="0"/>
              </a:rPr>
              <a:t>    </a:t>
            </a:r>
            <a:r>
              <a:rPr lang="en-US" altLang="vi-VN" sz="2400">
                <a:latin typeface="Constantia" panose="02030602050306030303" pitchFamily="18" charset="0"/>
              </a:rPr>
              <a:t>- </a:t>
            </a:r>
            <a:r>
              <a:rPr lang="en-US" altLang="vi-VN" sz="2400" i="1">
                <a:latin typeface="Constantia" panose="02030602050306030303" pitchFamily="18" charset="0"/>
              </a:rPr>
              <a:t>Duy trì sự sống: </a:t>
            </a:r>
            <a:r>
              <a:rPr lang="en-US" altLang="vi-VN" sz="2400">
                <a:latin typeface="Constantia" panose="02030602050306030303" pitchFamily="18" charset="0"/>
              </a:rPr>
              <a:t>Hô hấp nhân tạo – Cầm máu – Đặt nạn nhân ở tư thế thích hợp.</a:t>
            </a:r>
            <a:endParaRPr lang="vi-VN" altLang="vi-VN" sz="2400">
              <a:latin typeface="Lucida Sans Unicode" panose="020B0602030504020204" pitchFamily="34" charset="0"/>
            </a:endParaRPr>
          </a:p>
          <a:p>
            <a:pPr eaLnBrk="1" hangingPunct="1">
              <a:lnSpc>
                <a:spcPct val="135000"/>
              </a:lnSpc>
            </a:pPr>
            <a:r>
              <a:rPr lang="vi-VN" altLang="vi-VN" sz="2400">
                <a:latin typeface="Lucida Sans Unicode" panose="020B0602030504020204" pitchFamily="34" charset="0"/>
              </a:rPr>
              <a:t>    </a:t>
            </a:r>
            <a:r>
              <a:rPr lang="en-US" altLang="vi-VN" sz="2400">
                <a:latin typeface="Constantia" panose="02030602050306030303" pitchFamily="18" charset="0"/>
              </a:rPr>
              <a:t>- </a:t>
            </a:r>
            <a:r>
              <a:rPr lang="en-US" altLang="vi-VN" sz="2400" i="1">
                <a:latin typeface="Constantia" panose="02030602050306030303" pitchFamily="18" charset="0"/>
              </a:rPr>
              <a:t>Giảm nhẹ chấn thương</a:t>
            </a:r>
            <a:r>
              <a:rPr lang="en-US" altLang="vi-VN" sz="2400">
                <a:latin typeface="Constantia" panose="02030602050306030303" pitchFamily="18" charset="0"/>
              </a:rPr>
              <a:t>: Xử lý vết thương – Băng bó – Bất động xương gãy.</a:t>
            </a:r>
            <a:endParaRPr lang="vi-VN" altLang="vi-VN" sz="2400">
              <a:latin typeface="Lucida Sans Unicode" panose="020B0602030504020204" pitchFamily="34" charset="0"/>
            </a:endParaRPr>
          </a:p>
          <a:p>
            <a:pPr eaLnBrk="1" hangingPunct="1">
              <a:lnSpc>
                <a:spcPct val="135000"/>
              </a:lnSpc>
            </a:pPr>
            <a:r>
              <a:rPr lang="vi-VN" altLang="vi-VN" sz="2400">
                <a:latin typeface="Lucida Sans Unicode" panose="020B0602030504020204" pitchFamily="34" charset="0"/>
              </a:rPr>
              <a:t>    </a:t>
            </a:r>
            <a:r>
              <a:rPr lang="en-US" altLang="vi-VN" sz="2400">
                <a:latin typeface="Constantia" panose="02030602050306030303" pitchFamily="18" charset="0"/>
              </a:rPr>
              <a:t>- </a:t>
            </a:r>
            <a:r>
              <a:rPr lang="en-US" altLang="vi-VN" sz="2400" i="1">
                <a:latin typeface="Constantia" panose="02030602050306030303" pitchFamily="18" charset="0"/>
              </a:rPr>
              <a:t>Giúp sớm phục hồi: </a:t>
            </a:r>
            <a:r>
              <a:rPr lang="en-US" altLang="vi-VN" sz="2400">
                <a:latin typeface="Constantia" panose="02030602050306030303" pitchFamily="18" charset="0"/>
              </a:rPr>
              <a:t>Trấn an tâm lý – Chăm sóc – Giảm đau – Hạn chế xê dịch - Ủ ấm hoặc thoáng mát thích hợp.</a:t>
            </a:r>
            <a:endParaRPr lang="vi-VN" altLang="vi-VN" sz="2400">
              <a:latin typeface="Lucida Sans Unicode" panose="020B0602030504020204" pitchFamily="34" charset="0"/>
            </a:endParaRPr>
          </a:p>
          <a:p>
            <a:pPr eaLnBrk="1" hangingPunct="1">
              <a:lnSpc>
                <a:spcPct val="135000"/>
              </a:lnSpc>
            </a:pPr>
            <a:r>
              <a:rPr lang="vi-VN" altLang="vi-VN" sz="2400">
                <a:latin typeface="Lucida Sans Unicode" panose="020B0602030504020204" pitchFamily="34" charset="0"/>
              </a:rPr>
              <a:t>    </a:t>
            </a:r>
            <a:r>
              <a:rPr lang="en-US" altLang="vi-VN" sz="2400" i="1">
                <a:latin typeface="Constantia" panose="02030602050306030303" pitchFamily="18" charset="0"/>
              </a:rPr>
              <a:t>- Vận chuyển: </a:t>
            </a:r>
            <a:r>
              <a:rPr lang="en-US" altLang="vi-VN" sz="2400">
                <a:latin typeface="Constantia" panose="02030602050306030303" pitchFamily="18" charset="0"/>
              </a:rPr>
              <a:t>Đảm bảo tư thế nạn nhân thích hợp, an toàn - chắc chắn - giảm sốc.</a:t>
            </a:r>
            <a:endParaRPr lang="vi-VN" altLang="vi-VN" sz="2400">
              <a:latin typeface="Lucida Sans Unicode" panose="020B0602030504020204" pitchFamily="34" charset="0"/>
            </a:endParaRPr>
          </a:p>
          <a:p>
            <a:pPr eaLnBrk="1" hangingPunct="1"/>
            <a:r>
              <a:rPr lang="vi-VN" altLang="vi-VN" sz="2400">
                <a:latin typeface="Lucida Sans Unicode" panose="020B0602030504020204" pitchFamily="34" charset="0"/>
              </a:rPr>
              <a:t>    </a:t>
            </a:r>
            <a:endParaRPr lang="en-US" altLang="vi-VN" sz="2400">
              <a:latin typeface="Constantia" panose="02030602050306030303"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D083-164F-127C-9C85-ACC81CD1AC80}"/>
              </a:ext>
            </a:extLst>
          </p:cNvPr>
          <p:cNvSpPr>
            <a:spLocks noGrp="1"/>
          </p:cNvSpPr>
          <p:nvPr>
            <p:ph type="ctrTitle"/>
          </p:nvPr>
        </p:nvSpPr>
        <p:spPr>
          <a:xfrm>
            <a:off x="685800" y="685800"/>
            <a:ext cx="7772400" cy="1829761"/>
          </a:xfrm>
        </p:spPr>
        <p:txBody>
          <a:bodyPr/>
          <a:lstStyle/>
          <a:p>
            <a:pPr algn="ctr" eaLnBrk="1" fontAlgn="auto" hangingPunct="1">
              <a:spcAft>
                <a:spcPts val="0"/>
              </a:spcAft>
              <a:defRPr/>
            </a:pPr>
            <a:r>
              <a:rPr lang="en-US" dirty="0">
                <a:latin typeface="Constantia" pitchFamily="18" charset="0"/>
              </a:rPr>
              <a:t>PHẦN BA</a:t>
            </a:r>
          </a:p>
        </p:txBody>
      </p:sp>
      <p:sp>
        <p:nvSpPr>
          <p:cNvPr id="18435" name="Subtitle 4">
            <a:extLst>
              <a:ext uri="{FF2B5EF4-FFF2-40B4-BE49-F238E27FC236}">
                <a16:creationId xmlns:a16="http://schemas.microsoft.com/office/drawing/2014/main" id="{7D024B25-BD56-4F63-6035-89B3DDD86F29}"/>
              </a:ext>
            </a:extLst>
          </p:cNvPr>
          <p:cNvSpPr>
            <a:spLocks noGrp="1"/>
          </p:cNvSpPr>
          <p:nvPr>
            <p:ph type="subTitle" idx="1"/>
          </p:nvPr>
        </p:nvSpPr>
        <p:spPr>
          <a:xfrm>
            <a:off x="0" y="2667000"/>
            <a:ext cx="9144000" cy="1200150"/>
          </a:xfrm>
        </p:spPr>
        <p:txBody>
          <a:bodyPr/>
          <a:lstStyle/>
          <a:p>
            <a:pPr marR="0" algn="ctr" eaLnBrk="1" hangingPunct="1"/>
            <a:r>
              <a:rPr lang="en-US" altLang="vi-VN" sz="2400" b="1">
                <a:latin typeface="Constantia" panose="02030602050306030303" pitchFamily="18" charset="0"/>
              </a:rPr>
              <a:t>HƯỚNG DẪN SƠ CẤP CỨU MỘT SỐ TAI NẠN THƯỜNG GẶP</a:t>
            </a:r>
          </a:p>
        </p:txBody>
      </p:sp>
    </p:spTree>
  </p:cSld>
  <p:clrMapOvr>
    <a:masterClrMapping/>
  </p:clrMapOvr>
  <p:transition>
    <p:wheel spokes="3"/>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4">
            <a:extLst>
              <a:ext uri="{FF2B5EF4-FFF2-40B4-BE49-F238E27FC236}">
                <a16:creationId xmlns:a16="http://schemas.microsoft.com/office/drawing/2014/main" id="{F96E7641-5433-1108-52B5-E8A18C1C701B}"/>
              </a:ext>
            </a:extLst>
          </p:cNvPr>
          <p:cNvSpPr>
            <a:spLocks noGrp="1"/>
          </p:cNvSpPr>
          <p:nvPr>
            <p:ph type="subTitle" idx="1"/>
          </p:nvPr>
        </p:nvSpPr>
        <p:spPr>
          <a:xfrm>
            <a:off x="0" y="2667000"/>
            <a:ext cx="9144000" cy="1200150"/>
          </a:xfrm>
        </p:spPr>
        <p:txBody>
          <a:bodyPr/>
          <a:lstStyle/>
          <a:p>
            <a:pPr marR="0" algn="ctr" eaLnBrk="1" hangingPunct="1"/>
            <a:r>
              <a:rPr lang="en-US" altLang="vi-VN" sz="2400" b="1" i="1">
                <a:latin typeface="Times New Roman" panose="02020603050405020304" pitchFamily="18" charset="0"/>
                <a:cs typeface="Times New Roman" panose="02020603050405020304" pitchFamily="18" charset="0"/>
              </a:rPr>
              <a:t>CẤP CỨU NGỪNG THỞ - NGỪNG TIM</a:t>
            </a:r>
          </a:p>
          <a:p>
            <a:pPr marR="0" algn="ctr" eaLnBrk="1" hangingPunct="1"/>
            <a:r>
              <a:rPr lang="en-US" altLang="vi-VN" sz="2400" b="1" i="1">
                <a:latin typeface="Times New Roman" panose="02020603050405020304" pitchFamily="18" charset="0"/>
                <a:cs typeface="Times New Roman" panose="02020603050405020304" pitchFamily="18" charset="0"/>
              </a:rPr>
              <a:t>(HỒI SINH TIM – PHỔI)</a:t>
            </a:r>
          </a:p>
        </p:txBody>
      </p:sp>
    </p:spTree>
  </p:cSld>
  <p:clrMapOvr>
    <a:masterClrMapping/>
  </p:clrMapOvr>
  <p:transition spd="med">
    <p:newsfla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Median</Template>
  <TotalTime>3847</TotalTime>
  <Words>1661</Words>
  <Application>Microsoft Office PowerPoint</Application>
  <PresentationFormat>Trình chiếu Trên màn hình (4:3)</PresentationFormat>
  <Paragraphs>138</Paragraphs>
  <Slides>42</Slides>
  <Notes>1</Notes>
  <HiddenSlides>0</HiddenSlides>
  <MMClips>0</MMClips>
  <ScaleCrop>false</ScaleCrop>
  <HeadingPairs>
    <vt:vector size="4" baseType="variant">
      <vt:variant>
        <vt:lpstr>Chủ đề</vt:lpstr>
      </vt:variant>
      <vt:variant>
        <vt:i4>1</vt:i4>
      </vt:variant>
      <vt:variant>
        <vt:lpstr>Tiêu đề Bản chiếu</vt:lpstr>
      </vt:variant>
      <vt:variant>
        <vt:i4>42</vt:i4>
      </vt:variant>
    </vt:vector>
  </HeadingPairs>
  <TitlesOfParts>
    <vt:vector size="43" baseType="lpstr">
      <vt:lpstr>Concourse</vt:lpstr>
      <vt:lpstr>Bản trình bày PowerPoint</vt:lpstr>
      <vt:lpstr>PHẦN MỘT</vt:lpstr>
      <vt:lpstr>MỘT SỐ KHÁI NIỆM CƠ BẢN</vt:lpstr>
      <vt:lpstr>Bản trình bày PowerPoint</vt:lpstr>
      <vt:lpstr>PHẦN HAI</vt:lpstr>
      <vt:lpstr>NGUYÊN TẮC SƠ CẤP CỨU</vt:lpstr>
      <vt:lpstr>NGUYÊN TẮC SƠ CẤP CỨU</vt:lpstr>
      <vt:lpstr>PHẦN BA</vt:lpstr>
      <vt:lpstr>Bản trình bày PowerPoint</vt:lpstr>
      <vt:lpstr>CẤP CỨU NGỪNG THỞ  - NGỪNG TIM</vt:lpstr>
      <vt:lpstr>CẤP CỨU NGỪNG THỞ  - NGỪNG TIM</vt:lpstr>
      <vt:lpstr>CẤP CỨU NGỪNG THỞ  - NGỪNG TIM</vt:lpstr>
      <vt:lpstr>CẤP CỨU NGỪNG THỞ  - NGỪNG TIM</vt:lpstr>
      <vt:lpstr>CẤP CỨU NGỪNG THỞ  - NGỪNG TIM</vt:lpstr>
      <vt:lpstr>Bản trình bày PowerPoint</vt:lpstr>
      <vt:lpstr>Bản trình bày PowerPoint</vt:lpstr>
      <vt:lpstr>Bản trình bày PowerPoint</vt:lpstr>
      <vt:lpstr>KỸ THUẬT CẦM MÁU TẠM THỜI</vt:lpstr>
      <vt:lpstr>KỸ THUẬT CẦM MÁU TẠM THỜI</vt:lpstr>
      <vt:lpstr>Bản trình bày PowerPoint</vt:lpstr>
      <vt:lpstr>KỸ THUẬT CẦM MÁU TẠM THỜI</vt:lpstr>
      <vt:lpstr>Bản trình bày PowerPoint</vt:lpstr>
      <vt:lpstr>SƠ CỨU GÃY XƯƠNG</vt:lpstr>
      <vt:lpstr>SƠ CỨU GÃY XƯƠNG</vt:lpstr>
      <vt:lpstr>Bản trình bày PowerPoint</vt:lpstr>
      <vt:lpstr>SƠ CỨU NẠN NHÂN BỊ BỎNG DO NHIỆT </vt:lpstr>
      <vt:lpstr>SƠ CỨU NẠN NHÂN BỊ BỎNG DO NHIỆT </vt:lpstr>
      <vt:lpstr>Bản trình bày PowerPoint</vt:lpstr>
      <vt:lpstr>XỬ TRÍ NẠN NHÂN BỊ ĐIỆN GIẬT</vt:lpstr>
      <vt:lpstr>XỬ TRÍ NẠN NHÂN BỊ ĐIỆN GIẬT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XIN CHÂN THÀNH CẢM ƠN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dc:creator>
  <cp:lastModifiedBy>Hà Nguyễn Thị</cp:lastModifiedBy>
  <cp:revision>203</cp:revision>
  <dcterms:created xsi:type="dcterms:W3CDTF">2006-08-16T00:00:00Z</dcterms:created>
  <dcterms:modified xsi:type="dcterms:W3CDTF">2026-03-09T10:55:07Z</dcterms:modified>
</cp:coreProperties>
</file>