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Default Extension="WAV" ContentType="audio/x-wav"/>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576" r:id="rId2"/>
    <p:sldId id="292" r:id="rId3"/>
    <p:sldId id="415" r:id="rId4"/>
    <p:sldId id="417" r:id="rId5"/>
    <p:sldId id="416" r:id="rId6"/>
    <p:sldId id="418" r:id="rId7"/>
    <p:sldId id="419" r:id="rId8"/>
    <p:sldId id="262" r:id="rId9"/>
    <p:sldId id="313" r:id="rId10"/>
    <p:sldId id="582" r:id="rId11"/>
    <p:sldId id="581" r:id="rId12"/>
    <p:sldId id="305" r:id="rId13"/>
  </p:sldIdLst>
  <p:sldSz cx="9144000" cy="5143500" type="screen16x9"/>
  <p:notesSz cx="6858000" cy="9144000"/>
  <p:custDataLst>
    <p:tags r:id="rId15"/>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12E4"/>
    <a:srgbClr val="3DDDF3"/>
    <a:srgbClr val="FF6600"/>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671" autoAdjust="0"/>
  </p:normalViewPr>
  <p:slideViewPr>
    <p:cSldViewPr snapToGrid="0">
      <p:cViewPr varScale="1">
        <p:scale>
          <a:sx n="92" d="100"/>
          <a:sy n="92" d="100"/>
        </p:scale>
        <p:origin x="-780" y="18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D0ECF-80FC-42B3-8A73-11F8B3306914}" type="datetimeFigureOut">
              <a:rPr lang="en-US" smtClean="0"/>
              <a:pPr/>
              <a:t>03/25/2026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EC62B-1C29-4168-AAC3-F61513B2BC44}" type="slidenum">
              <a:rPr lang="en-US" smtClean="0"/>
              <a:pPr/>
              <a:t>‹#›</a:t>
            </a:fld>
            <a:endParaRPr lang="en-US"/>
          </a:p>
        </p:txBody>
      </p:sp>
    </p:spTree>
    <p:extLst>
      <p:ext uri="{BB962C8B-B14F-4D97-AF65-F5344CB8AC3E}">
        <p14:creationId xmlns:p14="http://schemas.microsoft.com/office/powerpoint/2010/main" xmlns="" val="7164398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fld id="{E75A5ACB-C897-47C7-BFF4-1AD549D3CC3F}" type="slidenum">
              <a:rPr lang="en-US" altLang="en-US" smtClean="0">
                <a:solidFill>
                  <a:srgbClr val="000000"/>
                </a:solidFill>
              </a:rPr>
              <a:pPr fontAlgn="base">
                <a:spcBef>
                  <a:spcPct val="0"/>
                </a:spcBef>
                <a:spcAft>
                  <a:spcPct val="0"/>
                </a:spcAft>
                <a:defRPr/>
              </a:pPr>
              <a:t>1</a:t>
            </a:fld>
            <a:endParaRPr lang="en-US" altLang="en-US">
              <a:solidFill>
                <a:srgbClr val="000000"/>
              </a:solidFill>
            </a:endParaRPr>
          </a:p>
        </p:txBody>
      </p:sp>
    </p:spTree>
    <p:extLst>
      <p:ext uri="{BB962C8B-B14F-4D97-AF65-F5344CB8AC3E}">
        <p14:creationId xmlns:p14="http://schemas.microsoft.com/office/powerpoint/2010/main" xmlns="" val="267953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EC62B-1C29-4168-AAC3-F61513B2BC44}" type="slidenum">
              <a:rPr lang="en-US" smtClean="0"/>
              <a:pPr/>
              <a:t>8</a:t>
            </a:fld>
            <a:endParaRPr lang="en-US"/>
          </a:p>
        </p:txBody>
      </p:sp>
    </p:spTree>
    <p:extLst>
      <p:ext uri="{BB962C8B-B14F-4D97-AF65-F5344CB8AC3E}">
        <p14:creationId xmlns:p14="http://schemas.microsoft.com/office/powerpoint/2010/main" xmlns="" val="247816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EC62B-1C29-4168-AAC3-F61513B2BC44}" type="slidenum">
              <a:rPr lang="en-US" smtClean="0"/>
              <a:pPr/>
              <a:t>10</a:t>
            </a:fld>
            <a:endParaRPr lang="en-US"/>
          </a:p>
        </p:txBody>
      </p:sp>
    </p:spTree>
    <p:extLst>
      <p:ext uri="{BB962C8B-B14F-4D97-AF65-F5344CB8AC3E}">
        <p14:creationId xmlns:p14="http://schemas.microsoft.com/office/powerpoint/2010/main" xmlns="" val="135169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BCAE827-7E20-4A1A-8D55-0A6021576D37}" type="datetimeFigureOut">
              <a:rPr lang="en-US" smtClean="0"/>
              <a:pPr/>
              <a:t>03/25/2026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B11CF-07F5-4624-A78A-D013F1ECFDFA}" type="slidenum">
              <a:rPr lang="en-US" smtClean="0"/>
              <a:pPr/>
              <a:t>‹#›</a:t>
            </a:fld>
            <a:endParaRPr 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CAE827-7E20-4A1A-8D55-0A6021576D37}" type="datetimeFigureOut">
              <a:rPr lang="en-US" smtClean="0"/>
              <a:pPr/>
              <a:t>03/25/2026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B11CF-07F5-4624-A78A-D013F1ECFDFA}" type="slidenum">
              <a:rPr lang="en-US" smtClean="0"/>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CAE827-7E20-4A1A-8D55-0A6021576D37}" type="datetimeFigureOut">
              <a:rPr lang="en-US" smtClean="0"/>
              <a:pPr/>
              <a:t>03/25/2026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B11CF-07F5-4624-A78A-D013F1ECFDFA}" type="slidenum">
              <a:rPr lang="en-US" smtClean="0"/>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CAE827-7E20-4A1A-8D55-0A6021576D37}" type="datetimeFigureOut">
              <a:rPr lang="en-US" smtClean="0"/>
              <a:pPr/>
              <a:t>03/25/2026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B11CF-07F5-4624-A78A-D013F1ECFDFA}" type="slidenum">
              <a:rPr lang="en-US" smtClean="0"/>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CAE827-7E20-4A1A-8D55-0A6021576D37}" type="datetimeFigureOut">
              <a:rPr lang="en-US" smtClean="0"/>
              <a:pPr/>
              <a:t>03/25/2026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B11CF-07F5-4624-A78A-D013F1ECFDFA}" type="slidenum">
              <a:rPr lang="en-US" smtClean="0"/>
              <a:pPr/>
              <a:t>‹#›</a:t>
            </a:fld>
            <a:endParaRPr lang="en-US"/>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CAE827-7E20-4A1A-8D55-0A6021576D37}" type="datetimeFigureOut">
              <a:rPr lang="en-US" smtClean="0"/>
              <a:pPr/>
              <a:t>03/25/2026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B11CF-07F5-4624-A78A-D013F1ECFDFA}" type="slidenum">
              <a:rPr lang="en-US" smtClean="0"/>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CAE827-7E20-4A1A-8D55-0A6021576D37}" type="datetimeFigureOut">
              <a:rPr lang="en-US" smtClean="0"/>
              <a:pPr/>
              <a:t>03/25/2026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B11CF-07F5-4624-A78A-D013F1ECFDFA}" type="slidenum">
              <a:rPr lang="en-US" smtClean="0"/>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CAE827-7E20-4A1A-8D55-0A6021576D37}" type="datetimeFigureOut">
              <a:rPr lang="en-US" smtClean="0"/>
              <a:pPr/>
              <a:t>03/25/2026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B11CF-07F5-4624-A78A-D013F1ECFDFA}" type="slidenum">
              <a:rPr lang="en-US" smtClean="0"/>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AE827-7E20-4A1A-8D55-0A6021576D37}" type="datetimeFigureOut">
              <a:rPr lang="en-US" smtClean="0"/>
              <a:pPr/>
              <a:t>03/25/2026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B11CF-07F5-4624-A78A-D013F1ECFDFA}" type="slidenum">
              <a:rPr lang="en-US" smtClean="0"/>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3BCAE827-7E20-4A1A-8D55-0A6021576D37}" type="datetimeFigureOut">
              <a:rPr lang="en-US" smtClean="0"/>
              <a:pPr/>
              <a:t>03/25/2026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B11CF-07F5-4624-A78A-D013F1ECFDFA}" type="slidenum">
              <a:rPr lang="en-US" smtClean="0"/>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3BCAE827-7E20-4A1A-8D55-0A6021576D37}" type="datetimeFigureOut">
              <a:rPr lang="en-US" smtClean="0"/>
              <a:pPr/>
              <a:t>03/25/2026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B11CF-07F5-4624-A78A-D013F1ECFDFA}" type="slidenum">
              <a:rPr lang="en-US" smtClean="0"/>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3BCAE827-7E20-4A1A-8D55-0A6021576D37}" type="datetimeFigureOut">
              <a:rPr lang="en-US" smtClean="0"/>
              <a:pPr/>
              <a:t>03/25/2026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917B11CF-07F5-4624-A78A-D013F1ECFD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microsoft.com/office/2007/relationships/media" Target="../media/media2.wav"/><Relationship Id="rId2" Type="http://schemas.openxmlformats.org/officeDocument/2006/relationships/video" Target="NULL" TargetMode="External"/><Relationship Id="rId1" Type="http://schemas.openxmlformats.org/officeDocument/2006/relationships/tags" Target="../tags/tag7.xml"/><Relationship Id="rId6" Type="http://schemas.openxmlformats.org/officeDocument/2006/relationships/image" Target="../media/image21.gif"/><Relationship Id="rId5" Type="http://schemas.openxmlformats.org/officeDocument/2006/relationships/image" Target="../media/image7.gif"/><Relationship Id="rId4" Type="http://schemas.openxmlformats.org/officeDocument/2006/relationships/image" Target="../media/image20.jpeg"/><Relationship Id="rId9" Type="http://schemas.openxmlformats.org/officeDocument/2006/relationships/slide" Target="sl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gif"/><Relationship Id="rId2" Type="http://schemas.openxmlformats.org/officeDocument/2006/relationships/video" Target="NULL" TargetMode="External"/><Relationship Id="rId1" Type="http://schemas.openxmlformats.org/officeDocument/2006/relationships/tags" Target="../tags/tag3.xml"/><Relationship Id="rId6" Type="http://schemas.openxmlformats.org/officeDocument/2006/relationships/slide" Target="slide9.xml"/><Relationship Id="rId11" Type="http://schemas.openxmlformats.org/officeDocument/2006/relationships/image" Target="../media/image7.gif"/><Relationship Id="rId5" Type="http://schemas.openxmlformats.org/officeDocument/2006/relationships/image" Target="../media/image4.gif"/><Relationship Id="rId10" Type="http://schemas.openxmlformats.org/officeDocument/2006/relationships/image" Target="../media/image6.png"/><Relationship Id="rId4" Type="http://schemas.openxmlformats.org/officeDocument/2006/relationships/image" Target="../media/image3.jpeg"/><Relationship Id="rId9" Type="http://schemas.microsoft.com/office/2007/relationships/media" Target="../media/media1.WAV"/></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C118ADF-1BE4-4698-A310-91493361187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5125" name="TextBox 7"/>
          <p:cNvSpPr txBox="1">
            <a:spLocks noChangeArrowheads="1"/>
          </p:cNvSpPr>
          <p:nvPr/>
        </p:nvSpPr>
        <p:spPr bwMode="auto">
          <a:xfrm>
            <a:off x="1600202" y="2381860"/>
            <a:ext cx="52577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defTabSz="514337" fontAlgn="base">
              <a:spcBef>
                <a:spcPct val="0"/>
              </a:spcBef>
              <a:spcAft>
                <a:spcPct val="0"/>
              </a:spcAft>
              <a:buClrTx/>
              <a:buSzTx/>
              <a:buNone/>
              <a:defRPr/>
            </a:pPr>
            <a:r>
              <a:rPr lang="en-US" altLang="en-US" sz="2400" b="1" dirty="0">
                <a:solidFill>
                  <a:srgbClr val="010199"/>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xmlns="" id="{C7E02957-B443-4770-B0FB-62D859856596}"/>
              </a:ext>
            </a:extLst>
          </p:cNvPr>
          <p:cNvSpPr/>
          <p:nvPr/>
        </p:nvSpPr>
        <p:spPr>
          <a:xfrm>
            <a:off x="1969225" y="3088741"/>
            <a:ext cx="4666466"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14337" fontAlgn="base">
              <a:spcBef>
                <a:spcPct val="0"/>
              </a:spcBef>
              <a:spcAft>
                <a:spcPct val="0"/>
              </a:spcAft>
              <a:defRPr/>
            </a:pPr>
            <a:endParaRPr lang="en-US" sz="2400" b="1" dirty="0">
              <a:ln w="11430"/>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127" name="TextBox 10"/>
          <p:cNvSpPr txBox="1">
            <a:spLocks noChangeArrowheads="1"/>
          </p:cNvSpPr>
          <p:nvPr/>
        </p:nvSpPr>
        <p:spPr bwMode="auto">
          <a:xfrm>
            <a:off x="3315288" y="3971349"/>
            <a:ext cx="21506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defTabSz="514337" fontAlgn="base">
              <a:spcBef>
                <a:spcPct val="0"/>
              </a:spcBef>
              <a:spcAft>
                <a:spcPct val="0"/>
              </a:spcAft>
              <a:buClrTx/>
              <a:buSzTx/>
              <a:buNone/>
              <a:defRPr/>
            </a:pPr>
            <a:endParaRPr lang="en-US" altLang="en-US" sz="2400" b="1" dirty="0">
              <a:solidFill>
                <a:srgbClr val="010199"/>
              </a:solidFill>
              <a:latin typeface="Times New Roman" panose="02020603050405020304" pitchFamily="18" charset="0"/>
              <a:cs typeface="Times New Roman" panose="02020603050405020304" pitchFamily="18" charset="0"/>
            </a:endParaRPr>
          </a:p>
        </p:txBody>
      </p:sp>
      <p:sp>
        <p:nvSpPr>
          <p:cNvPr id="5128" name="TextBox 11"/>
          <p:cNvSpPr txBox="1">
            <a:spLocks noChangeArrowheads="1"/>
          </p:cNvSpPr>
          <p:nvPr/>
        </p:nvSpPr>
        <p:spPr bwMode="auto">
          <a:xfrm>
            <a:off x="571500" y="2692190"/>
            <a:ext cx="80010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defTabSz="514337" fontAlgn="base">
              <a:spcBef>
                <a:spcPct val="0"/>
              </a:spcBef>
              <a:spcAft>
                <a:spcPct val="0"/>
              </a:spcAft>
              <a:buClrTx/>
              <a:buSzTx/>
              <a:buNone/>
              <a:defRPr/>
            </a:pPr>
            <a:r>
              <a:rPr lang="en-US" altLang="en-US" sz="2000" b="1" dirty="0">
                <a:solidFill>
                  <a:srgbClr val="010199"/>
                </a:solidFill>
                <a:latin typeface="Times New Roman" panose="02020603050405020304" pitchFamily="18" charset="0"/>
                <a:cs typeface="Times New Roman" panose="02020603050405020304" pitchFamily="18" charset="0"/>
              </a:rPr>
              <a:t> </a:t>
            </a:r>
            <a:r>
              <a:rPr lang="vi-VN" altLang="en-US" sz="2000" b="1" dirty="0">
                <a:solidFill>
                  <a:srgbClr val="010199"/>
                </a:solidFill>
                <a:latin typeface="Times New Roman" panose="02020603050405020304" pitchFamily="18" charset="0"/>
                <a:cs typeface="Times New Roman" panose="02020603050405020304" pitchFamily="18" charset="0"/>
              </a:rPr>
              <a:t>Nhận biết phân biệt : BÚP BÊ – QUẢ BÓNG </a:t>
            </a:r>
            <a:endParaRPr lang="en-US" altLang="en-US" sz="2000" b="1" dirty="0">
              <a:solidFill>
                <a:srgbClr val="010199"/>
              </a:solidFill>
              <a:latin typeface="Times New Roman" panose="02020603050405020304" pitchFamily="18" charset="0"/>
              <a:cs typeface="Times New Roman" panose="02020603050405020304" pitchFamily="18" charset="0"/>
            </a:endParaRPr>
          </a:p>
          <a:p>
            <a:pPr algn="ctr" defTabSz="514337" fontAlgn="base">
              <a:spcBef>
                <a:spcPct val="0"/>
              </a:spcBef>
              <a:spcAft>
                <a:spcPct val="0"/>
              </a:spcAft>
              <a:buClrTx/>
              <a:buSzTx/>
              <a:buNone/>
              <a:defRPr/>
            </a:pPr>
            <a:r>
              <a:rPr lang="en-US" altLang="en-US" sz="2000" b="1" dirty="0">
                <a:solidFill>
                  <a:srgbClr val="010199"/>
                </a:solidFill>
                <a:latin typeface="Times New Roman" panose="02020603050405020304" pitchFamily="18" charset="0"/>
                <a:cs typeface="Times New Roman" panose="02020603050405020304" pitchFamily="18" charset="0"/>
              </a:rPr>
              <a:t>Giáo viên: </a:t>
            </a:r>
            <a:r>
              <a:rPr lang="en-US" altLang="en-US" sz="2000" b="1" dirty="0" smtClean="0">
                <a:solidFill>
                  <a:srgbClr val="FF0000"/>
                </a:solidFill>
                <a:latin typeface="Times New Roman" panose="02020603050405020304" pitchFamily="18" charset="0"/>
                <a:cs typeface="Times New Roman" panose="02020603050405020304" pitchFamily="18" charset="0"/>
              </a:rPr>
              <a:t>Vũ Thị Hồng Hà</a:t>
            </a:r>
            <a:endParaRPr lang="en-US" altLang="en-US" sz="2000" b="1" dirty="0">
              <a:solidFill>
                <a:srgbClr val="FF0000"/>
              </a:solidFill>
              <a:latin typeface="Times New Roman" panose="02020603050405020304" pitchFamily="18" charset="0"/>
              <a:cs typeface="Times New Roman" panose="02020603050405020304" pitchFamily="18" charset="0"/>
            </a:endParaRPr>
          </a:p>
          <a:p>
            <a:pPr algn="ctr" defTabSz="514337" fontAlgn="base">
              <a:spcBef>
                <a:spcPct val="0"/>
              </a:spcBef>
              <a:spcAft>
                <a:spcPct val="0"/>
              </a:spcAft>
              <a:buClrTx/>
              <a:buSzTx/>
              <a:buNone/>
              <a:defRPr/>
            </a:pPr>
            <a:r>
              <a:rPr lang="en-US" altLang="en-US" sz="2000" b="1" dirty="0" err="1">
                <a:solidFill>
                  <a:srgbClr val="010199"/>
                </a:solidFill>
                <a:latin typeface="Times New Roman" panose="02020603050405020304" pitchFamily="18" charset="0"/>
                <a:cs typeface="Times New Roman" panose="02020603050405020304" pitchFamily="18" charset="0"/>
              </a:rPr>
              <a:t>Lứa</a:t>
            </a:r>
            <a:r>
              <a:rPr lang="en-US" altLang="en-US" sz="2000" b="1" dirty="0">
                <a:solidFill>
                  <a:srgbClr val="010199"/>
                </a:solidFill>
                <a:latin typeface="Times New Roman" panose="02020603050405020304" pitchFamily="18" charset="0"/>
                <a:cs typeface="Times New Roman" panose="02020603050405020304" pitchFamily="18" charset="0"/>
              </a:rPr>
              <a:t> </a:t>
            </a:r>
            <a:r>
              <a:rPr lang="en-US" altLang="en-US" sz="2000" b="1" dirty="0" err="1">
                <a:solidFill>
                  <a:srgbClr val="010199"/>
                </a:solidFill>
                <a:latin typeface="Times New Roman" panose="02020603050405020304" pitchFamily="18" charset="0"/>
                <a:cs typeface="Times New Roman" panose="02020603050405020304" pitchFamily="18" charset="0"/>
              </a:rPr>
              <a:t>tuổi</a:t>
            </a:r>
            <a:r>
              <a:rPr lang="en-US" altLang="en-US" sz="2000" b="1" dirty="0">
                <a:solidFill>
                  <a:srgbClr val="010199"/>
                </a:solidFill>
                <a:latin typeface="Times New Roman" panose="02020603050405020304" pitchFamily="18" charset="0"/>
                <a:cs typeface="Times New Roman" panose="02020603050405020304" pitchFamily="18" charset="0"/>
              </a:rPr>
              <a:t>:      24-36 </a:t>
            </a:r>
            <a:r>
              <a:rPr lang="vi-VN" altLang="en-US" sz="2000" b="1" dirty="0">
                <a:solidFill>
                  <a:srgbClr val="010199"/>
                </a:solidFill>
                <a:latin typeface="Times New Roman" panose="02020603050405020304" pitchFamily="18" charset="0"/>
                <a:cs typeface="Times New Roman" panose="02020603050405020304" pitchFamily="18" charset="0"/>
              </a:rPr>
              <a:t>tháng </a:t>
            </a:r>
            <a:endParaRPr lang="en-US" altLang="en-US" sz="2000" b="1" dirty="0">
              <a:solidFill>
                <a:srgbClr val="010199"/>
              </a:solidFill>
              <a:latin typeface="Times New Roman" panose="02020603050405020304" pitchFamily="18" charset="0"/>
              <a:cs typeface="Times New Roman" panose="02020603050405020304" pitchFamily="18" charset="0"/>
            </a:endParaRPr>
          </a:p>
          <a:p>
            <a:pPr algn="ctr" defTabSz="514337" fontAlgn="base">
              <a:spcBef>
                <a:spcPct val="0"/>
              </a:spcBef>
              <a:spcAft>
                <a:spcPct val="0"/>
              </a:spcAft>
              <a:buClrTx/>
              <a:buSzTx/>
              <a:buNone/>
              <a:defRPr/>
            </a:pPr>
            <a:endParaRPr lang="en-US" sz="2000" b="1" dirty="0">
              <a:ln w="11430"/>
              <a:solidFill>
                <a:srgbClr val="010199"/>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1828800" y="1197773"/>
            <a:ext cx="5771725" cy="854183"/>
          </a:xfrm>
          <a:prstGeom prst="rect">
            <a:avLst/>
          </a:prstGeom>
          <a:noFill/>
        </p:spPr>
        <p:txBody>
          <a:bodyPr wrap="square" rtlCol="0">
            <a:prstTxWarp prst="textStop">
              <a:avLst/>
            </a:prstTxWarp>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GIÁO ÁN</a:t>
            </a:r>
          </a:p>
        </p:txBody>
      </p:sp>
      <p:sp>
        <p:nvSpPr>
          <p:cNvPr id="3" name="Rectangle 2"/>
          <p:cNvSpPr/>
          <p:nvPr/>
        </p:nvSpPr>
        <p:spPr>
          <a:xfrm>
            <a:off x="381000" y="20420"/>
            <a:ext cx="8382000" cy="646331"/>
          </a:xfrm>
          <a:prstGeom prst="rect">
            <a:avLst/>
          </a:prstGeom>
        </p:spPr>
        <p:txBody>
          <a:bodyPr wrap="square">
            <a:spAutoFit/>
          </a:bodyPr>
          <a:lstStyle/>
          <a:p>
            <a:pPr algn="ctr" defTabSz="514337" fontAlgn="base">
              <a:spcBef>
                <a:spcPct val="0"/>
              </a:spcBef>
              <a:spcAft>
                <a:spcPct val="0"/>
              </a:spcAft>
              <a:defRPr/>
            </a:pPr>
            <a:r>
              <a:rPr lang="en-US" sz="1800" b="1" kern="10" dirty="0" smtClean="0">
                <a:solidFill>
                  <a:srgbClr val="010199"/>
                </a:solidFill>
                <a:latin typeface="Times New Roman" panose="02020603050405020304" pitchFamily="18" charset="0"/>
                <a:cs typeface="Times New Roman" panose="02020603050405020304" pitchFamily="18" charset="0"/>
              </a:rPr>
              <a:t>ỦY BAN NHÂN DÂN PHƯỜNG MỸ LỘC</a:t>
            </a:r>
            <a:endParaRPr lang="en-US" sz="1800" b="1" kern="10" dirty="0">
              <a:solidFill>
                <a:srgbClr val="010199"/>
              </a:solidFill>
              <a:latin typeface="Times New Roman" panose="02020603050405020304" pitchFamily="18" charset="0"/>
              <a:cs typeface="Times New Roman" panose="02020603050405020304" pitchFamily="18" charset="0"/>
            </a:endParaRPr>
          </a:p>
          <a:p>
            <a:pPr algn="ctr" defTabSz="514337" fontAlgn="base">
              <a:spcBef>
                <a:spcPct val="0"/>
              </a:spcBef>
              <a:spcAft>
                <a:spcPct val="0"/>
              </a:spcAft>
              <a:defRPr/>
            </a:pPr>
            <a:r>
              <a:rPr lang="en-US" sz="1800" b="1" kern="10" dirty="0">
                <a:solidFill>
                  <a:srgbClr val="010199"/>
                </a:solidFill>
                <a:latin typeface="Times New Roman" panose="02020603050405020304" pitchFamily="18" charset="0"/>
                <a:cs typeface="Times New Roman" panose="02020603050405020304" pitchFamily="18" charset="0"/>
              </a:rPr>
              <a:t>TRƯỜNG MẦM NON </a:t>
            </a:r>
            <a:r>
              <a:rPr lang="en-US" sz="1800" b="1" kern="10" dirty="0" smtClean="0">
                <a:solidFill>
                  <a:srgbClr val="010199"/>
                </a:solidFill>
                <a:latin typeface="Times New Roman" panose="02020603050405020304" pitchFamily="18" charset="0"/>
                <a:cs typeface="Times New Roman" panose="02020603050405020304" pitchFamily="18" charset="0"/>
              </a:rPr>
              <a:t>MỸ THỊNH</a:t>
            </a:r>
            <a:endParaRPr lang="en-US" sz="1800" b="1" kern="10" dirty="0">
              <a:solidFill>
                <a:srgbClr val="010199"/>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701400680"/>
      </p:ext>
    </p:extLst>
  </p:cSld>
  <p:clrMapOvr>
    <a:masterClrMapping/>
  </p:clrMapOvr>
  <mc:AlternateContent xmlns:mc="http://schemas.openxmlformats.org/markup-compatibility/2006">
    <mc:Choice xmlns:p14="http://schemas.microsoft.com/office/powerpoint/2010/main" xmlns="" Requires="p14">
      <p:transition p14:dur="10" advClick="0" advTm="34653"/>
    </mc:Choice>
    <mc:Fallback>
      <p:transition advClick="0" advTm="346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iterate type="lt">
                                    <p:tmPct val="10000"/>
                                  </p:iterate>
                                  <p:childTnLst>
                                    <p:set>
                                      <p:cBhvr>
                                        <p:cTn id="31" dur="1" fill="hold">
                                          <p:stCondLst>
                                            <p:cond delay="0"/>
                                          </p:stCondLst>
                                        </p:cTn>
                                        <p:tgtEl>
                                          <p:spTgt spid="5128"/>
                                        </p:tgtEl>
                                        <p:attrNameLst>
                                          <p:attrName>style.visibility</p:attrName>
                                        </p:attrNameLst>
                                      </p:cBhvr>
                                      <p:to>
                                        <p:strVal val="visible"/>
                                      </p:to>
                                    </p:set>
                                    <p:animEffect transition="in" filter="fade">
                                      <p:cBhvr>
                                        <p:cTn id="32" dur="1000"/>
                                        <p:tgtEl>
                                          <p:spTgt spid="5128"/>
                                        </p:tgtEl>
                                      </p:cBhvr>
                                    </p:animEffect>
                                    <p:anim calcmode="lin" valueType="num">
                                      <p:cBhvr>
                                        <p:cTn id="33" dur="1000" fill="hold"/>
                                        <p:tgtEl>
                                          <p:spTgt spid="5128"/>
                                        </p:tgtEl>
                                        <p:attrNameLst>
                                          <p:attrName>ppt_x</p:attrName>
                                        </p:attrNameLst>
                                      </p:cBhvr>
                                      <p:tavLst>
                                        <p:tav tm="0">
                                          <p:val>
                                            <p:strVal val="#ppt_x"/>
                                          </p:val>
                                        </p:tav>
                                        <p:tav tm="100000">
                                          <p:val>
                                            <p:strVal val="#ppt_x"/>
                                          </p:val>
                                        </p:tav>
                                      </p:tavLst>
                                    </p:anim>
                                    <p:anim calcmode="lin" valueType="num">
                                      <p:cBhvr>
                                        <p:cTn id="34"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6" name="AutoShape 2" descr="Plastic Regular Water Bucket, Capacity: 15 Litre at Rs 86.90 in New Delhi">
            <a:extLst>
              <a:ext uri="{FF2B5EF4-FFF2-40B4-BE49-F238E27FC236}">
                <a16:creationId xmlns:a16="http://schemas.microsoft.com/office/drawing/2014/main" xmlns="" id="{F4D1E92D-C75D-42D5-BD43-ED70D62B6594}"/>
              </a:ext>
            </a:extLst>
          </p:cNvPr>
          <p:cNvSpPr>
            <a:spLocks noChangeAspect="1" noChangeArrowheads="1"/>
          </p:cNvSpPr>
          <p:nvPr/>
        </p:nvSpPr>
        <p:spPr bwMode="auto">
          <a:xfrm>
            <a:off x="5387788"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5" name="Picture 34">
            <a:extLst>
              <a:ext uri="{FF2B5EF4-FFF2-40B4-BE49-F238E27FC236}">
                <a16:creationId xmlns:a16="http://schemas.microsoft.com/office/drawing/2014/main" xmlns="" id="{DF5D787D-07D8-AA95-C1E1-586100172DC9}"/>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315075" y="2275609"/>
            <a:ext cx="2636043" cy="2369127"/>
          </a:xfrm>
          <a:prstGeom prst="rect">
            <a:avLst/>
          </a:prstGeom>
        </p:spPr>
      </p:pic>
      <p:sp>
        <p:nvSpPr>
          <p:cNvPr id="5" name="Title 4"/>
          <p:cNvSpPr>
            <a:spLocks noGrp="1"/>
          </p:cNvSpPr>
          <p:nvPr>
            <p:ph type="ctrTitle"/>
          </p:nvPr>
        </p:nvSpPr>
        <p:spPr/>
        <p:txBody>
          <a:bodyPr>
            <a:normAutofit fontScale="90000"/>
          </a:bodyPr>
          <a:lstStyle/>
          <a:p>
            <a:pPr algn="just"/>
            <a:r>
              <a:rPr lang="en-US" sz="3200" dirty="0" smtClean="0">
                <a:latin typeface="Times New Roman" pitchFamily="18" charset="0"/>
                <a:cs typeface="Times New Roman" pitchFamily="18" charset="0"/>
              </a:rPr>
              <a:t>Giáo dục: Sau khi các con chơi xong các con nhớ giữ gìn đồ dùng đồ chơi của mình và cất đồ dùng đồ chơi vào đúng nơi quy định sau khi chơi xong nhé</a:t>
            </a:r>
            <a:endParaRPr 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xmlns="" val="152406479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23" name="Isosceles Triangle 22"/>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41" name="Rectangle 40"/>
          <p:cNvSpPr/>
          <p:nvPr/>
        </p:nvSpPr>
        <p:spPr>
          <a:xfrm>
            <a:off x="662487" y="374073"/>
            <a:ext cx="6735840" cy="2654573"/>
          </a:xfrm>
          <a:prstGeom prst="rect">
            <a:avLst/>
          </a:prstGeom>
          <a:noFill/>
        </p:spPr>
        <p:txBody>
          <a:bodyPr wrap="square" lIns="68580" tIns="34290" rIns="68580" bIns="34290">
            <a:spAutoFit/>
          </a:bodyPr>
          <a:lstStyle/>
          <a:p>
            <a:r>
              <a:rPr lang="en-US" sz="2800" b="1" dirty="0" smtClean="0">
                <a:solidFill>
                  <a:srgbClr val="C00000"/>
                </a:solidFill>
                <a:latin typeface="Times New Roman" pitchFamily="18" charset="0"/>
                <a:cs typeface="Times New Roman" pitchFamily="18" charset="0"/>
              </a:rPr>
              <a:t>3. </a:t>
            </a:r>
            <a:r>
              <a:rPr lang="vi-VN" sz="2800" b="1" dirty="0" smtClean="0">
                <a:solidFill>
                  <a:srgbClr val="C00000"/>
                </a:solidFill>
                <a:latin typeface="Times New Roman" pitchFamily="18" charset="0"/>
                <a:cs typeface="Times New Roman" pitchFamily="18" charset="0"/>
              </a:rPr>
              <a:t>Kết </a:t>
            </a:r>
            <a:r>
              <a:rPr lang="vi-VN" sz="2800" b="1" dirty="0">
                <a:solidFill>
                  <a:srgbClr val="C00000"/>
                </a:solidFill>
                <a:latin typeface="Times New Roman" pitchFamily="18" charset="0"/>
                <a:cs typeface="Times New Roman" pitchFamily="18" charset="0"/>
              </a:rPr>
              <a:t>thúc </a:t>
            </a:r>
          </a:p>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Cô </a:t>
            </a:r>
            <a:r>
              <a:rPr lang="vi-VN" sz="2800" dirty="0">
                <a:latin typeface="Times New Roman" pitchFamily="18" charset="0"/>
                <a:cs typeface="Times New Roman" pitchFamily="18" charset="0"/>
              </a:rPr>
              <a:t>hỏi </a:t>
            </a:r>
            <a:r>
              <a:rPr lang="vi-VN" sz="2800" dirty="0"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Hôm </a:t>
            </a:r>
            <a:r>
              <a:rPr lang="vi-VN" sz="2800" dirty="0">
                <a:latin typeface="Times New Roman" pitchFamily="18" charset="0"/>
                <a:cs typeface="Times New Roman" pitchFamily="18" charset="0"/>
              </a:rPr>
              <a:t>nay các con học được gì</a:t>
            </a:r>
            <a:r>
              <a:rPr lang="vi-VN" sz="2800" dirty="0" smtClean="0">
                <a:latin typeface="Times New Roman" pitchFamily="18" charset="0"/>
                <a:cs typeface="Times New Roman" pitchFamily="18" charset="0"/>
              </a:rPr>
              <a:t>?</a:t>
            </a:r>
            <a:r>
              <a:rPr lang="vi-VN" sz="2800" dirty="0">
                <a:latin typeface="Times New Roman" pitchFamily="18" charset="0"/>
                <a:cs typeface="Times New Roman" pitchFamily="18" charset="0"/>
              </a:rPr>
              <a:t/>
            </a:r>
            <a:br>
              <a:rPr lang="vi-VN"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Khen </a:t>
            </a:r>
            <a:r>
              <a:rPr lang="vi-VN" sz="2800" dirty="0">
                <a:latin typeface="Times New Roman" pitchFamily="18" charset="0"/>
                <a:cs typeface="Times New Roman" pitchFamily="18" charset="0"/>
              </a:rPr>
              <a:t>ngợi, động viên trẻ.</a:t>
            </a:r>
          </a:p>
          <a:p>
            <a:r>
              <a:rPr lang="en-US" sz="2800" dirty="0" smtClean="0">
                <a:latin typeface="Times New Roman" pitchFamily="18" charset="0"/>
                <a:cs typeface="Times New Roman" pitchFamily="18" charset="0"/>
              </a:rPr>
              <a:t>- Cô và trẻ cùng </a:t>
            </a:r>
            <a:r>
              <a:rPr lang="vi-VN" sz="2800" dirty="0" smtClean="0">
                <a:latin typeface="Times New Roman" pitchFamily="18" charset="0"/>
                <a:cs typeface="Times New Roman" pitchFamily="18" charset="0"/>
              </a:rPr>
              <a:t>hát </a:t>
            </a:r>
            <a:r>
              <a:rPr lang="vi-VN" sz="2800" dirty="0">
                <a:latin typeface="Times New Roman" pitchFamily="18" charset="0"/>
                <a:cs typeface="Times New Roman" pitchFamily="18" charset="0"/>
              </a:rPr>
              <a:t>bài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Quả </a:t>
            </a:r>
            <a:r>
              <a:rPr lang="vi-VN" sz="2800" dirty="0">
                <a:latin typeface="Times New Roman" pitchFamily="18" charset="0"/>
                <a:cs typeface="Times New Roman" pitchFamily="18" charset="0"/>
              </a:rPr>
              <a:t>bóng tròn tròn</a:t>
            </a: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và đi ra ngoài.</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a:t>
            </a:r>
          </a:p>
        </p:txBody>
      </p:sp>
      <p:pic>
        <p:nvPicPr>
          <p:cNvPr id="44" name="Picture 4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43605" y="674514"/>
            <a:ext cx="371475" cy="328613"/>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122304" y="905604"/>
            <a:ext cx="371475" cy="328613"/>
          </a:xfrm>
          <a:prstGeom prst="rect">
            <a:avLst/>
          </a:prstGeom>
        </p:spPr>
      </p:pic>
      <p:pic>
        <p:nvPicPr>
          <p:cNvPr id="46" name="Picture 4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689363" y="510208"/>
            <a:ext cx="371475" cy="328613"/>
          </a:xfrm>
          <a:prstGeom prst="rect">
            <a:avLst/>
          </a:prstGeom>
        </p:spPr>
      </p:pic>
      <p:pic>
        <p:nvPicPr>
          <p:cNvPr id="47" name="Picture 4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333873" y="358881"/>
            <a:ext cx="535781" cy="892969"/>
          </a:xfrm>
          <a:prstGeom prst="rect">
            <a:avLst/>
          </a:prstGeom>
        </p:spPr>
      </p:pic>
      <p:pic>
        <p:nvPicPr>
          <p:cNvPr id="3" name="vongquay">
            <a:hlinkClick r:id="" action="ppaction://media"/>
          </p:cNvPr>
          <p:cNvPicPr>
            <a:picLocks noChangeAspect="1"/>
          </p:cNvPicPr>
          <p:nvPr>
            <a:videoFile r:link="rId2"/>
            <p:extLst>
              <p:ext uri="{DAA4B4D4-6D71-4841-9C94-3DE7FCFB9230}">
                <p14:media xmlns:p14="http://schemas.microsoft.com/office/powerpoint/2010/main" xmlns="" r:embed="rId7"/>
              </p:ext>
            </p:extLst>
          </p:nvPr>
        </p:nvPicPr>
        <p:blipFill>
          <a:blip r:embed="rId8" cstate="print"/>
          <a:stretch>
            <a:fillRect/>
          </a:stretch>
        </p:blipFill>
        <p:spPr>
          <a:xfrm>
            <a:off x="7285614" y="-520300"/>
            <a:ext cx="457200" cy="457200"/>
          </a:xfrm>
          <a:prstGeom prst="rect">
            <a:avLst/>
          </a:prstGeom>
        </p:spPr>
      </p:pic>
      <p:sp>
        <p:nvSpPr>
          <p:cNvPr id="31" name="Isosceles Triangle 30"/>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32" name="Isosceles Triangle 31"/>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33" name="Isosceles Triangle 32"/>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34" name="Isosceles Triangle 33"/>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42" name="Isosceles Triangle 41"/>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43" name="Isosceles Triangle 42"/>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48" name="Isosceles Triangle 47"/>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49" name="Isosceles Triangle 48"/>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50" name="Isosceles Triangle 49"/>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51" name="Isosceles Triangle 50"/>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52" name="Isosceles Triangle 51"/>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53" name="Isosceles Triangle 52"/>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54" name="Isosceles Triangle 53"/>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55" name="Isosceles Triangle 54"/>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56" name="Isosceles Triangle 55"/>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57" name="Isosceles Triangle 56"/>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58" name="Isosceles Triangle 57"/>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59" name="Isosceles Triangle 58"/>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60" name="Isosceles Triangle 59"/>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61" name="Isosceles Triangle 60"/>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
        <p:nvSpPr>
          <p:cNvPr id="24" name="Heart 23">
            <a:hlinkClick r:id="rId9" action="ppaction://hlinksldjump"/>
          </p:cNvPr>
          <p:cNvSpPr/>
          <p:nvPr/>
        </p:nvSpPr>
        <p:spPr>
          <a:xfrm rot="5400000">
            <a:off x="8513716" y="193983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350">
              <a:solidFill>
                <a:prstClr val="white"/>
              </a:solidFill>
              <a:latin typeface="Arial" panose="020B0604020202020204" pitchFamily="34" charset="0"/>
            </a:endParaRPr>
          </a:p>
        </p:txBody>
      </p:sp>
    </p:spTree>
    <p:custDataLst>
      <p:tags r:id="rId1"/>
    </p:custDataLst>
    <p:extLst>
      <p:ext uri="{BB962C8B-B14F-4D97-AF65-F5344CB8AC3E}">
        <p14:creationId xmlns:p14="http://schemas.microsoft.com/office/powerpoint/2010/main" xmlns="" val="2632991965"/>
      </p:ext>
    </p:extLst>
  </p:cSld>
  <p:clrMapOvr>
    <a:masterClrMapping/>
  </p:clrMapOvr>
  <mc:AlternateContent xmlns:mc="http://schemas.openxmlformats.org/markup-compatibility/2006">
    <mc:Choice xmlns:p14="http://schemas.microsoft.com/office/powerpoint/2010/main" xmlns="" Requires="p14">
      <p:transition spd="slow" p14:dur="2000" advTm="43573"/>
    </mc:Choice>
    <mc:Fallback>
      <p:transition spd="slow" advTm="435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3" presetClass="mediacall" presetSubtype="0" fill="hold" nodeType="withEffect">
                                  <p:stCondLst>
                                    <p:cond delay="0"/>
                                  </p:stCondLst>
                                  <p:childTnLst>
                                    <p:cmd type="call" cmd="stop">
                                      <p:cBhvr>
                                        <p:cTn id="14" dur="1" fill="hold"/>
                                        <p:tgtEl>
                                          <p:spTgt spid="3"/>
                                        </p:tgtEl>
                                      </p:cBhvr>
                                    </p:cmd>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par>
                                <p:cTn id="20" presetID="3" presetClass="mediacall" presetSubtype="0" fill="hold" nodeType="withEffect">
                                  <p:stCondLst>
                                    <p:cond delay="0"/>
                                  </p:stCondLst>
                                  <p:childTnLst>
                                    <p:cmd type="call" cmd="stop">
                                      <p:cBhvr>
                                        <p:cTn id="21" dur="1" fill="hold"/>
                                        <p:tgtEl>
                                          <p:spTgt spid="3"/>
                                        </p:tgtEl>
                                      </p:cBhvr>
                                    </p:cmd>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33"/>
                                        </p:tgtEl>
                                      </p:cBhvr>
                                    </p:animEffect>
                                    <p:set>
                                      <p:cBhvr>
                                        <p:cTn id="26" dur="1" fill="hold">
                                          <p:stCondLst>
                                            <p:cond delay="499"/>
                                          </p:stCondLst>
                                        </p:cTn>
                                        <p:tgtEl>
                                          <p:spTgt spid="33"/>
                                        </p:tgtEl>
                                        <p:attrNameLst>
                                          <p:attrName>style.visibility</p:attrName>
                                        </p:attrNameLst>
                                      </p:cBhvr>
                                      <p:to>
                                        <p:strVal val="hidden"/>
                                      </p:to>
                                    </p:set>
                                  </p:childTnLst>
                                </p:cTn>
                              </p:par>
                              <p:par>
                                <p:cTn id="27" presetID="3" presetClass="mediacall" presetSubtype="0" fill="hold" nodeType="withEffect">
                                  <p:stCondLst>
                                    <p:cond delay="0"/>
                                  </p:stCondLst>
                                  <p:childTnLst>
                                    <p:cmd type="call" cmd="stop">
                                      <p:cBhvr>
                                        <p:cTn id="28" dur="1" fill="hold"/>
                                        <p:tgtEl>
                                          <p:spTgt spid="3"/>
                                        </p:tgtEl>
                                      </p:cBhvr>
                                    </p:cmd>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34"/>
                                        </p:tgtEl>
                                      </p:cBhvr>
                                    </p:animEffect>
                                    <p:set>
                                      <p:cBhvr>
                                        <p:cTn id="33" dur="1" fill="hold">
                                          <p:stCondLst>
                                            <p:cond delay="499"/>
                                          </p:stCondLst>
                                        </p:cTn>
                                        <p:tgtEl>
                                          <p:spTgt spid="34"/>
                                        </p:tgtEl>
                                        <p:attrNameLst>
                                          <p:attrName>style.visibility</p:attrName>
                                        </p:attrNameLst>
                                      </p:cBhvr>
                                      <p:to>
                                        <p:strVal val="hidden"/>
                                      </p:to>
                                    </p:set>
                                  </p:childTnLst>
                                </p:cTn>
                              </p:par>
                              <p:par>
                                <p:cTn id="34" presetID="3" presetClass="mediacall" presetSubtype="0" fill="hold" nodeType="withEffect">
                                  <p:stCondLst>
                                    <p:cond delay="0"/>
                                  </p:stCondLst>
                                  <p:childTnLst>
                                    <p:cmd type="call" cmd="stop">
                                      <p:cBhvr>
                                        <p:cTn id="35" dur="1" fill="hold"/>
                                        <p:tgtEl>
                                          <p:spTgt spid="3"/>
                                        </p:tgtEl>
                                      </p:cBhvr>
                                    </p:cmd>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42"/>
                                        </p:tgtEl>
                                      </p:cBhvr>
                                    </p:animEffect>
                                    <p:set>
                                      <p:cBhvr>
                                        <p:cTn id="40" dur="1" fill="hold">
                                          <p:stCondLst>
                                            <p:cond delay="499"/>
                                          </p:stCondLst>
                                        </p:cTn>
                                        <p:tgtEl>
                                          <p:spTgt spid="42"/>
                                        </p:tgtEl>
                                        <p:attrNameLst>
                                          <p:attrName>style.visibility</p:attrName>
                                        </p:attrNameLst>
                                      </p:cBhvr>
                                      <p:to>
                                        <p:strVal val="hidden"/>
                                      </p:to>
                                    </p:set>
                                  </p:childTnLst>
                                </p:cTn>
                              </p:par>
                              <p:par>
                                <p:cTn id="41" presetID="3" presetClass="mediacall" presetSubtype="0" fill="hold" nodeType="withEffect">
                                  <p:stCondLst>
                                    <p:cond delay="0"/>
                                  </p:stCondLst>
                                  <p:childTnLst>
                                    <p:cmd type="call" cmd="stop">
                                      <p:cBhvr>
                                        <p:cTn id="42" dur="1" fill="hold"/>
                                        <p:tgtEl>
                                          <p:spTgt spid="3"/>
                                        </p:tgtEl>
                                      </p:cBhvr>
                                    </p:cmd>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par>
                                <p:cTn id="48" presetID="3" presetClass="mediacall" presetSubtype="0" fill="hold" nodeType="withEffect">
                                  <p:stCondLst>
                                    <p:cond delay="0"/>
                                  </p:stCondLst>
                                  <p:childTnLst>
                                    <p:cmd type="call" cmd="stop">
                                      <p:cBhvr>
                                        <p:cTn id="49" dur="1" fill="hold"/>
                                        <p:tgtEl>
                                          <p:spTgt spid="3"/>
                                        </p:tgtEl>
                                      </p:cBhvr>
                                    </p:cmd>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cTn>
                              </p:par>
                              <p:par>
                                <p:cTn id="55" presetID="3" presetClass="mediacall" presetSubtype="0" fill="hold" nodeType="withEffect">
                                  <p:stCondLst>
                                    <p:cond delay="0"/>
                                  </p:stCondLst>
                                  <p:childTnLst>
                                    <p:cmd type="call" cmd="stop">
                                      <p:cBhvr>
                                        <p:cTn id="56" dur="1" fill="hold"/>
                                        <p:tgtEl>
                                          <p:spTgt spid="3"/>
                                        </p:tgtEl>
                                      </p:cBhvr>
                                    </p:cmd>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9"/>
                                        </p:tgtEl>
                                      </p:cBhvr>
                                    </p:animEffect>
                                    <p:set>
                                      <p:cBhvr>
                                        <p:cTn id="61" dur="1" fill="hold">
                                          <p:stCondLst>
                                            <p:cond delay="499"/>
                                          </p:stCondLst>
                                        </p:cTn>
                                        <p:tgtEl>
                                          <p:spTgt spid="49"/>
                                        </p:tgtEl>
                                        <p:attrNameLst>
                                          <p:attrName>style.visibility</p:attrName>
                                        </p:attrNameLst>
                                      </p:cBhvr>
                                      <p:to>
                                        <p:strVal val="hidden"/>
                                      </p:to>
                                    </p:set>
                                  </p:childTnLst>
                                </p:cTn>
                              </p:par>
                              <p:par>
                                <p:cTn id="62" presetID="3" presetClass="mediacall" presetSubtype="0" fill="hold" nodeType="withEffect">
                                  <p:stCondLst>
                                    <p:cond delay="0"/>
                                  </p:stCondLst>
                                  <p:childTnLst>
                                    <p:cmd type="call" cmd="stop">
                                      <p:cBhvr>
                                        <p:cTn id="63" dur="1" fill="hold"/>
                                        <p:tgtEl>
                                          <p:spTgt spid="3"/>
                                        </p:tgtEl>
                                      </p:cBhvr>
                                    </p:cmd>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50"/>
                                        </p:tgtEl>
                                      </p:cBhvr>
                                    </p:animEffect>
                                    <p:set>
                                      <p:cBhvr>
                                        <p:cTn id="68" dur="1" fill="hold">
                                          <p:stCondLst>
                                            <p:cond delay="499"/>
                                          </p:stCondLst>
                                        </p:cTn>
                                        <p:tgtEl>
                                          <p:spTgt spid="50"/>
                                        </p:tgtEl>
                                        <p:attrNameLst>
                                          <p:attrName>style.visibility</p:attrName>
                                        </p:attrNameLst>
                                      </p:cBhvr>
                                      <p:to>
                                        <p:strVal val="hidden"/>
                                      </p:to>
                                    </p:set>
                                  </p:childTnLst>
                                </p:cTn>
                              </p:par>
                              <p:par>
                                <p:cTn id="69" presetID="3" presetClass="mediacall" presetSubtype="0" fill="hold" nodeType="withEffect">
                                  <p:stCondLst>
                                    <p:cond delay="0"/>
                                  </p:stCondLst>
                                  <p:childTnLst>
                                    <p:cmd type="call" cmd="stop">
                                      <p:cBhvr>
                                        <p:cTn id="70" dur="1" fill="hold"/>
                                        <p:tgtEl>
                                          <p:spTgt spid="3"/>
                                        </p:tgtEl>
                                      </p:cBhvr>
                                    </p:cmd>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51"/>
                                        </p:tgtEl>
                                      </p:cBhvr>
                                    </p:animEffect>
                                    <p:set>
                                      <p:cBhvr>
                                        <p:cTn id="75" dur="1" fill="hold">
                                          <p:stCondLst>
                                            <p:cond delay="499"/>
                                          </p:stCondLst>
                                        </p:cTn>
                                        <p:tgtEl>
                                          <p:spTgt spid="51"/>
                                        </p:tgtEl>
                                        <p:attrNameLst>
                                          <p:attrName>style.visibility</p:attrName>
                                        </p:attrNameLst>
                                      </p:cBhvr>
                                      <p:to>
                                        <p:strVal val="hidden"/>
                                      </p:to>
                                    </p:set>
                                  </p:childTnLst>
                                </p:cTn>
                              </p:par>
                              <p:par>
                                <p:cTn id="76" presetID="3" presetClass="mediacall" presetSubtype="0" fill="hold" nodeType="withEffect">
                                  <p:stCondLst>
                                    <p:cond delay="0"/>
                                  </p:stCondLst>
                                  <p:childTnLst>
                                    <p:cmd type="call" cmd="stop">
                                      <p:cBhvr>
                                        <p:cTn id="77" dur="1" fill="hold"/>
                                        <p:tgtEl>
                                          <p:spTgt spid="3"/>
                                        </p:tgtEl>
                                      </p:cBhvr>
                                    </p:cmd>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52"/>
                                        </p:tgtEl>
                                      </p:cBhvr>
                                    </p:animEffect>
                                    <p:set>
                                      <p:cBhvr>
                                        <p:cTn id="82" dur="1" fill="hold">
                                          <p:stCondLst>
                                            <p:cond delay="499"/>
                                          </p:stCondLst>
                                        </p:cTn>
                                        <p:tgtEl>
                                          <p:spTgt spid="52"/>
                                        </p:tgtEl>
                                        <p:attrNameLst>
                                          <p:attrName>style.visibility</p:attrName>
                                        </p:attrNameLst>
                                      </p:cBhvr>
                                      <p:to>
                                        <p:strVal val="hidden"/>
                                      </p:to>
                                    </p:set>
                                  </p:childTnLst>
                                </p:cTn>
                              </p:par>
                              <p:par>
                                <p:cTn id="83" presetID="3" presetClass="mediacall" presetSubtype="0" fill="hold" nodeType="withEffect">
                                  <p:stCondLst>
                                    <p:cond delay="0"/>
                                  </p:stCondLst>
                                  <p:childTnLst>
                                    <p:cmd type="call" cmd="stop">
                                      <p:cBhvr>
                                        <p:cTn id="84" dur="1" fill="hold"/>
                                        <p:tgtEl>
                                          <p:spTgt spid="3"/>
                                        </p:tgtEl>
                                      </p:cBhvr>
                                    </p:cmd>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0" nodeType="clickEffect">
                                  <p:stCondLst>
                                    <p:cond delay="0"/>
                                  </p:stCondLst>
                                  <p:childTnLst>
                                    <p:animEffect transition="out" filter="fade">
                                      <p:cBhvr>
                                        <p:cTn id="88" dur="500"/>
                                        <p:tgtEl>
                                          <p:spTgt spid="53"/>
                                        </p:tgtEl>
                                      </p:cBhvr>
                                    </p:animEffect>
                                    <p:set>
                                      <p:cBhvr>
                                        <p:cTn id="89" dur="1" fill="hold">
                                          <p:stCondLst>
                                            <p:cond delay="499"/>
                                          </p:stCondLst>
                                        </p:cTn>
                                        <p:tgtEl>
                                          <p:spTgt spid="53"/>
                                        </p:tgtEl>
                                        <p:attrNameLst>
                                          <p:attrName>style.visibility</p:attrName>
                                        </p:attrNameLst>
                                      </p:cBhvr>
                                      <p:to>
                                        <p:strVal val="hidden"/>
                                      </p:to>
                                    </p:set>
                                  </p:childTnLst>
                                </p:cTn>
                              </p:par>
                              <p:par>
                                <p:cTn id="90" presetID="3" presetClass="mediacall" presetSubtype="0" fill="hold" nodeType="withEffect">
                                  <p:stCondLst>
                                    <p:cond delay="0"/>
                                  </p:stCondLst>
                                  <p:childTnLst>
                                    <p:cmd type="call" cmd="stop">
                                      <p:cBhvr>
                                        <p:cTn id="91" dur="1" fill="hold"/>
                                        <p:tgtEl>
                                          <p:spTgt spid="3"/>
                                        </p:tgtEl>
                                      </p:cBhvr>
                                    </p:cmd>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54"/>
                                        </p:tgtEl>
                                      </p:cBhvr>
                                    </p:animEffect>
                                    <p:set>
                                      <p:cBhvr>
                                        <p:cTn id="96" dur="1" fill="hold">
                                          <p:stCondLst>
                                            <p:cond delay="499"/>
                                          </p:stCondLst>
                                        </p:cTn>
                                        <p:tgtEl>
                                          <p:spTgt spid="54"/>
                                        </p:tgtEl>
                                        <p:attrNameLst>
                                          <p:attrName>style.visibility</p:attrName>
                                        </p:attrNameLst>
                                      </p:cBhvr>
                                      <p:to>
                                        <p:strVal val="hidden"/>
                                      </p:to>
                                    </p:set>
                                  </p:childTnLst>
                                </p:cTn>
                              </p:par>
                              <p:par>
                                <p:cTn id="97" presetID="3" presetClass="mediacall" presetSubtype="0" fill="hold" nodeType="withEffect">
                                  <p:stCondLst>
                                    <p:cond delay="0"/>
                                  </p:stCondLst>
                                  <p:childTnLst>
                                    <p:cmd type="call" cmd="stop">
                                      <p:cBhvr>
                                        <p:cTn id="98" dur="1" fill="hold"/>
                                        <p:tgtEl>
                                          <p:spTgt spid="3"/>
                                        </p:tgtEl>
                                      </p:cBhvr>
                                    </p:cmd>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55"/>
                                        </p:tgtEl>
                                      </p:cBhvr>
                                    </p:animEffect>
                                    <p:set>
                                      <p:cBhvr>
                                        <p:cTn id="103" dur="1" fill="hold">
                                          <p:stCondLst>
                                            <p:cond delay="499"/>
                                          </p:stCondLst>
                                        </p:cTn>
                                        <p:tgtEl>
                                          <p:spTgt spid="55"/>
                                        </p:tgtEl>
                                        <p:attrNameLst>
                                          <p:attrName>style.visibility</p:attrName>
                                        </p:attrNameLst>
                                      </p:cBhvr>
                                      <p:to>
                                        <p:strVal val="hidden"/>
                                      </p:to>
                                    </p:set>
                                  </p:childTnLst>
                                </p:cTn>
                              </p:par>
                              <p:par>
                                <p:cTn id="104" presetID="3" presetClass="mediacall" presetSubtype="0" fill="hold" nodeType="withEffect">
                                  <p:stCondLst>
                                    <p:cond delay="0"/>
                                  </p:stCondLst>
                                  <p:childTnLst>
                                    <p:cmd type="call" cmd="stop">
                                      <p:cBhvr>
                                        <p:cTn id="105" dur="1" fill="hold"/>
                                        <p:tgtEl>
                                          <p:spTgt spid="3"/>
                                        </p:tgtEl>
                                      </p:cBhvr>
                                    </p:cmd>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0" nodeType="clickEffect">
                                  <p:stCondLst>
                                    <p:cond delay="0"/>
                                  </p:stCondLst>
                                  <p:childTnLst>
                                    <p:animEffect transition="out" filter="fade">
                                      <p:cBhvr>
                                        <p:cTn id="109" dur="500"/>
                                        <p:tgtEl>
                                          <p:spTgt spid="56"/>
                                        </p:tgtEl>
                                      </p:cBhvr>
                                    </p:animEffect>
                                    <p:set>
                                      <p:cBhvr>
                                        <p:cTn id="110" dur="1" fill="hold">
                                          <p:stCondLst>
                                            <p:cond delay="499"/>
                                          </p:stCondLst>
                                        </p:cTn>
                                        <p:tgtEl>
                                          <p:spTgt spid="56"/>
                                        </p:tgtEl>
                                        <p:attrNameLst>
                                          <p:attrName>style.visibility</p:attrName>
                                        </p:attrNameLst>
                                      </p:cBhvr>
                                      <p:to>
                                        <p:strVal val="hidden"/>
                                      </p:to>
                                    </p:set>
                                  </p:childTnLst>
                                </p:cTn>
                              </p:par>
                              <p:par>
                                <p:cTn id="111" presetID="3" presetClass="mediacall" presetSubtype="0" fill="hold" nodeType="withEffect">
                                  <p:stCondLst>
                                    <p:cond delay="0"/>
                                  </p:stCondLst>
                                  <p:childTnLst>
                                    <p:cmd type="call" cmd="stop">
                                      <p:cBhvr>
                                        <p:cTn id="112" dur="1" fill="hold"/>
                                        <p:tgtEl>
                                          <p:spTgt spid="3"/>
                                        </p:tgtEl>
                                      </p:cBhvr>
                                    </p:cmd>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0" nodeType="clickEffect">
                                  <p:stCondLst>
                                    <p:cond delay="0"/>
                                  </p:stCondLst>
                                  <p:childTnLst>
                                    <p:animEffect transition="out" filter="fade">
                                      <p:cBhvr>
                                        <p:cTn id="116" dur="500"/>
                                        <p:tgtEl>
                                          <p:spTgt spid="57"/>
                                        </p:tgtEl>
                                      </p:cBhvr>
                                    </p:animEffect>
                                    <p:set>
                                      <p:cBhvr>
                                        <p:cTn id="117" dur="1" fill="hold">
                                          <p:stCondLst>
                                            <p:cond delay="499"/>
                                          </p:stCondLst>
                                        </p:cTn>
                                        <p:tgtEl>
                                          <p:spTgt spid="57"/>
                                        </p:tgtEl>
                                        <p:attrNameLst>
                                          <p:attrName>style.visibility</p:attrName>
                                        </p:attrNameLst>
                                      </p:cBhvr>
                                      <p:to>
                                        <p:strVal val="hidden"/>
                                      </p:to>
                                    </p:set>
                                  </p:childTnLst>
                                </p:cTn>
                              </p:par>
                              <p:par>
                                <p:cTn id="118" presetID="3" presetClass="mediacall" presetSubtype="0" fill="hold" nodeType="withEffect">
                                  <p:stCondLst>
                                    <p:cond delay="0"/>
                                  </p:stCondLst>
                                  <p:childTnLst>
                                    <p:cmd type="call" cmd="stop">
                                      <p:cBhvr>
                                        <p:cTn id="119" dur="1" fill="hold"/>
                                        <p:tgtEl>
                                          <p:spTgt spid="3"/>
                                        </p:tgtEl>
                                      </p:cBhvr>
                                    </p:cmd>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0" nodeType="clickEffect">
                                  <p:stCondLst>
                                    <p:cond delay="0"/>
                                  </p:stCondLst>
                                  <p:childTnLst>
                                    <p:animEffect transition="out" filter="fade">
                                      <p:cBhvr>
                                        <p:cTn id="123" dur="500"/>
                                        <p:tgtEl>
                                          <p:spTgt spid="58"/>
                                        </p:tgtEl>
                                      </p:cBhvr>
                                    </p:animEffect>
                                    <p:set>
                                      <p:cBhvr>
                                        <p:cTn id="124" dur="1" fill="hold">
                                          <p:stCondLst>
                                            <p:cond delay="499"/>
                                          </p:stCondLst>
                                        </p:cTn>
                                        <p:tgtEl>
                                          <p:spTgt spid="58"/>
                                        </p:tgtEl>
                                        <p:attrNameLst>
                                          <p:attrName>style.visibility</p:attrName>
                                        </p:attrNameLst>
                                      </p:cBhvr>
                                      <p:to>
                                        <p:strVal val="hidden"/>
                                      </p:to>
                                    </p:set>
                                  </p:childTnLst>
                                </p:cTn>
                              </p:par>
                              <p:par>
                                <p:cTn id="125" presetID="3" presetClass="mediacall" presetSubtype="0" fill="hold" nodeType="withEffect">
                                  <p:stCondLst>
                                    <p:cond delay="0"/>
                                  </p:stCondLst>
                                  <p:childTnLst>
                                    <p:cmd type="call" cmd="stop">
                                      <p:cBhvr>
                                        <p:cTn id="126" dur="1" fill="hold"/>
                                        <p:tgtEl>
                                          <p:spTgt spid="3"/>
                                        </p:tgtEl>
                                      </p:cBhvr>
                                    </p:cmd>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0" nodeType="clickEffect">
                                  <p:stCondLst>
                                    <p:cond delay="0"/>
                                  </p:stCondLst>
                                  <p:childTnLst>
                                    <p:animEffect transition="out" filter="fade">
                                      <p:cBhvr>
                                        <p:cTn id="130" dur="500"/>
                                        <p:tgtEl>
                                          <p:spTgt spid="59"/>
                                        </p:tgtEl>
                                      </p:cBhvr>
                                    </p:animEffect>
                                    <p:set>
                                      <p:cBhvr>
                                        <p:cTn id="131" dur="1" fill="hold">
                                          <p:stCondLst>
                                            <p:cond delay="499"/>
                                          </p:stCondLst>
                                        </p:cTn>
                                        <p:tgtEl>
                                          <p:spTgt spid="59"/>
                                        </p:tgtEl>
                                        <p:attrNameLst>
                                          <p:attrName>style.visibility</p:attrName>
                                        </p:attrNameLst>
                                      </p:cBhvr>
                                      <p:to>
                                        <p:strVal val="hidden"/>
                                      </p:to>
                                    </p:set>
                                  </p:childTnLst>
                                </p:cTn>
                              </p:par>
                              <p:par>
                                <p:cTn id="132" presetID="3" presetClass="mediacall" presetSubtype="0" fill="hold" nodeType="withEffect">
                                  <p:stCondLst>
                                    <p:cond delay="0"/>
                                  </p:stCondLst>
                                  <p:childTnLst>
                                    <p:cmd type="call" cmd="stop">
                                      <p:cBhvr>
                                        <p:cTn id="133" dur="1" fill="hold"/>
                                        <p:tgtEl>
                                          <p:spTgt spid="3"/>
                                        </p:tgtEl>
                                      </p:cBhvr>
                                    </p:cmd>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0" nodeType="clickEffect">
                                  <p:stCondLst>
                                    <p:cond delay="0"/>
                                  </p:stCondLst>
                                  <p:childTnLst>
                                    <p:animEffect transition="out" filter="fade">
                                      <p:cBhvr>
                                        <p:cTn id="137" dur="500"/>
                                        <p:tgtEl>
                                          <p:spTgt spid="60"/>
                                        </p:tgtEl>
                                      </p:cBhvr>
                                    </p:animEffect>
                                    <p:set>
                                      <p:cBhvr>
                                        <p:cTn id="138" dur="1" fill="hold">
                                          <p:stCondLst>
                                            <p:cond delay="499"/>
                                          </p:stCondLst>
                                        </p:cTn>
                                        <p:tgtEl>
                                          <p:spTgt spid="60"/>
                                        </p:tgtEl>
                                        <p:attrNameLst>
                                          <p:attrName>style.visibility</p:attrName>
                                        </p:attrNameLst>
                                      </p:cBhvr>
                                      <p:to>
                                        <p:strVal val="hidden"/>
                                      </p:to>
                                    </p:set>
                                  </p:childTnLst>
                                </p:cTn>
                              </p:par>
                              <p:par>
                                <p:cTn id="139" presetID="3" presetClass="mediacall" presetSubtype="0" fill="hold" nodeType="withEffect">
                                  <p:stCondLst>
                                    <p:cond delay="0"/>
                                  </p:stCondLst>
                                  <p:childTnLst>
                                    <p:cmd type="call" cmd="stop">
                                      <p:cBhvr>
                                        <p:cTn id="140" dur="1" fill="hold"/>
                                        <p:tgtEl>
                                          <p:spTgt spid="3"/>
                                        </p:tgtEl>
                                      </p:cBhvr>
                                    </p:cmd>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61"/>
                                        </p:tgtEl>
                                      </p:cBhvr>
                                    </p:animEffect>
                                    <p:set>
                                      <p:cBhvr>
                                        <p:cTn id="145" dur="1" fill="hold">
                                          <p:stCondLst>
                                            <p:cond delay="499"/>
                                          </p:stCondLst>
                                        </p:cTn>
                                        <p:tgtEl>
                                          <p:spTgt spid="61"/>
                                        </p:tgtEl>
                                        <p:attrNameLst>
                                          <p:attrName>style.visibility</p:attrName>
                                        </p:attrNameLst>
                                      </p:cBhvr>
                                      <p:to>
                                        <p:strVal val="hidden"/>
                                      </p:to>
                                    </p:set>
                                  </p:childTnLst>
                                </p:cTn>
                              </p:par>
                              <p:par>
                                <p:cTn id="146" presetID="3" presetClass="mediacall" presetSubtype="0" fill="hold" nodeType="withEffect">
                                  <p:stCondLst>
                                    <p:cond delay="0"/>
                                  </p:stCondLst>
                                  <p:childTnLst>
                                    <p:cmd type="call" cmd="stop">
                                      <p:cBhvr>
                                        <p:cTn id="147" dur="1" fill="hold"/>
                                        <p:tgtEl>
                                          <p:spTgt spid="3"/>
                                        </p:tgtEl>
                                      </p:cBhvr>
                                    </p:cmd>
                                  </p:childTnLst>
                                </p:cTn>
                              </p:par>
                              <p:par>
                                <p:cTn id="148" presetID="1" presetClass="mediacall" presetSubtype="0" fill="hold" nodeType="withEffect">
                                  <p:stCondLst>
                                    <p:cond delay="0"/>
                                  </p:stCondLst>
                                  <p:childTnLst>
                                    <p:cmd type="call" cmd="playFrom(0.0)">
                                      <p:cBhvr>
                                        <p:cTn id="149" dur="304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0" fill="hold" display="0">
                  <p:stCondLst>
                    <p:cond delay="indefinite"/>
                  </p:stCondLst>
                  <p:endCondLst>
                    <p:cond evt="onStopAudio" delay="0">
                      <p:tgtEl>
                        <p:sldTgt/>
                      </p:tgtEl>
                    </p:cond>
                  </p:endCondLst>
                </p:cTn>
                <p:tgtEl>
                  <p:spTgt spid="3"/>
                </p:tgtEl>
              </p:cMediaNode>
            </p:vide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56BF4FF-899F-43CD-AECB-F8E945675BFC}"/>
              </a:ext>
            </a:extLst>
          </p:cNvPr>
          <p:cNvSpPr txBox="1"/>
          <p:nvPr/>
        </p:nvSpPr>
        <p:spPr>
          <a:xfrm>
            <a:off x="2486722" y="1529439"/>
            <a:ext cx="4870042" cy="1446550"/>
          </a:xfrm>
          <a:prstGeom prst="rect">
            <a:avLst/>
          </a:prstGeom>
          <a:noFill/>
        </p:spPr>
        <p:txBody>
          <a:bodyPr wrap="square">
            <a:spAutoFit/>
          </a:bodyPr>
          <a:lstStyle/>
          <a:p>
            <a:pPr algn="ctr"/>
            <a:r>
              <a:rPr lang="nl-NL" sz="4400" b="1" dirty="0">
                <a:solidFill>
                  <a:srgbClr val="FF0000"/>
                </a:solidFill>
                <a:effectLst/>
                <a:latin typeface="Times New Roman" panose="02020603050405020304" pitchFamily="18" charset="0"/>
                <a:ea typeface="Times New Roman" panose="02020603050405020304" pitchFamily="18" charset="0"/>
              </a:rPr>
              <a:t>Xin chào và hẹn gặp lại</a:t>
            </a:r>
            <a:endParaRPr lang="en-US" sz="4400" dirty="0">
              <a:solidFill>
                <a:srgbClr val="FF0000"/>
              </a:solidFill>
            </a:endParaRPr>
          </a:p>
        </p:txBody>
      </p:sp>
    </p:spTree>
    <p:extLst>
      <p:ext uri="{BB962C8B-B14F-4D97-AF65-F5344CB8AC3E}">
        <p14:creationId xmlns:p14="http://schemas.microsoft.com/office/powerpoint/2010/main" xmlns="" val="3772344960"/>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3601221" y="0"/>
            <a:ext cx="1941557" cy="523220"/>
          </a:xfrm>
          <a:prstGeom prst="rect">
            <a:avLst/>
          </a:prstGeom>
          <a:noFill/>
        </p:spPr>
        <p:txBody>
          <a:bodyPr wrap="none" rtlCol="0">
            <a:spAutoFit/>
          </a:bodyPr>
          <a:lstStyle/>
          <a:p>
            <a:r>
              <a:rPr lang="vi-VN" sz="2800" b="1" dirty="0">
                <a:solidFill>
                  <a:srgbClr val="C00000"/>
                </a:solidFill>
                <a:latin typeface="+mj-lt"/>
              </a:rPr>
              <a:t>I. Mục tiêu</a:t>
            </a:r>
          </a:p>
        </p:txBody>
      </p:sp>
      <p:sp>
        <p:nvSpPr>
          <p:cNvPr id="4" name="TextBox 3">
            <a:extLst>
              <a:ext uri="{FF2B5EF4-FFF2-40B4-BE49-F238E27FC236}">
                <a16:creationId xmlns:a16="http://schemas.microsoft.com/office/drawing/2014/main" xmlns="" id="{97E72F1D-306B-46FA-B8AC-7B4A02C2BAB9}"/>
              </a:ext>
            </a:extLst>
          </p:cNvPr>
          <p:cNvSpPr txBox="1"/>
          <p:nvPr/>
        </p:nvSpPr>
        <p:spPr>
          <a:xfrm>
            <a:off x="623455" y="619185"/>
            <a:ext cx="7917871" cy="4154984"/>
          </a:xfrm>
          <a:prstGeom prst="rect">
            <a:avLst/>
          </a:prstGeom>
          <a:noFill/>
        </p:spPr>
        <p:txBody>
          <a:bodyPr wrap="square">
            <a:spAutoFit/>
          </a:bodyPr>
          <a:lstStyle/>
          <a:p>
            <a:r>
              <a:rPr lang="vi-VN" sz="2400" b="1" dirty="0">
                <a:latin typeface="+mj-lt"/>
              </a:rPr>
              <a:t>1</a:t>
            </a:r>
            <a:r>
              <a:rPr lang="vi-VN" sz="2400" b="1" dirty="0">
                <a:solidFill>
                  <a:schemeClr val="accent6">
                    <a:lumMod val="75000"/>
                  </a:schemeClr>
                </a:solidFill>
                <a:latin typeface="+mj-lt"/>
              </a:rPr>
              <a:t>. Kiến thức</a:t>
            </a:r>
          </a:p>
          <a:p>
            <a:r>
              <a:rPr lang="en-US" sz="2400" dirty="0" smtClean="0">
                <a:solidFill>
                  <a:schemeClr val="accent6">
                    <a:lumMod val="75000"/>
                  </a:schemeClr>
                </a:solidFill>
                <a:latin typeface="Times New Roman" pitchFamily="18" charset="0"/>
                <a:cs typeface="Times New Roman" pitchFamily="18" charset="0"/>
              </a:rPr>
              <a:t>-</a:t>
            </a:r>
            <a:r>
              <a:rPr lang="en-US" sz="2400" dirty="0" smtClean="0">
                <a:solidFill>
                  <a:schemeClr val="accent6">
                    <a:lumMod val="75000"/>
                  </a:schemeClr>
                </a:solidFill>
                <a:latin typeface="+mj-lt"/>
              </a:rPr>
              <a:t> </a:t>
            </a:r>
            <a:r>
              <a:rPr lang="vi-VN" sz="2400" dirty="0" smtClean="0">
                <a:solidFill>
                  <a:schemeClr val="accent6">
                    <a:lumMod val="75000"/>
                  </a:schemeClr>
                </a:solidFill>
                <a:latin typeface="+mj-lt"/>
              </a:rPr>
              <a:t>Nhận </a:t>
            </a:r>
            <a:r>
              <a:rPr lang="vi-VN" sz="2400" dirty="0">
                <a:solidFill>
                  <a:schemeClr val="accent6">
                    <a:lumMod val="75000"/>
                  </a:schemeClr>
                </a:solidFill>
                <a:latin typeface="+mj-lt"/>
              </a:rPr>
              <a:t>biết và gọi đúng tên </a:t>
            </a:r>
            <a:r>
              <a:rPr lang="vi-VN" sz="2400" b="1" dirty="0">
                <a:solidFill>
                  <a:schemeClr val="accent6">
                    <a:lumMod val="75000"/>
                  </a:schemeClr>
                </a:solidFill>
                <a:latin typeface="+mj-lt"/>
              </a:rPr>
              <a:t>búp bê</a:t>
            </a:r>
            <a:r>
              <a:rPr lang="vi-VN" sz="2400" dirty="0">
                <a:solidFill>
                  <a:schemeClr val="accent6">
                    <a:lumMod val="75000"/>
                  </a:schemeClr>
                </a:solidFill>
                <a:latin typeface="+mj-lt"/>
              </a:rPr>
              <a:t> và </a:t>
            </a:r>
            <a:r>
              <a:rPr lang="vi-VN" sz="2400" b="1" dirty="0">
                <a:solidFill>
                  <a:schemeClr val="accent6">
                    <a:lumMod val="75000"/>
                  </a:schemeClr>
                </a:solidFill>
                <a:latin typeface="+mj-lt"/>
              </a:rPr>
              <a:t>quả bóng</a:t>
            </a:r>
            <a:endParaRPr lang="vi-VN" sz="2400" dirty="0">
              <a:solidFill>
                <a:schemeClr val="accent6">
                  <a:lumMod val="75000"/>
                </a:schemeClr>
              </a:solidFill>
              <a:latin typeface="+mj-lt"/>
            </a:endParaRPr>
          </a:p>
          <a:p>
            <a:r>
              <a:rPr lang="en-US" sz="2400" dirty="0" smtClean="0">
                <a:solidFill>
                  <a:schemeClr val="accent6">
                    <a:lumMod val="75000"/>
                  </a:schemeClr>
                </a:solidFill>
                <a:latin typeface="Times New Roman" pitchFamily="18" charset="0"/>
                <a:cs typeface="Times New Roman" pitchFamily="18" charset="0"/>
              </a:rPr>
              <a:t>- </a:t>
            </a:r>
            <a:r>
              <a:rPr lang="vi-VN" sz="2400" dirty="0" smtClean="0">
                <a:solidFill>
                  <a:schemeClr val="accent6">
                    <a:lumMod val="75000"/>
                  </a:schemeClr>
                </a:solidFill>
                <a:latin typeface="+mj-lt"/>
              </a:rPr>
              <a:t>Phân </a:t>
            </a:r>
            <a:r>
              <a:rPr lang="vi-VN" sz="2400" dirty="0">
                <a:solidFill>
                  <a:schemeClr val="accent6">
                    <a:lumMod val="75000"/>
                  </a:schemeClr>
                </a:solidFill>
                <a:latin typeface="+mj-lt"/>
              </a:rPr>
              <a:t>biệt 2 đồ vật theo hình dạng, chức năng</a:t>
            </a:r>
          </a:p>
          <a:p>
            <a:r>
              <a:rPr lang="vi-VN" sz="2400" b="1" dirty="0">
                <a:solidFill>
                  <a:schemeClr val="accent6">
                    <a:lumMod val="75000"/>
                  </a:schemeClr>
                </a:solidFill>
                <a:latin typeface="+mj-lt"/>
              </a:rPr>
              <a:t>2. Kỹ năng</a:t>
            </a:r>
          </a:p>
          <a:p>
            <a:r>
              <a:rPr lang="en-US" sz="2400" dirty="0" smtClean="0">
                <a:solidFill>
                  <a:schemeClr val="accent6">
                    <a:lumMod val="75000"/>
                  </a:schemeClr>
                </a:solidFill>
                <a:latin typeface="Times New Roman" pitchFamily="18" charset="0"/>
                <a:cs typeface="Times New Roman" pitchFamily="18" charset="0"/>
              </a:rPr>
              <a:t>- Trẻ trả lời câu hỏi rõ ràng mạch lạc</a:t>
            </a:r>
            <a:endParaRPr lang="vi-VN" sz="2400" dirty="0">
              <a:solidFill>
                <a:schemeClr val="accent6">
                  <a:lumMod val="75000"/>
                </a:schemeClr>
              </a:solidFill>
              <a:latin typeface="Times New Roman" pitchFamily="18" charset="0"/>
              <a:cs typeface="Times New Roman" pitchFamily="18" charset="0"/>
            </a:endParaRPr>
          </a:p>
          <a:p>
            <a:r>
              <a:rPr lang="en-US" sz="2400" dirty="0" smtClean="0">
                <a:solidFill>
                  <a:schemeClr val="accent6">
                    <a:lumMod val="75000"/>
                  </a:schemeClr>
                </a:solidFill>
                <a:latin typeface="Times New Roman" pitchFamily="18" charset="0"/>
                <a:cs typeface="Times New Roman" pitchFamily="18" charset="0"/>
              </a:rPr>
              <a:t>- Biết chọn độ lô tô theo yêu cầu của cô </a:t>
            </a:r>
            <a:endParaRPr lang="vi-VN" sz="2400" dirty="0">
              <a:solidFill>
                <a:schemeClr val="accent6">
                  <a:lumMod val="75000"/>
                </a:schemeClr>
              </a:solidFill>
              <a:latin typeface="Times New Roman" pitchFamily="18" charset="0"/>
              <a:cs typeface="Times New Roman" pitchFamily="18" charset="0"/>
            </a:endParaRPr>
          </a:p>
          <a:p>
            <a:r>
              <a:rPr lang="vi-VN" sz="2400" b="1" dirty="0">
                <a:solidFill>
                  <a:schemeClr val="accent6">
                    <a:lumMod val="75000"/>
                  </a:schemeClr>
                </a:solidFill>
                <a:latin typeface="+mj-lt"/>
              </a:rPr>
              <a:t>3. Thái độ</a:t>
            </a:r>
          </a:p>
          <a:p>
            <a:r>
              <a:rPr lang="en-US" sz="2400" dirty="0" smtClean="0">
                <a:solidFill>
                  <a:schemeClr val="accent6">
                    <a:lumMod val="75000"/>
                  </a:schemeClr>
                </a:solidFill>
                <a:latin typeface="+mj-lt"/>
                <a:cs typeface="Times New Roman" pitchFamily="18" charset="0"/>
              </a:rPr>
              <a:t>- </a:t>
            </a:r>
            <a:r>
              <a:rPr lang="vi-VN" sz="2400" dirty="0" smtClean="0">
                <a:solidFill>
                  <a:schemeClr val="accent6">
                    <a:lumMod val="75000"/>
                  </a:schemeClr>
                </a:solidFill>
                <a:latin typeface="+mj-lt"/>
              </a:rPr>
              <a:t>Hứng </a:t>
            </a:r>
            <a:r>
              <a:rPr lang="vi-VN" sz="2400" dirty="0">
                <a:solidFill>
                  <a:schemeClr val="accent6">
                    <a:lumMod val="75000"/>
                  </a:schemeClr>
                </a:solidFill>
                <a:latin typeface="+mj-lt"/>
              </a:rPr>
              <a:t>thú tham </a:t>
            </a:r>
            <a:r>
              <a:rPr lang="vi-VN" sz="2400" dirty="0" smtClean="0">
                <a:solidFill>
                  <a:schemeClr val="accent6">
                    <a:lumMod val="75000"/>
                  </a:schemeClr>
                </a:solidFill>
                <a:latin typeface="+mj-lt"/>
              </a:rPr>
              <a:t>gia</a:t>
            </a:r>
            <a:r>
              <a:rPr lang="en-US" sz="2400" dirty="0" smtClean="0">
                <a:solidFill>
                  <a:schemeClr val="accent6">
                    <a:lumMod val="75000"/>
                  </a:schemeClr>
                </a:solidFill>
                <a:latin typeface="+mj-lt"/>
              </a:rPr>
              <a:t> </a:t>
            </a:r>
            <a:r>
              <a:rPr lang="en-US" sz="2400" dirty="0" smtClean="0">
                <a:solidFill>
                  <a:schemeClr val="accent6">
                    <a:lumMod val="75000"/>
                  </a:schemeClr>
                </a:solidFill>
                <a:latin typeface="Times New Roman" pitchFamily="18" charset="0"/>
                <a:cs typeface="Times New Roman" pitchFamily="18" charset="0"/>
              </a:rPr>
              <a:t>vào hoạt động</a:t>
            </a:r>
            <a:endParaRPr lang="vi-VN" sz="2400" dirty="0">
              <a:solidFill>
                <a:schemeClr val="accent6">
                  <a:lumMod val="75000"/>
                </a:schemeClr>
              </a:solidFill>
              <a:latin typeface="Times New Roman" pitchFamily="18" charset="0"/>
              <a:cs typeface="Times New Roman" pitchFamily="18" charset="0"/>
            </a:endParaRPr>
          </a:p>
          <a:p>
            <a:r>
              <a:rPr lang="en-US" sz="2400" dirty="0" smtClean="0">
                <a:solidFill>
                  <a:schemeClr val="accent6">
                    <a:lumMod val="75000"/>
                  </a:schemeClr>
                </a:solidFill>
                <a:latin typeface="+mj-lt"/>
                <a:cs typeface="Times New Roman" pitchFamily="18" charset="0"/>
              </a:rPr>
              <a:t>- </a:t>
            </a:r>
            <a:r>
              <a:rPr lang="vi-VN" sz="2400" dirty="0" smtClean="0">
                <a:solidFill>
                  <a:schemeClr val="accent6">
                    <a:lumMod val="75000"/>
                  </a:schemeClr>
                </a:solidFill>
                <a:latin typeface="+mj-lt"/>
              </a:rPr>
              <a:t>Biết </a:t>
            </a:r>
            <a:r>
              <a:rPr lang="vi-VN" sz="2400" dirty="0">
                <a:solidFill>
                  <a:schemeClr val="accent6">
                    <a:lumMod val="75000"/>
                  </a:schemeClr>
                </a:solidFill>
                <a:latin typeface="+mj-lt"/>
              </a:rPr>
              <a:t>giữ gìn đồ chơi, chia sẻ với bạn</a:t>
            </a:r>
          </a:p>
          <a:p>
            <a:endParaRPr lang="vi-VN" sz="2400" dirty="0"/>
          </a:p>
          <a:p>
            <a:endParaRPr lang="vi-VN" sz="2400" dirty="0"/>
          </a:p>
        </p:txBody>
      </p:sp>
    </p:spTree>
    <p:extLst>
      <p:ext uri="{BB962C8B-B14F-4D97-AF65-F5344CB8AC3E}">
        <p14:creationId xmlns:p14="http://schemas.microsoft.com/office/powerpoint/2010/main" xmlns="" val="37959071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2" name="Rectangle 31"/>
          <p:cNvSpPr/>
          <p:nvPr/>
        </p:nvSpPr>
        <p:spPr>
          <a:xfrm>
            <a:off x="2011467" y="677252"/>
            <a:ext cx="6019326" cy="76944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4400" b="1" dirty="0">
                <a:solidFill>
                  <a:srgbClr val="FFC000"/>
                </a:solidFill>
              </a:rPr>
              <a:t>Chuẩn bị</a:t>
            </a:r>
            <a:r>
              <a:rPr lang="en-US" sz="4400" b="1" dirty="0">
                <a:solidFill>
                  <a:srgbClr val="FFC000"/>
                </a:solidFill>
              </a:rPr>
              <a:t>:</a:t>
            </a:r>
            <a:endParaRPr lang="vi-VN" sz="4400" b="1" dirty="0">
              <a:solidFill>
                <a:srgbClr val="FFC000"/>
              </a:solidFill>
            </a:endParaRPr>
          </a:p>
        </p:txBody>
      </p:sp>
      <p:pic>
        <p:nvPicPr>
          <p:cNvPr id="39" name="Picture 3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33134"/>
            <a:ext cx="9144000" cy="374615"/>
          </a:xfrm>
          <a:prstGeom prst="rect">
            <a:avLst/>
          </a:prstGeom>
        </p:spPr>
      </p:pic>
      <p:pic>
        <p:nvPicPr>
          <p:cNvPr id="43" name="Picture 42">
            <a:hlinkClick r:id="rId6" action="ppaction://hlinksldjump"/>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924800" y="4096115"/>
            <a:ext cx="1009650" cy="904875"/>
          </a:xfrm>
          <a:prstGeom prst="rect">
            <a:avLst/>
          </a:prstGeom>
        </p:spPr>
      </p:pic>
      <p:pic>
        <p:nvPicPr>
          <p:cNvPr id="4" name="VUIDEHOC.WAV">
            <a:hlinkClick r:id="" action="ppaction://media"/>
          </p:cNvPr>
          <p:cNvPicPr>
            <a:picLocks noChangeAspect="1"/>
          </p:cNvPicPr>
          <p:nvPr>
            <a:videoFile r:link="rId2"/>
            <p:extLst>
              <p:ext uri="{DAA4B4D4-6D71-4841-9C94-3DE7FCFB9230}">
                <p14:media xmlns:p14="http://schemas.microsoft.com/office/powerpoint/2010/main" xmlns="" r:embed="rId9">
                  <p14:trim end="5450.1804"/>
                </p14:media>
              </p:ext>
            </p:extLst>
          </p:nvPr>
        </p:nvPicPr>
        <p:blipFill>
          <a:blip r:embed="rId10" cstate="print"/>
          <a:stretch>
            <a:fillRect/>
          </a:stretch>
        </p:blipFill>
        <p:spPr>
          <a:xfrm>
            <a:off x="4279876" y="5467350"/>
            <a:ext cx="609600" cy="609600"/>
          </a:xfrm>
          <a:prstGeom prst="rect">
            <a:avLst/>
          </a:prstGeom>
        </p:spPr>
      </p:pic>
      <p:pic>
        <p:nvPicPr>
          <p:cNvPr id="50" name="Picture 49">
            <a:extLst>
              <a:ext uri="{FF2B5EF4-FFF2-40B4-BE49-F238E27FC236}">
                <a16:creationId xmlns:a16="http://schemas.microsoft.com/office/drawing/2014/main" xmlns="" id="{6497C59D-2C6F-42E5-A5B2-9D5FB1EBFF20}"/>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0800000">
            <a:off x="0" y="4735751"/>
            <a:ext cx="9144000" cy="374615"/>
          </a:xfrm>
          <a:prstGeom prst="rect">
            <a:avLst/>
          </a:prstGeom>
        </p:spPr>
      </p:pic>
      <p:pic>
        <p:nvPicPr>
          <p:cNvPr id="41" name="Picture 40">
            <a:extLst>
              <a:ext uri="{FF2B5EF4-FFF2-40B4-BE49-F238E27FC236}">
                <a16:creationId xmlns:a16="http://schemas.microsoft.com/office/drawing/2014/main" xmlns="" id="{A35C988D-2497-4CFC-95EC-15B58C95D6CB}"/>
              </a:ext>
            </a:extLst>
          </p:cNvPr>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flipH="1" flipV="1">
            <a:off x="7026593" y="1879540"/>
            <a:ext cx="484273" cy="227452"/>
          </a:xfrm>
          <a:prstGeom prst="rect">
            <a:avLst/>
          </a:prstGeom>
        </p:spPr>
      </p:pic>
      <p:sp>
        <p:nvSpPr>
          <p:cNvPr id="11" name="Content Placeholder 10">
            <a:extLst>
              <a:ext uri="{FF2B5EF4-FFF2-40B4-BE49-F238E27FC236}">
                <a16:creationId xmlns:a16="http://schemas.microsoft.com/office/drawing/2014/main" xmlns="" id="{B18CAA80-A057-10A0-5594-47BAE28087B3}"/>
              </a:ext>
            </a:extLst>
          </p:cNvPr>
          <p:cNvSpPr>
            <a:spLocks noGrp="1"/>
          </p:cNvSpPr>
          <p:nvPr>
            <p:ph sz="half" idx="1"/>
          </p:nvPr>
        </p:nvSpPr>
        <p:spPr>
          <a:xfrm>
            <a:off x="2192482" y="1776949"/>
            <a:ext cx="6016336" cy="2472934"/>
          </a:xfrm>
        </p:spPr>
        <p:txBody>
          <a:bodyPr>
            <a:normAutofit/>
          </a:bodyPr>
          <a:lstStyle/>
          <a:p>
            <a:pPr>
              <a:buNone/>
            </a:pPr>
            <a:r>
              <a:rPr lang="en-US" dirty="0" smtClean="0"/>
              <a:t>- </a:t>
            </a:r>
            <a:r>
              <a:rPr lang="vi-VN" dirty="0" smtClean="0"/>
              <a:t>Búp </a:t>
            </a:r>
            <a:r>
              <a:rPr lang="vi-VN" dirty="0"/>
              <a:t>bê, quả bóng thật</a:t>
            </a:r>
          </a:p>
          <a:p>
            <a:pPr>
              <a:buNone/>
            </a:pPr>
            <a:r>
              <a:rPr lang="en-US" dirty="0" smtClean="0"/>
              <a:t>- Lô tô búp bê, quả bóng.</a:t>
            </a:r>
            <a:endParaRPr lang="vi-VN" dirty="0"/>
          </a:p>
          <a:p>
            <a:pPr>
              <a:buFontTx/>
              <a:buChar char="-"/>
            </a:pPr>
            <a:r>
              <a:rPr lang="en-US" dirty="0" smtClean="0"/>
              <a:t>Lớp học sạch sẽ</a:t>
            </a:r>
          </a:p>
          <a:p>
            <a:pPr>
              <a:buFontTx/>
              <a:buChar char="-"/>
            </a:pPr>
            <a:r>
              <a:rPr lang="en-US" dirty="0" smtClean="0"/>
              <a:t>Nhạc bài hát bóng tròn to, ti vi, máy tính</a:t>
            </a:r>
            <a:endParaRPr lang="vi-VN" dirty="0"/>
          </a:p>
        </p:txBody>
      </p:sp>
    </p:spTree>
    <p:custDataLst>
      <p:tags r:id="rId1"/>
    </p:custDataLst>
    <p:extLst>
      <p:ext uri="{BB962C8B-B14F-4D97-AF65-F5344CB8AC3E}">
        <p14:creationId xmlns:p14="http://schemas.microsoft.com/office/powerpoint/2010/main" xmlns="" val="1390974312"/>
      </p:ext>
    </p:extLst>
  </p:cSld>
  <p:clrMapOvr>
    <a:masterClrMapping/>
  </p:clrMapOvr>
  <mc:AlternateContent xmlns:mc="http://schemas.openxmlformats.org/markup-compatibility/2006">
    <mc:Choice xmlns:p14="http://schemas.microsoft.com/office/powerpoint/2010/main" xmlns="" Requires="p14">
      <p:transition spd="slow" p14:dur="2000" advTm="22617"/>
    </mc:Choice>
    <mc:Fallback>
      <p:transition spd="slow" advTm="226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checkerboard(across)">
                                      <p:cBhvr>
                                        <p:cTn id="30" dur="5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checkerboard(across)">
                                      <p:cBhvr>
                                        <p:cTn id="35" dur="500"/>
                                        <p:tgtEl>
                                          <p:spTgt spid="1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checkerboard(across)">
                                      <p:cBhvr>
                                        <p:cTn id="4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endCondLst>
                    <p:cond evt="onStopAudio" delay="0">
                      <p:tgtEl>
                        <p:sldTgt/>
                      </p:tgtEl>
                    </p:cond>
                  </p:endCondLst>
                </p:cTn>
                <p:tgtEl>
                  <p:spTgt spid="4"/>
                </p:tgtEl>
              </p:cMediaNode>
            </p:video>
          </p:childTnLst>
        </p:cTn>
      </p:par>
    </p:tnLst>
    <p:bldLst>
      <p:bldP spid="32" grpId="1"/>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800E0D2-738E-CCC5-4A29-41D837CE7B22}"/>
              </a:ext>
            </a:extLst>
          </p:cNvPr>
          <p:cNvSpPr>
            <a:spLocks noGrp="1"/>
          </p:cNvSpPr>
          <p:nvPr>
            <p:ph type="title"/>
          </p:nvPr>
        </p:nvSpPr>
        <p:spPr/>
        <p:txBody>
          <a:bodyPr/>
          <a:lstStyle/>
          <a:p>
            <a:r>
              <a:rPr lang="vi-VN" b="1" dirty="0">
                <a:solidFill>
                  <a:srgbClr val="C00000"/>
                </a:solidFill>
              </a:rPr>
              <a:t>1. Ổn định tổ chức – Gây hứng thú</a:t>
            </a:r>
          </a:p>
        </p:txBody>
      </p:sp>
      <p:sp>
        <p:nvSpPr>
          <p:cNvPr id="12" name="Rectangle 1">
            <a:extLst>
              <a:ext uri="{FF2B5EF4-FFF2-40B4-BE49-F238E27FC236}">
                <a16:creationId xmlns:a16="http://schemas.microsoft.com/office/drawing/2014/main" xmlns="" id="{4D408978-940C-F692-EB60-A428EDE82039}"/>
              </a:ext>
            </a:extLst>
          </p:cNvPr>
          <p:cNvSpPr>
            <a:spLocks noGrp="1" noChangeArrowheads="1"/>
          </p:cNvSpPr>
          <p:nvPr>
            <p:ph sz="half" idx="2"/>
          </p:nvPr>
        </p:nvSpPr>
        <p:spPr bwMode="auto">
          <a:xfrm>
            <a:off x="294086" y="1172676"/>
            <a:ext cx="7606902" cy="2739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vi-VN" altLang="vi-VN" sz="2000" b="0" i="0" u="none" strike="noStrike" cap="none" normalizeH="0" baseline="0" dirty="0">
                <a:ln>
                  <a:noFill/>
                </a:ln>
                <a:effectLst/>
                <a:latin typeface="Arial" panose="020B0604020202020204" pitchFamily="34" charset="0"/>
              </a:rPr>
              <a:t>Cô bật nhạc bài “</a:t>
            </a:r>
            <a:r>
              <a:rPr kumimoji="0" lang="vi-VN" altLang="vi-VN" sz="2000" b="1" i="0" u="none" strike="noStrike" cap="none" normalizeH="0" baseline="0" dirty="0">
                <a:ln>
                  <a:noFill/>
                </a:ln>
                <a:effectLst/>
                <a:latin typeface="Arial" panose="020B0604020202020204" pitchFamily="34" charset="0"/>
              </a:rPr>
              <a:t>Quả bóng tròn tròn</a:t>
            </a:r>
            <a:r>
              <a:rPr kumimoji="0" lang="vi-VN" altLang="vi-VN" sz="2000" b="0" i="0" u="none" strike="noStrike" cap="none" normalizeH="0" baseline="0" dirty="0" smtClean="0">
                <a:ln>
                  <a:noFill/>
                </a:ln>
                <a:effectLst/>
                <a:latin typeface="Arial" panose="020B0604020202020204" pitchFamily="34" charset="0"/>
              </a:rPr>
              <a:t>”</a:t>
            </a:r>
            <a:endParaRPr kumimoji="0" lang="vi-VN" altLang="vi-VN"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altLang="vi-VN" sz="2000" b="0" i="0" u="none" strike="noStrike" cap="none" normalizeH="0" baseline="0" dirty="0">
                <a:ln>
                  <a:noFill/>
                </a:ln>
                <a:effectLst/>
                <a:latin typeface="Arial" panose="020B0604020202020204" pitchFamily="34" charset="0"/>
              </a:rPr>
              <a:t>Gợi hỏi:</a:t>
            </a:r>
          </a:p>
          <a:p>
            <a:pPr marL="0" marR="0" lvl="0" indent="0" algn="l" defTabSz="914400" rtl="0" eaLnBrk="0" fontAlgn="base" latinLnBrk="0" hangingPunct="0">
              <a:lnSpc>
                <a:spcPct val="100000"/>
              </a:lnSpc>
              <a:spcBef>
                <a:spcPct val="0"/>
              </a:spcBef>
              <a:spcAft>
                <a:spcPct val="0"/>
              </a:spcAft>
              <a:buClrTx/>
              <a:buSzTx/>
              <a:buFontTx/>
              <a:buNone/>
              <a:tabLst/>
            </a:pPr>
            <a:r>
              <a:rPr lang="en-US" altLang="vi-VN" sz="2000" dirty="0" smtClean="0">
                <a:latin typeface="Arial" panose="020B0604020202020204" pitchFamily="34" charset="0"/>
              </a:rPr>
              <a:t>- </a:t>
            </a:r>
            <a:r>
              <a:rPr kumimoji="0" lang="vi-VN" altLang="vi-VN" sz="2000" b="0" i="0" u="none" strike="noStrike" cap="none" normalizeH="0" baseline="0" dirty="0" smtClean="0">
                <a:ln>
                  <a:noFill/>
                </a:ln>
                <a:effectLst/>
                <a:latin typeface="Arial" panose="020B0604020202020204" pitchFamily="34" charset="0"/>
              </a:rPr>
              <a:t>Các </a:t>
            </a:r>
            <a:r>
              <a:rPr kumimoji="0" lang="vi-VN" altLang="vi-VN" sz="2000" b="0" i="0" u="none" strike="noStrike" cap="none" normalizeH="0" baseline="0" dirty="0">
                <a:ln>
                  <a:noFill/>
                </a:ln>
                <a:effectLst/>
                <a:latin typeface="Arial" panose="020B0604020202020204" pitchFamily="34" charset="0"/>
              </a:rPr>
              <a:t>con nghe thấy gì trong bài hát</a:t>
            </a:r>
            <a:r>
              <a:rPr kumimoji="0" lang="vi-VN" altLang="vi-VN" sz="2000" b="0" i="0" u="none" strike="noStrike" cap="none" normalizeH="0" baseline="0" dirty="0" smtClean="0">
                <a:ln>
                  <a:noFill/>
                </a:ln>
                <a:effectLst/>
                <a:latin typeface="Arial" panose="020B0604020202020204" pitchFamily="34" charset="0"/>
              </a:rPr>
              <a:t>?</a:t>
            </a:r>
            <a:r>
              <a:rPr kumimoji="0" lang="vi-VN" altLang="vi-VN" sz="2000" b="0" i="0" u="none" strike="noStrike" cap="none" normalizeH="0" baseline="0" dirty="0">
                <a:ln>
                  <a:noFill/>
                </a:ln>
                <a:effectLst/>
                <a:latin typeface="Arial" panose="020B0604020202020204" pitchFamily="34" charset="0"/>
              </a:rPr>
              <a:t/>
            </a:r>
            <a:br>
              <a:rPr kumimoji="0" lang="vi-VN" altLang="vi-VN" sz="2000" b="0" i="0" u="none" strike="noStrike" cap="none" normalizeH="0" baseline="0" dirty="0">
                <a:ln>
                  <a:noFill/>
                </a:ln>
                <a:effectLst/>
                <a:latin typeface="Arial" panose="020B0604020202020204" pitchFamily="34" charset="0"/>
              </a:rPr>
            </a:br>
            <a:r>
              <a:rPr kumimoji="0" lang="en-US" altLang="vi-VN" sz="2000" b="0" i="0" u="none" strike="noStrike" cap="none" normalizeH="0" baseline="0" dirty="0" smtClean="0">
                <a:ln>
                  <a:noFill/>
                </a:ln>
                <a:effectLst/>
                <a:latin typeface="Arial" panose="020B0604020202020204" pitchFamily="34" charset="0"/>
              </a:rPr>
              <a:t>-</a:t>
            </a:r>
            <a:r>
              <a:rPr kumimoji="0" lang="en-US" altLang="vi-VN" sz="2000" b="0" i="0" u="none" strike="noStrike" cap="none" normalizeH="0" dirty="0" smtClean="0">
                <a:ln>
                  <a:noFill/>
                </a:ln>
                <a:effectLst/>
                <a:latin typeface="Arial" panose="020B0604020202020204" pitchFamily="34" charset="0"/>
              </a:rPr>
              <a:t> </a:t>
            </a:r>
            <a:r>
              <a:rPr kumimoji="0" lang="vi-VN" altLang="vi-VN" sz="2000" b="0" i="0" u="none" strike="noStrike" cap="none" normalizeH="0" baseline="0" dirty="0" smtClean="0">
                <a:ln>
                  <a:noFill/>
                </a:ln>
                <a:effectLst/>
                <a:latin typeface="Arial" panose="020B0604020202020204" pitchFamily="34" charset="0"/>
              </a:rPr>
              <a:t>Có </a:t>
            </a:r>
            <a:r>
              <a:rPr kumimoji="0" lang="vi-VN" altLang="vi-VN" sz="2000" b="0" i="0" u="none" strike="noStrike" cap="none" normalizeH="0" baseline="0" dirty="0">
                <a:ln>
                  <a:noFill/>
                </a:ln>
                <a:effectLst/>
                <a:latin typeface="Arial" panose="020B0604020202020204" pitchFamily="34" charset="0"/>
              </a:rPr>
              <a:t>bạn nào biết đây là gì không</a:t>
            </a:r>
            <a:r>
              <a:rPr kumimoji="0" lang="vi-VN" altLang="vi-VN" sz="2000" b="0" i="0" u="none" strike="noStrike" cap="none" normalizeH="0" baseline="0" dirty="0" smtClean="0">
                <a:ln>
                  <a:noFill/>
                </a:ln>
                <a:effectLst/>
                <a:latin typeface="Arial" panose="020B0604020202020204" pitchFamily="34" charset="0"/>
              </a:rPr>
              <a:t>?</a:t>
            </a:r>
            <a:endParaRPr kumimoji="0" lang="vi-VN" altLang="vi-VN" sz="2000" b="0" i="0" u="none" strike="noStrike" cap="none" normalizeH="0" baseline="0" dirty="0">
              <a:ln>
                <a:noFill/>
              </a:ln>
              <a:effectLst/>
              <a:latin typeface="Arial" panose="020B0604020202020204" pitchFamily="34" charset="0"/>
            </a:endParaRPr>
          </a:p>
          <a:p>
            <a:r>
              <a:rPr lang="vi-VN" sz="2000" dirty="0" smtClean="0"/>
              <a:t>Giới </a:t>
            </a:r>
            <a:r>
              <a:rPr lang="vi-VN" sz="2000" dirty="0"/>
              <a:t>thiệu bài:</a:t>
            </a:r>
          </a:p>
          <a:p>
            <a:r>
              <a:rPr lang="vi-VN" sz="2000" dirty="0" smtClean="0"/>
              <a:t>Hôm </a:t>
            </a:r>
            <a:r>
              <a:rPr lang="vi-VN" sz="2000" dirty="0"/>
              <a:t>nay, chúng mình sẽ cùng cô học bài</a:t>
            </a:r>
            <a:r>
              <a:rPr lang="vi-VN" sz="2000" dirty="0" smtClean="0"/>
              <a:t>: </a:t>
            </a:r>
            <a:r>
              <a:rPr lang="vi-VN" sz="2000" b="1" dirty="0"/>
              <a:t>Nhận biết </a:t>
            </a:r>
            <a:r>
              <a:rPr lang="vi-VN" sz="2000" b="1" dirty="0" smtClean="0"/>
              <a:t>búp </a:t>
            </a:r>
            <a:r>
              <a:rPr lang="vi-VN" sz="2000" b="1" dirty="0"/>
              <a:t>bê và quả bóng</a:t>
            </a:r>
            <a:r>
              <a:rPr lang="vi-VN" sz="2000" dirty="0"/>
              <a:t> nhé!”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xmlns="" id="{96232E37-3901-E563-D4B1-42EBD14F055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38950" y="51730"/>
            <a:ext cx="2305050" cy="1981200"/>
          </a:xfrm>
          <a:prstGeom prst="rect">
            <a:avLst/>
          </a:prstGeom>
        </p:spPr>
      </p:pic>
      <p:pic>
        <p:nvPicPr>
          <p:cNvPr id="16" name="Picture 15">
            <a:extLst>
              <a:ext uri="{FF2B5EF4-FFF2-40B4-BE49-F238E27FC236}">
                <a16:creationId xmlns:a16="http://schemas.microsoft.com/office/drawing/2014/main" xmlns="" id="{CE7805EE-BA79-2247-AE01-B0904B47C882}"/>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838950" y="3852672"/>
            <a:ext cx="2305050" cy="1290828"/>
          </a:xfrm>
          <a:prstGeom prst="rect">
            <a:avLst/>
          </a:prstGeom>
        </p:spPr>
      </p:pic>
    </p:spTree>
    <p:extLst>
      <p:ext uri="{BB962C8B-B14F-4D97-AF65-F5344CB8AC3E}">
        <p14:creationId xmlns:p14="http://schemas.microsoft.com/office/powerpoint/2010/main" xmlns="" val="2301524419"/>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859CEB4-D11B-4595-AFBA-C1BEB1C31F5A}"/>
              </a:ext>
            </a:extLst>
          </p:cNvPr>
          <p:cNvSpPr txBox="1"/>
          <p:nvPr/>
        </p:nvSpPr>
        <p:spPr>
          <a:xfrm rot="10800000" flipV="1">
            <a:off x="1911925" y="761441"/>
            <a:ext cx="6452756" cy="1792798"/>
          </a:xfrm>
          <a:prstGeom prst="rect">
            <a:avLst/>
          </a:prstGeom>
          <a:solidFill>
            <a:schemeClr val="bg1"/>
          </a:solidFill>
        </p:spPr>
        <p:txBody>
          <a:bodyPr wrap="square" lIns="68580" tIns="34290" rIns="68580" bIns="34290" rtlCol="0">
            <a:spAutoFit/>
          </a:bodyPr>
          <a:lstStyle/>
          <a:p>
            <a:r>
              <a:rPr lang="vi-VN" sz="2800" b="1" dirty="0">
                <a:solidFill>
                  <a:schemeClr val="accent1">
                    <a:lumMod val="75000"/>
                  </a:schemeClr>
                </a:solidFill>
                <a:latin typeface="+mj-lt"/>
              </a:rPr>
              <a:t>2. </a:t>
            </a:r>
            <a:r>
              <a:rPr lang="en-US" sz="2800" b="1" dirty="0" smtClean="0">
                <a:solidFill>
                  <a:schemeClr val="accent1">
                    <a:lumMod val="75000"/>
                  </a:schemeClr>
                </a:solidFill>
                <a:latin typeface="+mj-lt"/>
              </a:rPr>
              <a:t>Nội dung:</a:t>
            </a:r>
          </a:p>
          <a:p>
            <a:r>
              <a:rPr lang="en-US" sz="2800" b="1" dirty="0" smtClean="0">
                <a:solidFill>
                  <a:schemeClr val="accent1">
                    <a:lumMod val="75000"/>
                  </a:schemeClr>
                </a:solidFill>
                <a:latin typeface="+mj-lt"/>
              </a:rPr>
              <a:t>2.1. Hoạt động 1: Nhận biết</a:t>
            </a:r>
            <a:r>
              <a:rPr lang="vi-VN" sz="2800" b="1" dirty="0" smtClean="0">
                <a:solidFill>
                  <a:schemeClr val="accent1">
                    <a:lumMod val="75000"/>
                  </a:schemeClr>
                </a:solidFill>
                <a:latin typeface="+mj-lt"/>
              </a:rPr>
              <a:t> búp bê:</a:t>
            </a:r>
            <a:br>
              <a:rPr lang="vi-VN" sz="2800" b="1" dirty="0" smtClean="0">
                <a:solidFill>
                  <a:schemeClr val="accent1">
                    <a:lumMod val="75000"/>
                  </a:schemeClr>
                </a:solidFill>
                <a:latin typeface="+mj-lt"/>
              </a:rPr>
            </a:br>
            <a:r>
              <a:rPr lang="en-US" sz="2800" b="1" dirty="0" smtClean="0">
                <a:solidFill>
                  <a:schemeClr val="accent1">
                    <a:lumMod val="75000"/>
                  </a:schemeClr>
                </a:solidFill>
                <a:latin typeface="+mj-lt"/>
              </a:rPr>
              <a:t>- </a:t>
            </a:r>
            <a:r>
              <a:rPr lang="vi-VN" sz="2800" dirty="0" smtClean="0">
                <a:solidFill>
                  <a:schemeClr val="accent1">
                    <a:lumMod val="75000"/>
                  </a:schemeClr>
                </a:solidFill>
                <a:latin typeface="+mj-lt"/>
              </a:rPr>
              <a:t>Cho trẻ quan sát thật kỹ búp bê.</a:t>
            </a:r>
            <a:br>
              <a:rPr lang="vi-VN" sz="2800" dirty="0" smtClean="0">
                <a:solidFill>
                  <a:schemeClr val="accent1">
                    <a:lumMod val="75000"/>
                  </a:schemeClr>
                </a:solidFill>
                <a:latin typeface="+mj-lt"/>
              </a:rPr>
            </a:br>
            <a:r>
              <a:rPr lang="en-US" sz="2800" dirty="0" smtClean="0">
                <a:solidFill>
                  <a:schemeClr val="accent1">
                    <a:lumMod val="75000"/>
                  </a:schemeClr>
                </a:solidFill>
                <a:latin typeface="+mj-lt"/>
              </a:rPr>
              <a:t>- </a:t>
            </a:r>
            <a:r>
              <a:rPr lang="vi-VN" sz="2800" dirty="0" smtClean="0">
                <a:solidFill>
                  <a:schemeClr val="accent1">
                    <a:lumMod val="75000"/>
                  </a:schemeClr>
                </a:solidFill>
                <a:latin typeface="+mj-lt"/>
              </a:rPr>
              <a:t>Đặt câu hỏi:</a:t>
            </a:r>
            <a:endParaRPr lang="en-US" sz="2800" b="1" dirty="0">
              <a:solidFill>
                <a:schemeClr val="accent1">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xmlns="" val="312928603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AutoShape 2" descr="Bàn Xoa Gỗ Mít">
            <a:extLst>
              <a:ext uri="{FF2B5EF4-FFF2-40B4-BE49-F238E27FC236}">
                <a16:creationId xmlns:a16="http://schemas.microsoft.com/office/drawing/2014/main" xmlns="" id="{1B1481A8-556C-4F76-8405-4DC1FB42A7F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Hình ảnh Cái Bát Trống Màu đỏ Bị Cô Lập Trên Nền Trắng Ai PNG , Màu đỏ, Bát,  Trống Rỗng PNG trong suốt và Vector để tải xuống miễn phí">
            <a:extLst>
              <a:ext uri="{FF2B5EF4-FFF2-40B4-BE49-F238E27FC236}">
                <a16:creationId xmlns:a16="http://schemas.microsoft.com/office/drawing/2014/main" xmlns="" id="{050589B2-B9B0-4603-BCDB-F836384EF319}"/>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Subtitle 6">
            <a:extLst>
              <a:ext uri="{FF2B5EF4-FFF2-40B4-BE49-F238E27FC236}">
                <a16:creationId xmlns:a16="http://schemas.microsoft.com/office/drawing/2014/main" xmlns="" id="{0615C4C2-56B6-C296-2F74-0C175873B49A}"/>
              </a:ext>
            </a:extLst>
          </p:cNvPr>
          <p:cNvSpPr>
            <a:spLocks noGrp="1"/>
          </p:cNvSpPr>
          <p:nvPr>
            <p:ph type="subTitle" idx="1"/>
          </p:nvPr>
        </p:nvSpPr>
        <p:spPr>
          <a:xfrm>
            <a:off x="225911" y="806824"/>
            <a:ext cx="5967072" cy="3291840"/>
          </a:xfrm>
        </p:spPr>
        <p:txBody>
          <a:bodyPr>
            <a:noAutofit/>
          </a:bodyPr>
          <a:lstStyle/>
          <a:p>
            <a:pPr algn="l">
              <a:buFontTx/>
              <a:buChar char="-"/>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Đây </a:t>
            </a:r>
            <a:r>
              <a:rPr lang="vi-VN" sz="2800" dirty="0">
                <a:latin typeface="Times New Roman" pitchFamily="18" charset="0"/>
                <a:cs typeface="Times New Roman" pitchFamily="18" charset="0"/>
              </a:rPr>
              <a:t>là gì</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Búp bê</a:t>
            </a:r>
            <a:r>
              <a:rPr lang="en-US" sz="2800" dirty="0" smtClean="0">
                <a:latin typeface="Times New Roman" pitchFamily="18" charset="0"/>
                <a:cs typeface="Times New Roman" pitchFamily="18" charset="0"/>
              </a:rPr>
              <a:t>)</a:t>
            </a:r>
          </a:p>
          <a:p>
            <a:pPr algn="l">
              <a:buFontTx/>
              <a:buChar char="-"/>
            </a:pPr>
            <a:r>
              <a:rPr lang="en-US" sz="2800" dirty="0" smtClean="0">
                <a:latin typeface="Times New Roman" pitchFamily="18" charset="0"/>
                <a:cs typeface="Times New Roman" pitchFamily="18" charset="0"/>
              </a:rPr>
              <a:t> Bạn búp bê mặc váy màu gì?</a:t>
            </a:r>
          </a:p>
          <a:p>
            <a:pPr algn="l">
              <a:buFontTx/>
              <a:buChar char="-"/>
            </a:pPr>
            <a:r>
              <a:rPr lang="en-US" sz="2800" dirty="0" smtClean="0">
                <a:latin typeface="Times New Roman" pitchFamily="18" charset="0"/>
                <a:cs typeface="Times New Roman" pitchFamily="18" charset="0"/>
              </a:rPr>
              <a:t> Bạn búp bê có mái tóc màu gì?</a:t>
            </a:r>
            <a:r>
              <a:rPr lang="vi-VN" sz="2800" dirty="0">
                <a:latin typeface="Times New Roman" pitchFamily="18" charset="0"/>
                <a:cs typeface="Times New Roman" pitchFamily="18" charset="0"/>
              </a:rPr>
              <a:t/>
            </a:r>
            <a:br>
              <a:rPr lang="vi-VN"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Bạn búp bê cài nơ màu gì</a:t>
            </a:r>
            <a:r>
              <a:rPr lang="vi-VN" sz="2800" dirty="0" smtClean="0">
                <a:latin typeface="Times New Roman" pitchFamily="18" charset="0"/>
                <a:cs typeface="Times New Roman" pitchFamily="18" charset="0"/>
              </a:rPr>
              <a:t>?</a:t>
            </a:r>
            <a:r>
              <a:rPr lang="vi-VN" sz="2800" dirty="0">
                <a:latin typeface="Times New Roman" pitchFamily="18" charset="0"/>
                <a:cs typeface="Times New Roman" pitchFamily="18" charset="0"/>
              </a:rPr>
              <a:t/>
            </a:r>
            <a:br>
              <a:rPr lang="vi-VN"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Đây là bạn búp bê trai hay gái</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Cô </a:t>
            </a:r>
            <a:r>
              <a:rPr lang="vi-VN" sz="2800" dirty="0">
                <a:latin typeface="Times New Roman" pitchFamily="18" charset="0"/>
                <a:cs typeface="Times New Roman" pitchFamily="18" charset="0"/>
              </a:rPr>
              <a:t>kết luận: </a:t>
            </a:r>
            <a:r>
              <a:rPr lang="en-US" sz="2800" dirty="0" smtClean="0">
                <a:latin typeface="Times New Roman" pitchFamily="18" charset="0"/>
                <a:cs typeface="Times New Roman" pitchFamily="18" charset="0"/>
              </a:rPr>
              <a:t>Đây là bạn </a:t>
            </a:r>
            <a:r>
              <a:rPr lang="vi-VN" sz="2800" dirty="0" smtClean="0">
                <a:latin typeface="Times New Roman" pitchFamily="18" charset="0"/>
                <a:cs typeface="Times New Roman" pitchFamily="18" charset="0"/>
              </a:rPr>
              <a:t>Búp bê, </a:t>
            </a:r>
            <a:r>
              <a:rPr lang="en-US" sz="2800" dirty="0" smtClean="0">
                <a:latin typeface="Times New Roman" pitchFamily="18" charset="0"/>
                <a:cs typeface="Times New Roman" pitchFamily="18" charset="0"/>
              </a:rPr>
              <a:t>bạn búp bê mặc váy màu đỏ, có mái tóc màu vàng và buộc dây nơ mà xanh và đây là bạn búp bê gái đấy các con ạ</a:t>
            </a:r>
            <a:r>
              <a:rPr lang="vi-VN" sz="2800" dirty="0" smtClean="0">
                <a:latin typeface="Times New Roman" pitchFamily="18" charset="0"/>
                <a:cs typeface="Times New Roman" pitchFamily="18" charset="0"/>
              </a:rPr>
              <a:t>. </a:t>
            </a:r>
            <a:endParaRPr lang="vi-VN" sz="2800" dirty="0"/>
          </a:p>
        </p:txBody>
      </p:sp>
      <p:pic>
        <p:nvPicPr>
          <p:cNvPr id="6" name="Picture 5" descr="ChatGPT Image 19_50_23, 17 thg 11, 2025.png"/>
          <p:cNvPicPr>
            <a:picLocks noChangeAspect="1"/>
          </p:cNvPicPr>
          <p:nvPr/>
        </p:nvPicPr>
        <p:blipFill>
          <a:blip r:embed="rId3" cstate="print"/>
          <a:stretch>
            <a:fillRect/>
          </a:stretch>
        </p:blipFill>
        <p:spPr>
          <a:xfrm>
            <a:off x="6380018" y="259772"/>
            <a:ext cx="2608117" cy="4748645"/>
          </a:xfrm>
          <a:prstGeom prst="rect">
            <a:avLst/>
          </a:prstGeom>
        </p:spPr>
      </p:pic>
    </p:spTree>
    <p:extLst>
      <p:ext uri="{BB962C8B-B14F-4D97-AF65-F5344CB8AC3E}">
        <p14:creationId xmlns:p14="http://schemas.microsoft.com/office/powerpoint/2010/main" xmlns="" val="3969287820"/>
      </p:ext>
    </p:extLst>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70FC9-9A09-222D-3BDB-4C1D092A0244}"/>
              </a:ext>
            </a:extLst>
          </p:cNvPr>
          <p:cNvSpPr>
            <a:spLocks noGrp="1"/>
          </p:cNvSpPr>
          <p:nvPr>
            <p:ph type="ctrTitle"/>
          </p:nvPr>
        </p:nvSpPr>
        <p:spPr>
          <a:xfrm>
            <a:off x="602673" y="197425"/>
            <a:ext cx="6255327" cy="4478483"/>
          </a:xfrm>
        </p:spPr>
        <p:txBody>
          <a:bodyPr>
            <a:normAutofit fontScale="90000"/>
          </a:bodyPr>
          <a:lstStyle/>
          <a:p>
            <a:pPr algn="l"/>
            <a:r>
              <a:rPr lang="en-US" sz="3200" b="1" dirty="0" smtClean="0">
                <a:solidFill>
                  <a:srgbClr val="FF0000"/>
                </a:solidFill>
                <a:latin typeface="Times New Roman" pitchFamily="18" charset="0"/>
                <a:cs typeface="Times New Roman" pitchFamily="18" charset="0"/>
              </a:rPr>
              <a:t>2.2. Hoạt động 2: Nhận biết quả bóng</a:t>
            </a:r>
            <a:r>
              <a:rPr lang="vi-VN" sz="3200" b="1" dirty="0" smtClean="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dirty="0" smtClean="0">
                <a:latin typeface="Times New Roman" pitchFamily="18" charset="0"/>
                <a:cs typeface="Times New Roman" pitchFamily="18" charset="0"/>
              </a:rPr>
              <a:t>- Cô g</a:t>
            </a:r>
            <a:r>
              <a:rPr lang="vi-VN" sz="3200" dirty="0" smtClean="0">
                <a:latin typeface="Times New Roman" pitchFamily="18" charset="0"/>
                <a:cs typeface="Times New Roman" pitchFamily="18" charset="0"/>
              </a:rPr>
              <a:t>ợi hỏi:</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Đây là gì?</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Quả bóng này có màu gì?</a:t>
            </a:r>
            <a:r>
              <a:rPr lang="vi-VN" sz="3200" dirty="0" smtClean="0">
                <a:latin typeface="Times New Roman" pitchFamily="18" charset="0"/>
                <a:cs typeface="Times New Roman" pitchFamily="18" charset="0"/>
              </a:rPr>
              <a:t/>
            </a:r>
            <a:br>
              <a:rPr lang="vi-VN"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Quả bóng có hình gì?</a:t>
            </a:r>
            <a:br>
              <a:rPr lang="vi-VN"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Quả bóng để làm gì</a:t>
            </a:r>
            <a:r>
              <a:rPr lang="vi-VN" sz="3200" dirty="0" smtClean="0">
                <a:latin typeface="Times New Roman" pitchFamily="18" charset="0"/>
                <a:cs typeface="Times New Roman" pitchFamily="18" charset="0"/>
              </a:rPr>
              <a:t>?</a:t>
            </a:r>
            <a:br>
              <a:rPr lang="vi-VN"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Cô chốt lại: </a:t>
            </a:r>
            <a:r>
              <a:rPr lang="en-US" sz="3200" dirty="0" smtClean="0">
                <a:latin typeface="Times New Roman" pitchFamily="18" charset="0"/>
                <a:cs typeface="Times New Roman" pitchFamily="18" charset="0"/>
              </a:rPr>
              <a:t>Đây là quả bóng, quả bóng có màu xanh, quả bóng hình tròn và quá bóng để đá, để chơi đấy các con ạ </a:t>
            </a:r>
            <a:r>
              <a:rPr lang="vi-VN" sz="3200" dirty="0" smtClean="0">
                <a:latin typeface="Times New Roman" pitchFamily="18" charset="0"/>
                <a:cs typeface="Times New Roman" pitchFamily="18" charset="0"/>
              </a:rPr>
              <a:t>.</a:t>
            </a:r>
            <a:br>
              <a:rPr lang="vi-VN" sz="3200" dirty="0" smtClean="0">
                <a:latin typeface="Times New Roman" pitchFamily="18" charset="0"/>
                <a:cs typeface="Times New Roman" pitchFamily="18" charset="0"/>
              </a:rPr>
            </a:br>
            <a:r>
              <a:rPr lang="vi-VN" sz="3200" b="1" dirty="0">
                <a:solidFill>
                  <a:srgbClr val="FF0000"/>
                </a:solidFill>
                <a:latin typeface="Times New Roman" pitchFamily="18" charset="0"/>
                <a:cs typeface="Times New Roman" pitchFamily="18" charset="0"/>
              </a:rPr>
              <a:t/>
            </a:r>
            <a:br>
              <a:rPr lang="vi-VN" sz="3200" b="1" dirty="0">
                <a:solidFill>
                  <a:srgbClr val="FF0000"/>
                </a:solidFill>
                <a:latin typeface="Times New Roman" pitchFamily="18" charset="0"/>
                <a:cs typeface="Times New Roman" pitchFamily="18" charset="0"/>
              </a:rPr>
            </a:br>
            <a:r>
              <a:rPr lang="vi-VN" sz="3100" dirty="0">
                <a:solidFill>
                  <a:srgbClr val="FF0000"/>
                </a:solidFill>
              </a:rPr>
              <a:t/>
            </a:r>
            <a:br>
              <a:rPr lang="vi-VN" sz="3100" dirty="0">
                <a:solidFill>
                  <a:srgbClr val="FF0000"/>
                </a:solidFill>
              </a:rPr>
            </a:br>
            <a:endParaRPr lang="vi-VN" sz="3100" dirty="0">
              <a:solidFill>
                <a:srgbClr val="FF0000"/>
              </a:solidFill>
            </a:endParaRPr>
          </a:p>
        </p:txBody>
      </p:sp>
      <p:pic>
        <p:nvPicPr>
          <p:cNvPr id="5" name="Picture 4" descr="bóng.jpg"/>
          <p:cNvPicPr>
            <a:picLocks noChangeAspect="1"/>
          </p:cNvPicPr>
          <p:nvPr/>
        </p:nvPicPr>
        <p:blipFill>
          <a:blip r:embed="rId3"/>
          <a:stretch>
            <a:fillRect/>
          </a:stretch>
        </p:blipFill>
        <p:spPr>
          <a:xfrm>
            <a:off x="6702136" y="1091045"/>
            <a:ext cx="2275609" cy="2826327"/>
          </a:xfrm>
          <a:prstGeom prst="rect">
            <a:avLst/>
          </a:prstGeom>
        </p:spPr>
      </p:pic>
    </p:spTree>
    <p:extLst>
      <p:ext uri="{BB962C8B-B14F-4D97-AF65-F5344CB8AC3E}">
        <p14:creationId xmlns:p14="http://schemas.microsoft.com/office/powerpoint/2010/main" xmlns="" val="1219852523"/>
      </p:ext>
    </p:extLst>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6" name="AutoShape 2" descr="Plastic Regular Water Bucket, Capacity: 15 Litre at Rs 86.90 in New Delhi">
            <a:extLst>
              <a:ext uri="{FF2B5EF4-FFF2-40B4-BE49-F238E27FC236}">
                <a16:creationId xmlns:a16="http://schemas.microsoft.com/office/drawing/2014/main" xmlns="" id="{F4D1E92D-C75D-42D5-BD43-ED70D62B6594}"/>
              </a:ext>
            </a:extLst>
          </p:cNvPr>
          <p:cNvSpPr>
            <a:spLocks noChangeAspect="1" noChangeArrowheads="1"/>
          </p:cNvSpPr>
          <p:nvPr/>
        </p:nvSpPr>
        <p:spPr bwMode="auto">
          <a:xfrm>
            <a:off x="5387788"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xmlns="" id="{FCC2C68C-0DF7-97A6-724A-25983C8486D9}"/>
              </a:ext>
            </a:extLst>
          </p:cNvPr>
          <p:cNvSpPr>
            <a:spLocks noGrp="1"/>
          </p:cNvSpPr>
          <p:nvPr>
            <p:ph type="title"/>
          </p:nvPr>
        </p:nvSpPr>
        <p:spPr>
          <a:xfrm>
            <a:off x="280555" y="273843"/>
            <a:ext cx="8624453" cy="1586129"/>
          </a:xfrm>
        </p:spPr>
        <p:txBody>
          <a:bodyPr>
            <a:normAutofit fontScale="90000"/>
          </a:bodyPr>
          <a:lstStyle/>
          <a:p>
            <a:r>
              <a:rPr lang="en-US" dirty="0">
                <a:solidFill>
                  <a:srgbClr val="FF0000"/>
                </a:solidFill>
                <a:latin typeface="Times New Roman" pitchFamily="18" charset="0"/>
                <a:cs typeface="Times New Roman" pitchFamily="18" charset="0"/>
              </a:rPr>
              <a:t>So </a:t>
            </a:r>
            <a:r>
              <a:rPr lang="vi-VN" dirty="0" smtClean="0">
                <a:solidFill>
                  <a:srgbClr val="FF0000"/>
                </a:solidFill>
                <a:latin typeface="Times New Roman" pitchFamily="18" charset="0"/>
                <a:cs typeface="Times New Roman" pitchFamily="18" charset="0"/>
              </a:rPr>
              <a:t>sánh: </a:t>
            </a:r>
            <a:r>
              <a:rPr lang="en-US" sz="2800" dirty="0" smtClean="0">
                <a:solidFill>
                  <a:srgbClr val="FF0000"/>
                </a:solidFill>
                <a:latin typeface="Times New Roman" pitchFamily="18" charset="0"/>
                <a:cs typeface="Times New Roman" pitchFamily="18" charset="0"/>
              </a:rPr>
              <a:t>Búp bê – quả bóng</a:t>
            </a:r>
            <a:br>
              <a:rPr lang="en-US" sz="2800" dirty="0" smtClean="0">
                <a:solidFill>
                  <a:srgbClr val="FF0000"/>
                </a:solidFill>
                <a:latin typeface="Times New Roman" pitchFamily="18" charset="0"/>
                <a:cs typeface="Times New Roman" pitchFamily="18" charset="0"/>
              </a:rPr>
            </a:br>
            <a:r>
              <a:rPr lang="en-US" sz="2800" dirty="0" smtClean="0">
                <a:latin typeface="Times New Roman" pitchFamily="18" charset="0"/>
                <a:cs typeface="Times New Roman" pitchFamily="18" charset="0"/>
              </a:rPr>
              <a:t>- Giống nhau: Bạn búp bê và quả bóng đều là đồ chơi.</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Khác nhau: Búp bê có dạng hình người còn quả bóng có dạng hình tròn, Bạn búp bê mặc váy màu đỏ còn quả bóng thì có màu xanh, Búp bê không lăn được còn quả bóng thì lăn được.</a:t>
            </a:r>
            <a:endParaRPr lang="vi-VN" sz="2800" dirty="0">
              <a:latin typeface="Times New Roman" pitchFamily="18" charset="0"/>
              <a:cs typeface="Times New Roman" pitchFamily="18" charset="0"/>
            </a:endParaRPr>
          </a:p>
        </p:txBody>
      </p:sp>
      <p:pic>
        <p:nvPicPr>
          <p:cNvPr id="7" name="Picture 6" descr="bóng.jpg"/>
          <p:cNvPicPr>
            <a:picLocks noChangeAspect="1"/>
          </p:cNvPicPr>
          <p:nvPr/>
        </p:nvPicPr>
        <p:blipFill>
          <a:blip r:embed="rId5"/>
          <a:stretch>
            <a:fillRect/>
          </a:stretch>
        </p:blipFill>
        <p:spPr>
          <a:xfrm>
            <a:off x="5091547" y="2296391"/>
            <a:ext cx="2545772" cy="2462645"/>
          </a:xfrm>
          <a:prstGeom prst="rect">
            <a:avLst/>
          </a:prstGeom>
        </p:spPr>
      </p:pic>
      <p:pic>
        <p:nvPicPr>
          <p:cNvPr id="8" name="Picture 7" descr="ChatGPT Image 19_50_23, 17 thg 11, 2025.png"/>
          <p:cNvPicPr>
            <a:picLocks noChangeAspect="1"/>
          </p:cNvPicPr>
          <p:nvPr/>
        </p:nvPicPr>
        <p:blipFill>
          <a:blip r:embed="rId6" cstate="print"/>
          <a:stretch>
            <a:fillRect/>
          </a:stretch>
        </p:blipFill>
        <p:spPr>
          <a:xfrm>
            <a:off x="1028701" y="2348345"/>
            <a:ext cx="3429000" cy="2452254"/>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11002"/>
            <a:ext cx="9144000" cy="5143500"/>
          </a:xfrm>
          <a:prstGeom prst="rect">
            <a:avLst/>
          </a:prstGeom>
        </p:spPr>
      </p:pic>
      <p:sp>
        <p:nvSpPr>
          <p:cNvPr id="39" name="AutoShape 4" descr="Phim hoạt hình vector thỏ dễ thương ban đầu | Công cụ đồ họa AI Tải xuống  miễn phí - Pikbest"/>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59" name="AutoShape 51">
            <a:extLst>
              <a:ext uri="{FF2B5EF4-FFF2-40B4-BE49-F238E27FC236}">
                <a16:creationId xmlns:a16="http://schemas.microsoft.com/office/drawing/2014/main" xmlns="" id="{483CA045-99F0-4C0C-9B6A-8C0ABA02BC5E}"/>
              </a:ext>
            </a:extLst>
          </p:cNvPr>
          <p:cNvSpPr>
            <a:spLocks noChangeArrowheads="1"/>
          </p:cNvSpPr>
          <p:nvPr/>
        </p:nvSpPr>
        <p:spPr bwMode="auto">
          <a:xfrm>
            <a:off x="303482" y="372546"/>
            <a:ext cx="8744841" cy="800100"/>
          </a:xfrm>
          <a:prstGeom prst="roundRect">
            <a:avLst>
              <a:gd name="adj" fmla="val 16667"/>
            </a:avLst>
          </a:prstGeom>
          <a:solidFill>
            <a:schemeClr val="accent2">
              <a:lumMod val="60000"/>
              <a:lumOff val="40000"/>
            </a:schemeClr>
          </a:solidFill>
          <a:ln w="9525">
            <a:solidFill>
              <a:srgbClr val="FF66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smtClean="0">
                <a:solidFill>
                  <a:srgbClr val="0000CC"/>
                </a:solidFill>
                <a:latin typeface="Times New Roman" panose="02020603050405020304" pitchFamily="18" charset="0"/>
                <a:cs typeface="Times New Roman" panose="02020603050405020304" pitchFamily="18" charset="0"/>
              </a:rPr>
              <a:t>Trò chơi: Ai nhanh hơn</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F45A8B21-1304-DD42-59E7-1E1F47558177}"/>
              </a:ext>
            </a:extLst>
          </p:cNvPr>
          <p:cNvSpPr>
            <a:spLocks noGrp="1"/>
          </p:cNvSpPr>
          <p:nvPr>
            <p:ph type="ctrTitle"/>
          </p:nvPr>
        </p:nvSpPr>
        <p:spPr>
          <a:xfrm>
            <a:off x="387274" y="1270753"/>
            <a:ext cx="8413826" cy="1951770"/>
          </a:xfrm>
        </p:spPr>
        <p:txBody>
          <a:bodyPr>
            <a:normAutofit/>
          </a:bodyPr>
          <a:lstStyle/>
          <a:p>
            <a:pPr algn="just"/>
            <a:r>
              <a:rPr lang="en-US" sz="2800" dirty="0" smtClean="0">
                <a:solidFill>
                  <a:srgbClr val="C00000"/>
                </a:solidFill>
                <a:latin typeface="Times New Roman" pitchFamily="18" charset="0"/>
                <a:cs typeface="Times New Roman" pitchFamily="18" charset="0"/>
              </a:rPr>
              <a:t>* Cách chơi: Khi cô nói bạn búp bê thì các con nhanh tay tìm lô tô có hình ảnh bạn búp bê giơ lên còn khi cô nói quả bóng thì chúng mình nhanh tay tìm lô tô có hình quả bóng giơ lên và nói thật to nhé.</a:t>
            </a:r>
            <a:endParaRPr lang="vi-VN" sz="2800" dirty="0">
              <a:solidFill>
                <a:srgbClr val="C0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xmlns="" val="3424402976"/>
      </p:ext>
    </p:extLst>
  </p:cSld>
  <p:clrMapOvr>
    <a:masterClrMapping/>
  </p:clrMapOvr>
  <p:transition spd="med" advTm="1951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extLst mod="1">
    <p:ext uri="{E180D4A7-C9FB-4DFB-919C-405C955672EB}">
      <p14:showEvtLst xmlns:p14="http://schemas.microsoft.com/office/powerpoint/2010/main" xmlns="">
        <p14:triggerEvt type="onClick" time="15480" objId="75"/>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UUID" val="{CAF9BC37-4227-44DA-A8A8-20AB9C8A6443}"/>
  <p:tag name="ISPRING_RESOURCE_FOLDER" val="C:\Users\Thanh Laptop\Desktop\Số 6 tiết 1 Đỗ Thúy\"/>
  <p:tag name="ISPRING_PRESENTATION_PATH" val="C:\Users\Thanh Laptop\Desktop\Số 6 tiết 1 Đỗ Thúy.pptx"/>
  <p:tag name="ISPRING_PROJECT_VERSION" val="9"/>
  <p:tag name="ISPRING_PROJECT_FOLDER_UPDATED" val="1"/>
  <p:tag name="ISPRING_SCREEN_RECS_UPDATED" val="C:\Users\Thanh Laptop\Desktop\Số 6 tiết 1 Đỗ Thúy\"/>
  <p:tag name="ISPRING_PRESENTATION_INFO_2" val="&lt;?xml version=&quot;1.0&quot; encoding=&quot;UTF-8&quot; standalone=&quot;no&quot; ?&gt;&#10;&lt;presentation2&gt;&#10;&#10;  &lt;slides&gt;&#10;    &lt;slide id=&quot;{3146E45A-BA78-4925-881D-0A8171DFF974}&quot; pptId=&quot;284&quot;/&gt;&#10;    &lt;slide id=&quot;{B2078EB6-63F7-4784-A9E9-173E3F50CC70}&quot; pptId=&quot;288&quot;/&gt;&#10;    &lt;slide id=&quot;{0B2CFEC0-4532-4BA4-8C9C-689DACF79B42}&quot; pptId=&quot;261&quot;/&gt;&#10;    &lt;slide id=&quot;{3056F18A-1C50-4D27-A40B-209C7C07A5BC}&quot; pptId=&quot;262&quot;/&gt;&#10;    &lt;slide id=&quot;{FB5B7272-CB65-4CAF-A443-83FC68C784C3}&quot; pptId=&quot;289&quot;/&gt;&#10;    &lt;slide id=&quot;{A818A562-0E37-42FF-B089-7E9A8C5F86D2}&quot; pptId=&quot;264&quot;/&gt;&#10;    &lt;slide id=&quot;{38484760-A9AF-4F86-872B-798B01D669FE}&quot; pptId=&quot;258&quot;/&gt;&#10;    &lt;slide id=&quot;{1A3AC657-6D58-4E9A-9064-BED95CF8113F}&quot; pptId=&quot;287&quot;/&gt;&#10;    &lt;slide id=&quot;{566DA3B8-5B1B-4F12-8965-3CD54CDC793E}&quot; pptId=&quot;282&quot;/&gt;&#10;    &lt;slide id=&quot;{5B5C3CA0-FB53-4271-B7F6-6862CF896EF3}&quot; pptId=&quot;286&quot;/&gt;&#10;    &lt;slide id=&quot;{A0EC5A4B-210E-4817-8E72-E01E75E2490D}&quot; pptId=&quot;290&quot;/&gt;&#10;  &lt;/slides&gt;&#10;&#10;  &lt;narration&gt;&#10;    &lt;audioTracks/&gt;&#10;    &lt;videoTracks&gt;&#10;      &lt;videoTrack muted=&quot;false&quot; name=&quot;Phim 1&quot; resource=&quot;7ebfaf4b&quot; slideId=&quot;{3146E45A-BA78-4925-881D-0A8171DFF974}&quot; startTime=&quot;0&quot; volume=&quot;1&quot;&gt;&#10;        &lt;video format=&quot;yuv420p&quot; frameRate=&quot;30&quot; height=&quot;480&quot; pixelAspectRatio=&quot;1&quot; width=&quot;640&quot;/&gt;&#10;        &lt;audio channels=&quot;1&quot; format=&quot;s16&quot; sampleRate=&quot;44100&quot;/&gt;&#10;      &lt;/videoTrack&gt;&#10;    &lt;/videoTracks&gt;&#10;  &lt;/narration&gt;&#10;&#10;&lt;/presentation2&gt;&#10;"/>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67A2E420-F3FC-4474-BDB4-44CFEE3FCDDB}"/>
  <p:tag name="GENSWF_ADVANCE_TIME" val="34.653"/>
  <p:tag name="TIMING" val="|0.292|5.476|6.436"/>
  <p:tag name="GENSWF_SLIDE_TITLE" val="TRANG BÌA"/>
  <p:tag name="ISPRING_SLIDE_ID_2" val="{1081DABE-AB98-4411-9C3C-B2D29E3AA082}"/>
</p:tagLst>
</file>

<file path=ppt/tags/tag3.xml><?xml version="1.0" encoding="utf-8"?>
<p:tagLst xmlns:a="http://schemas.openxmlformats.org/drawingml/2006/main" xmlns:r="http://schemas.openxmlformats.org/officeDocument/2006/relationships" xmlns:p="http://schemas.openxmlformats.org/presentationml/2006/main">
  <p:tag name="TIMING" val="|2.4"/>
</p:tagLst>
</file>

<file path=ppt/tags/tag4.xml><?xml version="1.0" encoding="utf-8"?>
<p:tagLst xmlns:a="http://schemas.openxmlformats.org/drawingml/2006/main" xmlns:r="http://schemas.openxmlformats.org/officeDocument/2006/relationships" xmlns:p="http://schemas.openxmlformats.org/presentationml/2006/main">
  <p:tag name="ISPRING_SLIDE_ID_2" val="{3056F18A-1C50-4D27-A40B-209C7C07A5BC}"/>
  <p:tag name="GENSWF_ADVANCE_TIME" val="7.264"/>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TIMING" val="|1.2|4.7|1.7|1.8"/>
</p:tagLst>
</file>

<file path=ppt/tags/tag6.xml><?xml version="1.0" encoding="utf-8"?>
<p:tagLst xmlns:a="http://schemas.openxmlformats.org/drawingml/2006/main" xmlns:r="http://schemas.openxmlformats.org/officeDocument/2006/relationships" xmlns:p="http://schemas.openxmlformats.org/presentationml/2006/main">
  <p:tag name="ISPRING_SLIDE_ID_2" val="{3056F18A-1C50-4D27-A40B-209C7C07A5BC}"/>
  <p:tag name="GENSWF_ADVANCE_TIME" val="7.264"/>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3172</TotalTime>
  <Words>369</Words>
  <Application>Microsoft Office PowerPoint</Application>
  <PresentationFormat>On-screen Show (16:9)</PresentationFormat>
  <Paragraphs>47</Paragraphs>
  <Slides>12</Slides>
  <Notes>3</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1. Ổn định tổ chức – Gây hứng thú</vt:lpstr>
      <vt:lpstr>Slide 5</vt:lpstr>
      <vt:lpstr>Slide 6</vt:lpstr>
      <vt:lpstr>2.2. Hoạt động 2: Nhận biết quả bóng: - Cô gợi hỏi: Đây là gì? - Quả bóng này có màu gì? - Quả bóng có hình gì? - Quả bóng để làm gì? - Cô chốt lại: Đây là quả bóng, quả bóng có màu xanh, quả bóng hình tròn và quá bóng để đá, để chơi đấy các con ạ .   </vt:lpstr>
      <vt:lpstr>So sánh: Búp bê – quả bóng - Giống nhau: Bạn búp bê và quả bóng đều là đồ chơi. - Khác nhau: Búp bê có dạng hình người còn quả bóng có dạng hình tròn, Bạn búp bê mặc váy màu đỏ còn quả bóng thì có màu xanh, Búp bê không lăn được còn quả bóng thì lăn được.</vt:lpstr>
      <vt:lpstr>* Cách chơi: Khi cô nói bạn búp bê thì các con nhanh tay tìm lô tô có hình ảnh bạn búp bê giơ lên còn khi cô nói quả bóng thì chúng mình nhanh tay tìm lô tô có hình quả bóng giơ lên và nói thật to nhé.</vt:lpstr>
      <vt:lpstr>Giáo dục: Sau khi các con chơi xong các con nhớ giữ gìn đồ dùng đồ chơi của mình và cất đồ dùng đồ chơi vào đúng nơi quy định sau khi chơi xong nhé</vt:lpstr>
      <vt:lpstr>Slide 11</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cp9</cp:lastModifiedBy>
  <cp:revision>202</cp:revision>
  <dcterms:created xsi:type="dcterms:W3CDTF">2021-07-03T13:38:00Z</dcterms:created>
  <dcterms:modified xsi:type="dcterms:W3CDTF">2026-03-25T13:12:46Z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