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83" r:id="rId6"/>
    <p:sldId id="260" r:id="rId7"/>
    <p:sldId id="261" r:id="rId8"/>
    <p:sldId id="281" r:id="rId9"/>
    <p:sldId id="262" r:id="rId10"/>
    <p:sldId id="263" r:id="rId11"/>
    <p:sldId id="264" r:id="rId12"/>
    <p:sldId id="265" r:id="rId13"/>
    <p:sldId id="266" r:id="rId14"/>
    <p:sldId id="267" r:id="rId15"/>
    <p:sldId id="293" r:id="rId16"/>
    <p:sldId id="268" r:id="rId17"/>
    <p:sldId id="269" r:id="rId18"/>
    <p:sldId id="284" r:id="rId19"/>
    <p:sldId id="294" r:id="rId20"/>
    <p:sldId id="270" r:id="rId21"/>
    <p:sldId id="271" r:id="rId22"/>
    <p:sldId id="272" r:id="rId23"/>
    <p:sldId id="295" r:id="rId24"/>
    <p:sldId id="288" r:id="rId25"/>
    <p:sldId id="286" r:id="rId26"/>
    <p:sldId id="273" r:id="rId27"/>
    <p:sldId id="274" r:id="rId28"/>
    <p:sldId id="289" r:id="rId29"/>
    <p:sldId id="275" r:id="rId30"/>
    <p:sldId id="276" r:id="rId31"/>
    <p:sldId id="277" r:id="rId32"/>
    <p:sldId id="278" r:id="rId33"/>
    <p:sldId id="282" r:id="rId34"/>
    <p:sldId id="279" r:id="rId35"/>
    <p:sldId id="287" r:id="rId36"/>
    <p:sldId id="280" r:id="rId37"/>
  </p:sldIdLst>
  <p:sldSz cx="18288000" cy="10287000"/>
  <p:notesSz cx="6858000" cy="9144000"/>
  <p:embeddedFontLst>
    <p:embeddedFont>
      <p:font typeface="Nunito" pitchFamily="2" charset="0"/>
      <p:regular r:id="rId38"/>
      <p:bold r:id="rId39"/>
      <p:italic r:id="rId40"/>
      <p:boldItalic r:id="rId41"/>
    </p:embeddedFont>
    <p:embeddedFont>
      <p:font typeface="Nunito Bold" charset="0"/>
      <p:regular r:id="rId42"/>
    </p:embeddedFont>
    <p:embeddedFont>
      <p:font typeface="Nunito Bold Bold"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0" d="100"/>
          <a:sy n="50" d="100"/>
        </p:scale>
        <p:origin x="30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8B5C5"/>
        </a:solidFill>
        <a:effectLst/>
      </p:bgPr>
    </p:bg>
    <p:spTree>
      <p:nvGrpSpPr>
        <p:cNvPr id="1" name=""/>
        <p:cNvGrpSpPr/>
        <p:nvPr/>
      </p:nvGrpSpPr>
      <p:grpSpPr>
        <a:xfrm>
          <a:off x="0" y="0"/>
          <a:ext cx="0" cy="0"/>
          <a:chOff x="0" y="0"/>
          <a:chExt cx="0" cy="0"/>
        </a:xfrm>
      </p:grpSpPr>
      <p:grpSp>
        <p:nvGrpSpPr>
          <p:cNvPr id="2" name="Group 2"/>
          <p:cNvGrpSpPr/>
          <p:nvPr/>
        </p:nvGrpSpPr>
        <p:grpSpPr>
          <a:xfrm>
            <a:off x="354213" y="316236"/>
            <a:ext cx="17579574" cy="9654528"/>
            <a:chOff x="0" y="0"/>
            <a:chExt cx="36109603" cy="19831037"/>
          </a:xfrm>
        </p:grpSpPr>
        <p:sp>
          <p:nvSpPr>
            <p:cNvPr id="3" name="Freeform 3"/>
            <p:cNvSpPr/>
            <p:nvPr/>
          </p:nvSpPr>
          <p:spPr>
            <a:xfrm>
              <a:off x="72390" y="72390"/>
              <a:ext cx="35964824" cy="19686257"/>
            </a:xfrm>
            <a:custGeom>
              <a:avLst/>
              <a:gdLst/>
              <a:ahLst/>
              <a:cxnLst/>
              <a:rect l="l" t="t" r="r" b="b"/>
              <a:pathLst>
                <a:path w="35964824" h="19686257">
                  <a:moveTo>
                    <a:pt x="0" y="0"/>
                  </a:moveTo>
                  <a:lnTo>
                    <a:pt x="35964824" y="0"/>
                  </a:lnTo>
                  <a:lnTo>
                    <a:pt x="35964824"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36109604" cy="19831038"/>
            </a:xfrm>
            <a:custGeom>
              <a:avLst/>
              <a:gdLst/>
              <a:ahLst/>
              <a:cxnLst/>
              <a:rect l="l" t="t" r="r" b="b"/>
              <a:pathLst>
                <a:path w="36109604" h="19831038">
                  <a:moveTo>
                    <a:pt x="35964822" y="19686257"/>
                  </a:moveTo>
                  <a:lnTo>
                    <a:pt x="36109604" y="19686257"/>
                  </a:lnTo>
                  <a:lnTo>
                    <a:pt x="36109604" y="19831038"/>
                  </a:lnTo>
                  <a:lnTo>
                    <a:pt x="35964822" y="19831038"/>
                  </a:lnTo>
                  <a:lnTo>
                    <a:pt x="35964822"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35964822" y="144780"/>
                  </a:moveTo>
                  <a:lnTo>
                    <a:pt x="36109604" y="144780"/>
                  </a:lnTo>
                  <a:lnTo>
                    <a:pt x="36109604" y="19686257"/>
                  </a:lnTo>
                  <a:lnTo>
                    <a:pt x="35964822" y="19686257"/>
                  </a:lnTo>
                  <a:lnTo>
                    <a:pt x="35964822" y="144780"/>
                  </a:lnTo>
                  <a:close/>
                  <a:moveTo>
                    <a:pt x="144780" y="19686257"/>
                  </a:moveTo>
                  <a:lnTo>
                    <a:pt x="35964822" y="19686257"/>
                  </a:lnTo>
                  <a:lnTo>
                    <a:pt x="35964822" y="19831038"/>
                  </a:lnTo>
                  <a:lnTo>
                    <a:pt x="144780" y="19831038"/>
                  </a:lnTo>
                  <a:lnTo>
                    <a:pt x="144780" y="19686257"/>
                  </a:lnTo>
                  <a:close/>
                  <a:moveTo>
                    <a:pt x="35964822" y="0"/>
                  </a:moveTo>
                  <a:lnTo>
                    <a:pt x="36109604" y="0"/>
                  </a:lnTo>
                  <a:lnTo>
                    <a:pt x="36109604" y="144780"/>
                  </a:lnTo>
                  <a:lnTo>
                    <a:pt x="35964822" y="144780"/>
                  </a:lnTo>
                  <a:lnTo>
                    <a:pt x="35964822" y="0"/>
                  </a:lnTo>
                  <a:close/>
                  <a:moveTo>
                    <a:pt x="0" y="0"/>
                  </a:moveTo>
                  <a:lnTo>
                    <a:pt x="144780" y="0"/>
                  </a:lnTo>
                  <a:lnTo>
                    <a:pt x="144780" y="144780"/>
                  </a:lnTo>
                  <a:lnTo>
                    <a:pt x="0" y="144780"/>
                  </a:lnTo>
                  <a:lnTo>
                    <a:pt x="0" y="0"/>
                  </a:lnTo>
                  <a:close/>
                  <a:moveTo>
                    <a:pt x="144780" y="0"/>
                  </a:moveTo>
                  <a:lnTo>
                    <a:pt x="35964822" y="0"/>
                  </a:lnTo>
                  <a:lnTo>
                    <a:pt x="35964822" y="144780"/>
                  </a:lnTo>
                  <a:lnTo>
                    <a:pt x="144780" y="144780"/>
                  </a:lnTo>
                  <a:lnTo>
                    <a:pt x="144780" y="0"/>
                  </a:lnTo>
                  <a:close/>
                </a:path>
              </a:pathLst>
            </a:custGeom>
            <a:solidFill>
              <a:srgbClr val="1D2831"/>
            </a:solidFill>
          </p:spPr>
          <p:txBody>
            <a:bodyPr/>
            <a:lstStyle/>
            <a:p>
              <a:endParaRPr lang="en-US"/>
            </a:p>
          </p:txBody>
        </p:sp>
      </p:grpSp>
      <p:sp>
        <p:nvSpPr>
          <p:cNvPr id="5" name="Freeform 5"/>
          <p:cNvSpPr/>
          <p:nvPr/>
        </p:nvSpPr>
        <p:spPr>
          <a:xfrm>
            <a:off x="2341801" y="710164"/>
            <a:ext cx="13792004" cy="7585602"/>
          </a:xfrm>
          <a:custGeom>
            <a:avLst/>
            <a:gdLst/>
            <a:ahLst/>
            <a:cxnLst/>
            <a:rect l="l" t="t" r="r" b="b"/>
            <a:pathLst>
              <a:path w="13792004" h="7585602">
                <a:moveTo>
                  <a:pt x="0" y="0"/>
                </a:moveTo>
                <a:lnTo>
                  <a:pt x="13792004" y="0"/>
                </a:lnTo>
                <a:lnTo>
                  <a:pt x="13792004" y="7585602"/>
                </a:lnTo>
                <a:lnTo>
                  <a:pt x="0" y="7585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2390820" y="4398190"/>
            <a:ext cx="13693966" cy="2825652"/>
          </a:xfrm>
          <a:prstGeom prst="rect">
            <a:avLst/>
          </a:prstGeom>
        </p:spPr>
        <p:txBody>
          <a:bodyPr lIns="0" tIns="0" rIns="0" bIns="0" rtlCol="0" anchor="t">
            <a:spAutoFit/>
          </a:bodyPr>
          <a:lstStyle/>
          <a:p>
            <a:pPr algn="ctr">
              <a:lnSpc>
                <a:spcPts val="7530"/>
              </a:lnSpc>
            </a:pPr>
            <a:r>
              <a:rPr lang="en-US" sz="5378" dirty="0">
                <a:solidFill>
                  <a:srgbClr val="050C64"/>
                </a:solidFill>
                <a:latin typeface="Nunito Bold Bold"/>
                <a:ea typeface="Nunito Bold Bold"/>
                <a:cs typeface="Nunito Bold Bold"/>
                <a:sym typeface="Nunito Bold Bold"/>
              </a:rPr>
              <a:t>XÂY DỰNG MÔI TRƯỜNG GIÁO DỤC PHÁT HUY TÍNH TÍCH CỰC CHO </a:t>
            </a:r>
          </a:p>
          <a:p>
            <a:pPr algn="ctr">
              <a:lnSpc>
                <a:spcPts val="7530"/>
              </a:lnSpc>
            </a:pPr>
            <a:r>
              <a:rPr lang="en-US" sz="5378" dirty="0">
                <a:solidFill>
                  <a:srgbClr val="050C64"/>
                </a:solidFill>
                <a:latin typeface="Nunito Bold Bold"/>
                <a:ea typeface="Nunito Bold Bold"/>
                <a:cs typeface="Nunito Bold Bold"/>
                <a:sym typeface="Nunito Bold Bold"/>
              </a:rPr>
              <a:t>TRẺ MẦM NON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1D0F1"/>
        </a:solidFill>
        <a:effectLst/>
      </p:bgPr>
    </p:bg>
    <p:spTree>
      <p:nvGrpSpPr>
        <p:cNvPr id="1" name=""/>
        <p:cNvGrpSpPr/>
        <p:nvPr/>
      </p:nvGrpSpPr>
      <p:grpSpPr>
        <a:xfrm>
          <a:off x="0" y="0"/>
          <a:ext cx="0" cy="0"/>
          <a:chOff x="0" y="0"/>
          <a:chExt cx="0" cy="0"/>
        </a:xfrm>
      </p:grpSpPr>
      <p:grpSp>
        <p:nvGrpSpPr>
          <p:cNvPr id="2" name="Group 2"/>
          <p:cNvGrpSpPr/>
          <p:nvPr/>
        </p:nvGrpSpPr>
        <p:grpSpPr>
          <a:xfrm>
            <a:off x="76200" y="632472"/>
            <a:ext cx="17579574" cy="9654528"/>
            <a:chOff x="0" y="0"/>
            <a:chExt cx="36109603" cy="19831037"/>
          </a:xfrm>
        </p:grpSpPr>
        <p:sp>
          <p:nvSpPr>
            <p:cNvPr id="3" name="Freeform 3"/>
            <p:cNvSpPr/>
            <p:nvPr/>
          </p:nvSpPr>
          <p:spPr>
            <a:xfrm>
              <a:off x="72390" y="72390"/>
              <a:ext cx="35964824" cy="19686257"/>
            </a:xfrm>
            <a:custGeom>
              <a:avLst/>
              <a:gdLst/>
              <a:ahLst/>
              <a:cxnLst/>
              <a:rect l="l" t="t" r="r" b="b"/>
              <a:pathLst>
                <a:path w="35964824" h="19686257">
                  <a:moveTo>
                    <a:pt x="0" y="0"/>
                  </a:moveTo>
                  <a:lnTo>
                    <a:pt x="35964824" y="0"/>
                  </a:lnTo>
                  <a:lnTo>
                    <a:pt x="35964824" y="19686257"/>
                  </a:lnTo>
                  <a:lnTo>
                    <a:pt x="0" y="19686257"/>
                  </a:lnTo>
                  <a:lnTo>
                    <a:pt x="0" y="0"/>
                  </a:lnTo>
                  <a:close/>
                </a:path>
              </a:pathLst>
            </a:custGeom>
            <a:solidFill>
              <a:srgbClr val="FFFFFF"/>
            </a:solidFill>
          </p:spPr>
          <p:txBody>
            <a:bodyPr/>
            <a:lstStyle/>
            <a:p>
              <a:endParaRPr lang="en-US" dirty="0"/>
            </a:p>
          </p:txBody>
        </p:sp>
        <p:sp>
          <p:nvSpPr>
            <p:cNvPr id="4" name="Freeform 4"/>
            <p:cNvSpPr/>
            <p:nvPr/>
          </p:nvSpPr>
          <p:spPr>
            <a:xfrm>
              <a:off x="0" y="0"/>
              <a:ext cx="36109604" cy="19831038"/>
            </a:xfrm>
            <a:custGeom>
              <a:avLst/>
              <a:gdLst/>
              <a:ahLst/>
              <a:cxnLst/>
              <a:rect l="l" t="t" r="r" b="b"/>
              <a:pathLst>
                <a:path w="36109604" h="19831038">
                  <a:moveTo>
                    <a:pt x="35964822" y="19686257"/>
                  </a:moveTo>
                  <a:lnTo>
                    <a:pt x="36109604" y="19686257"/>
                  </a:lnTo>
                  <a:lnTo>
                    <a:pt x="36109604" y="19831038"/>
                  </a:lnTo>
                  <a:lnTo>
                    <a:pt x="35964822" y="19831038"/>
                  </a:lnTo>
                  <a:lnTo>
                    <a:pt x="35964822"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35964822" y="144780"/>
                  </a:moveTo>
                  <a:lnTo>
                    <a:pt x="36109604" y="144780"/>
                  </a:lnTo>
                  <a:lnTo>
                    <a:pt x="36109604" y="19686257"/>
                  </a:lnTo>
                  <a:lnTo>
                    <a:pt x="35964822" y="19686257"/>
                  </a:lnTo>
                  <a:lnTo>
                    <a:pt x="35964822" y="144780"/>
                  </a:lnTo>
                  <a:close/>
                  <a:moveTo>
                    <a:pt x="144780" y="19686257"/>
                  </a:moveTo>
                  <a:lnTo>
                    <a:pt x="35964822" y="19686257"/>
                  </a:lnTo>
                  <a:lnTo>
                    <a:pt x="35964822" y="19831038"/>
                  </a:lnTo>
                  <a:lnTo>
                    <a:pt x="144780" y="19831038"/>
                  </a:lnTo>
                  <a:lnTo>
                    <a:pt x="144780" y="19686257"/>
                  </a:lnTo>
                  <a:close/>
                  <a:moveTo>
                    <a:pt x="35964822" y="0"/>
                  </a:moveTo>
                  <a:lnTo>
                    <a:pt x="36109604" y="0"/>
                  </a:lnTo>
                  <a:lnTo>
                    <a:pt x="36109604" y="144780"/>
                  </a:lnTo>
                  <a:lnTo>
                    <a:pt x="35964822" y="144780"/>
                  </a:lnTo>
                  <a:lnTo>
                    <a:pt x="35964822" y="0"/>
                  </a:lnTo>
                  <a:close/>
                  <a:moveTo>
                    <a:pt x="0" y="0"/>
                  </a:moveTo>
                  <a:lnTo>
                    <a:pt x="144780" y="0"/>
                  </a:lnTo>
                  <a:lnTo>
                    <a:pt x="144780" y="144780"/>
                  </a:lnTo>
                  <a:lnTo>
                    <a:pt x="0" y="144780"/>
                  </a:lnTo>
                  <a:lnTo>
                    <a:pt x="0" y="0"/>
                  </a:lnTo>
                  <a:close/>
                  <a:moveTo>
                    <a:pt x="144780" y="0"/>
                  </a:moveTo>
                  <a:lnTo>
                    <a:pt x="35964822" y="0"/>
                  </a:lnTo>
                  <a:lnTo>
                    <a:pt x="35964822" y="144780"/>
                  </a:lnTo>
                  <a:lnTo>
                    <a:pt x="144780" y="144780"/>
                  </a:lnTo>
                  <a:lnTo>
                    <a:pt x="144780" y="0"/>
                  </a:lnTo>
                  <a:close/>
                </a:path>
              </a:pathLst>
            </a:custGeom>
            <a:solidFill>
              <a:srgbClr val="1D2831"/>
            </a:solidFill>
          </p:spPr>
          <p:txBody>
            <a:bodyPr/>
            <a:lstStyle/>
            <a:p>
              <a:endParaRPr lang="en-US"/>
            </a:p>
          </p:txBody>
        </p:sp>
      </p:grpSp>
      <p:sp>
        <p:nvSpPr>
          <p:cNvPr id="5" name="Freeform 5"/>
          <p:cNvSpPr/>
          <p:nvPr/>
        </p:nvSpPr>
        <p:spPr>
          <a:xfrm>
            <a:off x="1028700" y="1028700"/>
            <a:ext cx="873298" cy="758678"/>
          </a:xfrm>
          <a:custGeom>
            <a:avLst/>
            <a:gdLst/>
            <a:ahLst/>
            <a:cxnLst/>
            <a:rect l="l" t="t" r="r" b="b"/>
            <a:pathLst>
              <a:path w="873298" h="758678">
                <a:moveTo>
                  <a:pt x="0" y="0"/>
                </a:moveTo>
                <a:lnTo>
                  <a:pt x="873298" y="0"/>
                </a:lnTo>
                <a:lnTo>
                  <a:pt x="873298" y="758678"/>
                </a:lnTo>
                <a:lnTo>
                  <a:pt x="0" y="7586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028700" y="1855354"/>
            <a:ext cx="8693317" cy="2733675"/>
          </a:xfrm>
          <a:prstGeom prst="rect">
            <a:avLst/>
          </a:prstGeom>
        </p:spPr>
        <p:txBody>
          <a:bodyPr lIns="0" tIns="0" rIns="0" bIns="0" rtlCol="0" anchor="t">
            <a:spAutoFit/>
          </a:bodyPr>
          <a:lstStyle/>
          <a:p>
            <a:pPr algn="just">
              <a:lnSpc>
                <a:spcPts val="4350"/>
              </a:lnSpc>
            </a:pPr>
            <a:r>
              <a:rPr lang="en-US" sz="3000" spc="69" dirty="0">
                <a:solidFill>
                  <a:srgbClr val="000000"/>
                </a:solidFill>
                <a:latin typeface="Nunito"/>
                <a:ea typeface="Nunito"/>
                <a:cs typeface="Nunito"/>
                <a:sym typeface="Nunito"/>
              </a:rPr>
              <a:t> - Xây dựng môi trường giáo dục tính tự lập an toàn, thân thiện, cởi mở.</a:t>
            </a:r>
          </a:p>
          <a:p>
            <a:pPr algn="just">
              <a:lnSpc>
                <a:spcPts val="4350"/>
              </a:lnSpc>
            </a:pPr>
            <a:r>
              <a:rPr lang="en-US" sz="3000" spc="69" dirty="0">
                <a:solidFill>
                  <a:srgbClr val="000000"/>
                </a:solidFill>
                <a:latin typeface="Nunito"/>
                <a:ea typeface="Nunito"/>
                <a:cs typeface="Nunito"/>
                <a:sym typeface="Nunito"/>
              </a:rPr>
              <a:t>- Phát triển năng lực về: Khả năng tự tin, tự chủ; kỹ năng giải quyết vấn đề, ham học hỏi,...</a:t>
            </a:r>
          </a:p>
          <a:p>
            <a:pPr algn="just">
              <a:lnSpc>
                <a:spcPts val="4350"/>
              </a:lnSpc>
            </a:pPr>
            <a:endParaRPr lang="en-US" sz="3000" spc="69" dirty="0">
              <a:solidFill>
                <a:srgbClr val="000000"/>
              </a:solidFill>
              <a:latin typeface="Nunito"/>
              <a:ea typeface="Nunito"/>
              <a:cs typeface="Nunito"/>
              <a:sym typeface="Nunito"/>
            </a:endParaRPr>
          </a:p>
        </p:txBody>
      </p:sp>
      <p:sp>
        <p:nvSpPr>
          <p:cNvPr id="7" name="Freeform 7"/>
          <p:cNvSpPr/>
          <p:nvPr/>
        </p:nvSpPr>
        <p:spPr>
          <a:xfrm>
            <a:off x="1028700" y="4367842"/>
            <a:ext cx="873298" cy="758678"/>
          </a:xfrm>
          <a:custGeom>
            <a:avLst/>
            <a:gdLst/>
            <a:ahLst/>
            <a:cxnLst/>
            <a:rect l="l" t="t" r="r" b="b"/>
            <a:pathLst>
              <a:path w="873298" h="758678">
                <a:moveTo>
                  <a:pt x="0" y="0"/>
                </a:moveTo>
                <a:lnTo>
                  <a:pt x="873298" y="0"/>
                </a:lnTo>
                <a:lnTo>
                  <a:pt x="873298" y="758678"/>
                </a:lnTo>
                <a:lnTo>
                  <a:pt x="0" y="7586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0516908" y="1028700"/>
            <a:ext cx="873298" cy="758678"/>
          </a:xfrm>
          <a:custGeom>
            <a:avLst/>
            <a:gdLst/>
            <a:ahLst/>
            <a:cxnLst/>
            <a:rect l="l" t="t" r="r" b="b"/>
            <a:pathLst>
              <a:path w="873298" h="758678">
                <a:moveTo>
                  <a:pt x="0" y="0"/>
                </a:moveTo>
                <a:lnTo>
                  <a:pt x="873298" y="0"/>
                </a:lnTo>
                <a:lnTo>
                  <a:pt x="873298" y="758678"/>
                </a:lnTo>
                <a:lnTo>
                  <a:pt x="0" y="7586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9"/>
          <p:cNvSpPr txBox="1"/>
          <p:nvPr/>
        </p:nvSpPr>
        <p:spPr>
          <a:xfrm>
            <a:off x="1901998" y="1112764"/>
            <a:ext cx="3464368" cy="523875"/>
          </a:xfrm>
          <a:prstGeom prst="rect">
            <a:avLst/>
          </a:prstGeom>
        </p:spPr>
        <p:txBody>
          <a:bodyPr lIns="0" tIns="0" rIns="0" bIns="0" rtlCol="0" anchor="t">
            <a:spAutoFit/>
          </a:bodyPr>
          <a:lstStyle/>
          <a:p>
            <a:pPr algn="just">
              <a:lnSpc>
                <a:spcPts val="4350"/>
              </a:lnSpc>
            </a:pPr>
            <a:r>
              <a:rPr lang="en-US" sz="3000" spc="69" dirty="0">
                <a:solidFill>
                  <a:srgbClr val="000000"/>
                </a:solidFill>
                <a:latin typeface="Nunito"/>
                <a:ea typeface="Nunito"/>
                <a:cs typeface="Nunito"/>
                <a:sym typeface="Nunito"/>
              </a:rPr>
              <a:t>     </a:t>
            </a:r>
            <a:r>
              <a:rPr lang="en-US" sz="3000" spc="69" dirty="0">
                <a:solidFill>
                  <a:srgbClr val="000000"/>
                </a:solidFill>
                <a:latin typeface="Nunito Bold"/>
                <a:ea typeface="Nunito Bold"/>
                <a:cs typeface="Nunito Bold"/>
                <a:sym typeface="Nunito Bold"/>
              </a:rPr>
              <a:t>Đối với trẻ:</a:t>
            </a:r>
          </a:p>
        </p:txBody>
      </p:sp>
      <p:sp>
        <p:nvSpPr>
          <p:cNvPr id="10" name="TextBox 10"/>
          <p:cNvSpPr txBox="1"/>
          <p:nvPr/>
        </p:nvSpPr>
        <p:spPr>
          <a:xfrm>
            <a:off x="2389867" y="4522354"/>
            <a:ext cx="3464368" cy="523875"/>
          </a:xfrm>
          <a:prstGeom prst="rect">
            <a:avLst/>
          </a:prstGeom>
        </p:spPr>
        <p:txBody>
          <a:bodyPr lIns="0" tIns="0" rIns="0" bIns="0" rtlCol="0" anchor="t">
            <a:spAutoFit/>
          </a:bodyPr>
          <a:lstStyle/>
          <a:p>
            <a:pPr algn="ctr">
              <a:lnSpc>
                <a:spcPts val="4350"/>
              </a:lnSpc>
            </a:pPr>
            <a:r>
              <a:rPr lang="en-US" sz="3000" spc="69" dirty="0">
                <a:solidFill>
                  <a:srgbClr val="000000"/>
                </a:solidFill>
                <a:latin typeface="Nunito Bold"/>
                <a:ea typeface="Nunito Bold"/>
                <a:cs typeface="Nunito Bold"/>
                <a:sym typeface="Nunito Bold"/>
              </a:rPr>
              <a:t>Đối với cha mẹ trẻ:</a:t>
            </a:r>
          </a:p>
        </p:txBody>
      </p:sp>
      <p:sp>
        <p:nvSpPr>
          <p:cNvPr id="11" name="TextBox 11"/>
          <p:cNvSpPr txBox="1"/>
          <p:nvPr/>
        </p:nvSpPr>
        <p:spPr>
          <a:xfrm>
            <a:off x="1028700" y="5345595"/>
            <a:ext cx="8693317" cy="3838575"/>
          </a:xfrm>
          <a:prstGeom prst="rect">
            <a:avLst/>
          </a:prstGeom>
        </p:spPr>
        <p:txBody>
          <a:bodyPr lIns="0" tIns="0" rIns="0" bIns="0" rtlCol="0" anchor="t">
            <a:spAutoFit/>
          </a:bodyPr>
          <a:lstStyle/>
          <a:p>
            <a:pPr algn="just">
              <a:lnSpc>
                <a:spcPts val="4350"/>
              </a:lnSpc>
            </a:pPr>
            <a:r>
              <a:rPr lang="en-US" sz="3000" spc="69" dirty="0">
                <a:solidFill>
                  <a:srgbClr val="000000"/>
                </a:solidFill>
                <a:latin typeface="Nunito"/>
                <a:ea typeface="Nunito"/>
                <a:cs typeface="Nunito"/>
                <a:sym typeface="Nunito"/>
              </a:rPr>
              <a:t>- Hiểu các hoạt động và chủ động tham gia, hợp tác cùng nhà trường </a:t>
            </a:r>
          </a:p>
          <a:p>
            <a:pPr algn="just">
              <a:lnSpc>
                <a:spcPts val="4350"/>
              </a:lnSpc>
            </a:pPr>
            <a:r>
              <a:rPr lang="en-US" sz="3000" spc="69" dirty="0">
                <a:solidFill>
                  <a:srgbClr val="000000"/>
                </a:solidFill>
                <a:latin typeface="Nunito"/>
                <a:ea typeface="Nunito"/>
                <a:cs typeface="Nunito"/>
                <a:sym typeface="Nunito"/>
              </a:rPr>
              <a:t>-Trao đổi thông tin để nắm bắt thói quen sinh hoạt sở thích cá nhân, sự phát triển của trẻ </a:t>
            </a:r>
          </a:p>
          <a:p>
            <a:pPr algn="just">
              <a:lnSpc>
                <a:spcPts val="4350"/>
              </a:lnSpc>
            </a:pPr>
            <a:r>
              <a:rPr lang="en-US" sz="3000" spc="69" dirty="0">
                <a:solidFill>
                  <a:srgbClr val="000000"/>
                </a:solidFill>
                <a:latin typeface="Nunito"/>
                <a:ea typeface="Nunito"/>
                <a:cs typeface="Nunito"/>
                <a:sym typeface="Nunito"/>
              </a:rPr>
              <a:t>- Khuyến khích trẻ tự thực hiện các hoạt động tự phục vụ ở gia đình với sự khích lệ, động viên.</a:t>
            </a:r>
          </a:p>
          <a:p>
            <a:pPr algn="just">
              <a:lnSpc>
                <a:spcPts val="4350"/>
              </a:lnSpc>
            </a:pPr>
            <a:endParaRPr lang="en-US" sz="3000" spc="69" dirty="0">
              <a:solidFill>
                <a:srgbClr val="000000"/>
              </a:solidFill>
              <a:latin typeface="Nunito"/>
              <a:ea typeface="Nunito"/>
              <a:cs typeface="Nunito"/>
              <a:sym typeface="Nunito"/>
            </a:endParaRPr>
          </a:p>
        </p:txBody>
      </p:sp>
      <p:sp>
        <p:nvSpPr>
          <p:cNvPr id="12" name="TextBox 12"/>
          <p:cNvSpPr txBox="1"/>
          <p:nvPr/>
        </p:nvSpPr>
        <p:spPr>
          <a:xfrm>
            <a:off x="11390206" y="1112764"/>
            <a:ext cx="5869094" cy="523875"/>
          </a:xfrm>
          <a:prstGeom prst="rect">
            <a:avLst/>
          </a:prstGeom>
        </p:spPr>
        <p:txBody>
          <a:bodyPr lIns="0" tIns="0" rIns="0" bIns="0" rtlCol="0" anchor="t">
            <a:spAutoFit/>
          </a:bodyPr>
          <a:lstStyle/>
          <a:p>
            <a:pPr algn="just">
              <a:lnSpc>
                <a:spcPts val="4350"/>
              </a:lnSpc>
            </a:pPr>
            <a:r>
              <a:rPr lang="en-US" sz="3000" spc="69" dirty="0">
                <a:solidFill>
                  <a:srgbClr val="000000"/>
                </a:solidFill>
                <a:latin typeface="Nunito"/>
                <a:ea typeface="Nunito"/>
                <a:cs typeface="Nunito"/>
                <a:sym typeface="Nunito"/>
              </a:rPr>
              <a:t>     </a:t>
            </a:r>
            <a:r>
              <a:rPr lang="en-US" sz="3000" spc="69" dirty="0">
                <a:solidFill>
                  <a:srgbClr val="000000"/>
                </a:solidFill>
                <a:latin typeface="Nunito Bold"/>
                <a:ea typeface="Nunito Bold"/>
                <a:cs typeface="Nunito Bold"/>
                <a:sym typeface="Nunito Bold"/>
              </a:rPr>
              <a:t>Đối với CBQL và GV:</a:t>
            </a:r>
          </a:p>
        </p:txBody>
      </p:sp>
      <p:sp>
        <p:nvSpPr>
          <p:cNvPr id="13" name="TextBox 13"/>
          <p:cNvSpPr txBox="1"/>
          <p:nvPr/>
        </p:nvSpPr>
        <p:spPr>
          <a:xfrm>
            <a:off x="10516908" y="1857375"/>
            <a:ext cx="7051508" cy="2733675"/>
          </a:xfrm>
          <a:prstGeom prst="rect">
            <a:avLst/>
          </a:prstGeom>
        </p:spPr>
        <p:txBody>
          <a:bodyPr lIns="0" tIns="0" rIns="0" bIns="0" rtlCol="0" anchor="t">
            <a:spAutoFit/>
          </a:bodyPr>
          <a:lstStyle/>
          <a:p>
            <a:pPr algn="just">
              <a:lnSpc>
                <a:spcPts val="4350"/>
              </a:lnSpc>
            </a:pPr>
            <a:r>
              <a:rPr lang="en-US" sz="3000" spc="69" dirty="0">
                <a:solidFill>
                  <a:srgbClr val="000000"/>
                </a:solidFill>
                <a:latin typeface="Nunito"/>
                <a:ea typeface="Nunito"/>
                <a:cs typeface="Nunito"/>
                <a:sym typeface="Nunito"/>
              </a:rPr>
              <a:t>- Nâng cao chất lượng giáo dục</a:t>
            </a:r>
          </a:p>
          <a:p>
            <a:pPr algn="just">
              <a:lnSpc>
                <a:spcPts val="4350"/>
              </a:lnSpc>
            </a:pPr>
            <a:r>
              <a:rPr lang="en-US" sz="3000" spc="69" dirty="0">
                <a:solidFill>
                  <a:srgbClr val="000000"/>
                </a:solidFill>
                <a:latin typeface="Nunito"/>
                <a:ea typeface="Nunito"/>
                <a:cs typeface="Nunito"/>
                <a:sym typeface="Nunito"/>
              </a:rPr>
              <a:t>-  Quản lý lớp học hiệu quả</a:t>
            </a:r>
          </a:p>
          <a:p>
            <a:pPr algn="just">
              <a:lnSpc>
                <a:spcPts val="4350"/>
              </a:lnSpc>
            </a:pPr>
            <a:r>
              <a:rPr lang="en-US" sz="3000" spc="69" dirty="0">
                <a:solidFill>
                  <a:srgbClr val="000000"/>
                </a:solidFill>
                <a:latin typeface="Nunito"/>
                <a:ea typeface="Nunito"/>
                <a:cs typeface="Nunito"/>
                <a:sym typeface="Nunito"/>
              </a:rPr>
              <a:t>- Xây dựng mối quan hệ tốt với trẻ và phụ huynh</a:t>
            </a:r>
          </a:p>
          <a:p>
            <a:pPr algn="just">
              <a:lnSpc>
                <a:spcPts val="4350"/>
              </a:lnSpc>
            </a:pPr>
            <a:endParaRPr lang="en-US" sz="3000" spc="69" dirty="0">
              <a:solidFill>
                <a:srgbClr val="000000"/>
              </a:solidFill>
              <a:latin typeface="Nunito"/>
              <a:ea typeface="Nunito"/>
              <a:cs typeface="Nunito"/>
              <a:sym typeface="Nunito"/>
            </a:endParaRPr>
          </a:p>
        </p:txBody>
      </p:sp>
      <p:sp>
        <p:nvSpPr>
          <p:cNvPr id="14" name="Freeform 14"/>
          <p:cNvSpPr/>
          <p:nvPr/>
        </p:nvSpPr>
        <p:spPr>
          <a:xfrm>
            <a:off x="10098166" y="4367842"/>
            <a:ext cx="7161134" cy="4890458"/>
          </a:xfrm>
          <a:custGeom>
            <a:avLst/>
            <a:gdLst/>
            <a:ahLst/>
            <a:cxnLst/>
            <a:rect l="l" t="t" r="r" b="b"/>
            <a:pathLst>
              <a:path w="7161134" h="4890458">
                <a:moveTo>
                  <a:pt x="0" y="0"/>
                </a:moveTo>
                <a:lnTo>
                  <a:pt x="7161134" y="0"/>
                </a:lnTo>
                <a:lnTo>
                  <a:pt x="7161134" y="4890458"/>
                </a:lnTo>
                <a:lnTo>
                  <a:pt x="0" y="48904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Rectangle 14">
            <a:extLst>
              <a:ext uri="{FF2B5EF4-FFF2-40B4-BE49-F238E27FC236}">
                <a16:creationId xmlns:a16="http://schemas.microsoft.com/office/drawing/2014/main" id="{422D2B99-CDC4-CDF7-B2DD-A1EC781873B3}"/>
              </a:ext>
            </a:extLst>
          </p:cNvPr>
          <p:cNvSpPr/>
          <p:nvPr/>
        </p:nvSpPr>
        <p:spPr>
          <a:xfrm rot="10800000" flipH="1" flipV="1">
            <a:off x="5595608" y="983187"/>
            <a:ext cx="3983476" cy="71728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4000" b="1" dirty="0">
                <a:latin typeface="Times New Roman" panose="02020603050405020304" pitchFamily="18" charset="0"/>
                <a:cs typeface="Times New Roman" panose="02020603050405020304" pitchFamily="18" charset="0"/>
              </a:rPr>
              <a:t>2. Ý </a:t>
            </a:r>
            <a:r>
              <a:rPr lang="en-GB" sz="4000" b="1" dirty="0" err="1">
                <a:latin typeface="Times New Roman" panose="02020603050405020304" pitchFamily="18" charset="0"/>
                <a:cs typeface="Times New Roman" panose="02020603050405020304" pitchFamily="18" charset="0"/>
              </a:rPr>
              <a:t>nghĩa</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barn(inVertical)">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barn(inVertical)">
                                      <p:cBhvr>
                                        <p:cTn id="42" dur="500"/>
                                        <p:tgtEl>
                                          <p:spTgt spid="1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DD6C"/>
        </a:solidFill>
        <a:effectLst/>
      </p:bgPr>
    </p:bg>
    <p:spTree>
      <p:nvGrpSpPr>
        <p:cNvPr id="1" name=""/>
        <p:cNvGrpSpPr/>
        <p:nvPr/>
      </p:nvGrpSpPr>
      <p:grpSpPr>
        <a:xfrm>
          <a:off x="0" y="0"/>
          <a:ext cx="0" cy="0"/>
          <a:chOff x="0" y="0"/>
          <a:chExt cx="0" cy="0"/>
        </a:xfrm>
      </p:grpSpPr>
      <p:grpSp>
        <p:nvGrpSpPr>
          <p:cNvPr id="2" name="Group 2"/>
          <p:cNvGrpSpPr/>
          <p:nvPr/>
        </p:nvGrpSpPr>
        <p:grpSpPr>
          <a:xfrm>
            <a:off x="354213" y="316236"/>
            <a:ext cx="17579574" cy="9654528"/>
            <a:chOff x="0" y="0"/>
            <a:chExt cx="36109603" cy="19831037"/>
          </a:xfrm>
        </p:grpSpPr>
        <p:sp>
          <p:nvSpPr>
            <p:cNvPr id="3" name="Freeform 3"/>
            <p:cNvSpPr/>
            <p:nvPr/>
          </p:nvSpPr>
          <p:spPr>
            <a:xfrm>
              <a:off x="72390" y="72390"/>
              <a:ext cx="35964824" cy="19686257"/>
            </a:xfrm>
            <a:custGeom>
              <a:avLst/>
              <a:gdLst/>
              <a:ahLst/>
              <a:cxnLst/>
              <a:rect l="l" t="t" r="r" b="b"/>
              <a:pathLst>
                <a:path w="35964824" h="19686257">
                  <a:moveTo>
                    <a:pt x="0" y="0"/>
                  </a:moveTo>
                  <a:lnTo>
                    <a:pt x="35964824" y="0"/>
                  </a:lnTo>
                  <a:lnTo>
                    <a:pt x="35964824"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36109604" cy="19831038"/>
            </a:xfrm>
            <a:custGeom>
              <a:avLst/>
              <a:gdLst/>
              <a:ahLst/>
              <a:cxnLst/>
              <a:rect l="l" t="t" r="r" b="b"/>
              <a:pathLst>
                <a:path w="36109604" h="19831038">
                  <a:moveTo>
                    <a:pt x="35964822" y="19686257"/>
                  </a:moveTo>
                  <a:lnTo>
                    <a:pt x="36109604" y="19686257"/>
                  </a:lnTo>
                  <a:lnTo>
                    <a:pt x="36109604" y="19831038"/>
                  </a:lnTo>
                  <a:lnTo>
                    <a:pt x="35964822" y="19831038"/>
                  </a:lnTo>
                  <a:lnTo>
                    <a:pt x="35964822"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35964822" y="144780"/>
                  </a:moveTo>
                  <a:lnTo>
                    <a:pt x="36109604" y="144780"/>
                  </a:lnTo>
                  <a:lnTo>
                    <a:pt x="36109604" y="19686257"/>
                  </a:lnTo>
                  <a:lnTo>
                    <a:pt x="35964822" y="19686257"/>
                  </a:lnTo>
                  <a:lnTo>
                    <a:pt x="35964822" y="144780"/>
                  </a:lnTo>
                  <a:close/>
                  <a:moveTo>
                    <a:pt x="144780" y="19686257"/>
                  </a:moveTo>
                  <a:lnTo>
                    <a:pt x="35964822" y="19686257"/>
                  </a:lnTo>
                  <a:lnTo>
                    <a:pt x="35964822" y="19831038"/>
                  </a:lnTo>
                  <a:lnTo>
                    <a:pt x="144780" y="19831038"/>
                  </a:lnTo>
                  <a:lnTo>
                    <a:pt x="144780" y="19686257"/>
                  </a:lnTo>
                  <a:close/>
                  <a:moveTo>
                    <a:pt x="35964822" y="0"/>
                  </a:moveTo>
                  <a:lnTo>
                    <a:pt x="36109604" y="0"/>
                  </a:lnTo>
                  <a:lnTo>
                    <a:pt x="36109604" y="144780"/>
                  </a:lnTo>
                  <a:lnTo>
                    <a:pt x="35964822" y="144780"/>
                  </a:lnTo>
                  <a:lnTo>
                    <a:pt x="35964822" y="0"/>
                  </a:lnTo>
                  <a:close/>
                  <a:moveTo>
                    <a:pt x="0" y="0"/>
                  </a:moveTo>
                  <a:lnTo>
                    <a:pt x="144780" y="0"/>
                  </a:lnTo>
                  <a:lnTo>
                    <a:pt x="144780" y="144780"/>
                  </a:lnTo>
                  <a:lnTo>
                    <a:pt x="0" y="144780"/>
                  </a:lnTo>
                  <a:lnTo>
                    <a:pt x="0" y="0"/>
                  </a:lnTo>
                  <a:close/>
                  <a:moveTo>
                    <a:pt x="144780" y="0"/>
                  </a:moveTo>
                  <a:lnTo>
                    <a:pt x="35964822" y="0"/>
                  </a:lnTo>
                  <a:lnTo>
                    <a:pt x="35964822" y="144780"/>
                  </a:lnTo>
                  <a:lnTo>
                    <a:pt x="144780" y="144780"/>
                  </a:lnTo>
                  <a:lnTo>
                    <a:pt x="144780" y="0"/>
                  </a:lnTo>
                  <a:close/>
                </a:path>
              </a:pathLst>
            </a:custGeom>
            <a:solidFill>
              <a:srgbClr val="1D2831"/>
            </a:solidFill>
          </p:spPr>
          <p:txBody>
            <a:bodyPr/>
            <a:lstStyle/>
            <a:p>
              <a:endParaRPr lang="en-US"/>
            </a:p>
          </p:txBody>
        </p:sp>
      </p:grpSp>
      <p:sp>
        <p:nvSpPr>
          <p:cNvPr id="5" name="Freeform 5"/>
          <p:cNvSpPr/>
          <p:nvPr/>
        </p:nvSpPr>
        <p:spPr>
          <a:xfrm>
            <a:off x="1028700" y="870498"/>
            <a:ext cx="1691700" cy="1410455"/>
          </a:xfrm>
          <a:custGeom>
            <a:avLst/>
            <a:gdLst/>
            <a:ahLst/>
            <a:cxnLst/>
            <a:rect l="l" t="t" r="r" b="b"/>
            <a:pathLst>
              <a:path w="1691700" h="1410455">
                <a:moveTo>
                  <a:pt x="0" y="0"/>
                </a:moveTo>
                <a:lnTo>
                  <a:pt x="1691700" y="0"/>
                </a:lnTo>
                <a:lnTo>
                  <a:pt x="1691700" y="1410455"/>
                </a:lnTo>
                <a:lnTo>
                  <a:pt x="0" y="1410455"/>
                </a:lnTo>
                <a:lnTo>
                  <a:pt x="0" y="0"/>
                </a:lnTo>
                <a:close/>
              </a:path>
            </a:pathLst>
          </a:custGeom>
          <a:blipFill>
            <a:blip r:embed="rId2"/>
            <a:stretch>
              <a:fillRect/>
            </a:stretch>
          </a:blipFill>
        </p:spPr>
        <p:txBody>
          <a:bodyPr/>
          <a:lstStyle/>
          <a:p>
            <a:endParaRPr lang="en-US"/>
          </a:p>
        </p:txBody>
      </p:sp>
      <p:sp>
        <p:nvSpPr>
          <p:cNvPr id="6" name="Freeform 6"/>
          <p:cNvSpPr/>
          <p:nvPr/>
        </p:nvSpPr>
        <p:spPr>
          <a:xfrm>
            <a:off x="2099193" y="2165687"/>
            <a:ext cx="14918730" cy="7092613"/>
          </a:xfrm>
          <a:custGeom>
            <a:avLst/>
            <a:gdLst/>
            <a:ahLst/>
            <a:cxnLst/>
            <a:rect l="l" t="t" r="r" b="b"/>
            <a:pathLst>
              <a:path w="14918730" h="7092613">
                <a:moveTo>
                  <a:pt x="0" y="0"/>
                </a:moveTo>
                <a:lnTo>
                  <a:pt x="14918730" y="0"/>
                </a:lnTo>
                <a:lnTo>
                  <a:pt x="14918730" y="7092613"/>
                </a:lnTo>
                <a:lnTo>
                  <a:pt x="0" y="7092613"/>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2677560" y="5057775"/>
            <a:ext cx="12932880" cy="3692525"/>
          </a:xfrm>
          <a:prstGeom prst="rect">
            <a:avLst/>
          </a:prstGeom>
        </p:spPr>
        <p:txBody>
          <a:bodyPr lIns="0" tIns="0" rIns="0" bIns="0" rtlCol="0" anchor="t">
            <a:spAutoFit/>
          </a:bodyPr>
          <a:lstStyle/>
          <a:p>
            <a:pPr algn="just">
              <a:lnSpc>
                <a:spcPts val="4929"/>
              </a:lnSpc>
            </a:pPr>
            <a:r>
              <a:rPr lang="en-US" sz="3399" spc="78" dirty="0">
                <a:solidFill>
                  <a:srgbClr val="000000"/>
                </a:solidFill>
                <a:latin typeface="Nunito Bold"/>
                <a:ea typeface="Nunito Bold"/>
                <a:cs typeface="Nunito Bold"/>
                <a:sym typeface="Nunito Bold"/>
              </a:rPr>
              <a:t>Câu hỏi:</a:t>
            </a:r>
            <a:r>
              <a:rPr lang="en-US" sz="3399" spc="78" dirty="0">
                <a:solidFill>
                  <a:srgbClr val="000000"/>
                </a:solidFill>
                <a:latin typeface="Nunito"/>
                <a:ea typeface="Nunito"/>
                <a:cs typeface="Nunito"/>
                <a:sym typeface="Nunito"/>
              </a:rPr>
              <a:t> </a:t>
            </a:r>
          </a:p>
          <a:p>
            <a:pPr marL="734058" lvl="1" indent="-367029" algn="just">
              <a:lnSpc>
                <a:spcPts val="4929"/>
              </a:lnSpc>
              <a:buFont typeface="Arial"/>
              <a:buChar char="•"/>
            </a:pPr>
            <a:r>
              <a:rPr lang="en-US" sz="3399" spc="78" dirty="0">
                <a:solidFill>
                  <a:srgbClr val="000000"/>
                </a:solidFill>
                <a:latin typeface="Nunito"/>
                <a:ea typeface="Nunito"/>
                <a:cs typeface="Nunito"/>
                <a:sym typeface="Nunito"/>
              </a:rPr>
              <a:t>Đọc các nội dung về các nguyên tắc xây dựng phát huy tính tích cực của trẻ mầm non?</a:t>
            </a:r>
          </a:p>
          <a:p>
            <a:pPr marL="734058" lvl="1" indent="-367029" algn="just">
              <a:lnSpc>
                <a:spcPts val="4929"/>
              </a:lnSpc>
              <a:buFont typeface="Arial"/>
              <a:buChar char="•"/>
            </a:pPr>
            <a:r>
              <a:rPr lang="en-US" sz="3399" spc="78" dirty="0">
                <a:solidFill>
                  <a:srgbClr val="000000"/>
                </a:solidFill>
                <a:latin typeface="Nunito"/>
                <a:ea typeface="Nunito"/>
                <a:cs typeface="Nunito"/>
                <a:sym typeface="Nunito"/>
              </a:rPr>
              <a:t>Lấy ví dụ về các nguyên tắc xây dựng môi trường phát huy tính tích cực của trẻ mầm non?</a:t>
            </a:r>
          </a:p>
          <a:p>
            <a:pPr algn="just">
              <a:lnSpc>
                <a:spcPts val="4929"/>
              </a:lnSpc>
            </a:pPr>
            <a:endParaRPr lang="en-US" sz="3399" spc="78" dirty="0">
              <a:solidFill>
                <a:srgbClr val="000000"/>
              </a:solidFill>
              <a:latin typeface="Nunito"/>
              <a:ea typeface="Nunito"/>
              <a:cs typeface="Nunito"/>
              <a:sym typeface="Nunito"/>
            </a:endParaRPr>
          </a:p>
        </p:txBody>
      </p:sp>
      <p:sp>
        <p:nvSpPr>
          <p:cNvPr id="8" name="TextBox 8"/>
          <p:cNvSpPr txBox="1"/>
          <p:nvPr/>
        </p:nvSpPr>
        <p:spPr>
          <a:xfrm>
            <a:off x="3155819" y="1136148"/>
            <a:ext cx="9095325" cy="1425576"/>
          </a:xfrm>
          <a:prstGeom prst="rect">
            <a:avLst/>
          </a:prstGeom>
        </p:spPr>
        <p:txBody>
          <a:bodyPr lIns="0" tIns="0" rIns="0" bIns="0" rtlCol="0" anchor="t">
            <a:spAutoFit/>
          </a:bodyPr>
          <a:lstStyle/>
          <a:p>
            <a:pPr algn="just">
              <a:lnSpc>
                <a:spcPts val="5799"/>
              </a:lnSpc>
            </a:pPr>
            <a:r>
              <a:rPr lang="en-US" sz="3999" spc="91" dirty="0">
                <a:solidFill>
                  <a:srgbClr val="000000"/>
                </a:solidFill>
                <a:latin typeface="Nunito Bold"/>
                <a:ea typeface="Nunito Bold"/>
                <a:cs typeface="Nunito Bold"/>
                <a:sym typeface="Nunito Bold"/>
              </a:rPr>
              <a:t>Phiếu 4: Thảo luận nhóm/cặp</a:t>
            </a:r>
          </a:p>
          <a:p>
            <a:pPr algn="just">
              <a:lnSpc>
                <a:spcPts val="5799"/>
              </a:lnSpc>
            </a:pPr>
            <a:endParaRPr lang="en-US" sz="3999" spc="91" dirty="0">
              <a:solidFill>
                <a:srgbClr val="000000"/>
              </a:solidFill>
              <a:latin typeface="Nunito Bold"/>
              <a:ea typeface="Nunito Bold"/>
              <a:cs typeface="Nunito Bold"/>
              <a:sym typeface="Nunito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DD6C"/>
        </a:solidFill>
        <a:effectLst/>
      </p:bgPr>
    </p:bg>
    <p:spTree>
      <p:nvGrpSpPr>
        <p:cNvPr id="1" name=""/>
        <p:cNvGrpSpPr/>
        <p:nvPr/>
      </p:nvGrpSpPr>
      <p:grpSpPr>
        <a:xfrm>
          <a:off x="0" y="0"/>
          <a:ext cx="0" cy="0"/>
          <a:chOff x="0" y="0"/>
          <a:chExt cx="0" cy="0"/>
        </a:xfrm>
      </p:grpSpPr>
      <p:grpSp>
        <p:nvGrpSpPr>
          <p:cNvPr id="2" name="Group 2"/>
          <p:cNvGrpSpPr/>
          <p:nvPr/>
        </p:nvGrpSpPr>
        <p:grpSpPr>
          <a:xfrm>
            <a:off x="354213" y="316236"/>
            <a:ext cx="17579574" cy="9654528"/>
            <a:chOff x="0" y="0"/>
            <a:chExt cx="36109603" cy="19831037"/>
          </a:xfrm>
        </p:grpSpPr>
        <p:sp>
          <p:nvSpPr>
            <p:cNvPr id="3" name="Freeform 3"/>
            <p:cNvSpPr/>
            <p:nvPr/>
          </p:nvSpPr>
          <p:spPr>
            <a:xfrm>
              <a:off x="72390" y="72390"/>
              <a:ext cx="35964824" cy="19686257"/>
            </a:xfrm>
            <a:custGeom>
              <a:avLst/>
              <a:gdLst/>
              <a:ahLst/>
              <a:cxnLst/>
              <a:rect l="l" t="t" r="r" b="b"/>
              <a:pathLst>
                <a:path w="35964824" h="19686257">
                  <a:moveTo>
                    <a:pt x="0" y="0"/>
                  </a:moveTo>
                  <a:lnTo>
                    <a:pt x="35964824" y="0"/>
                  </a:lnTo>
                  <a:lnTo>
                    <a:pt x="35964824"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36109604" cy="19831038"/>
            </a:xfrm>
            <a:custGeom>
              <a:avLst/>
              <a:gdLst/>
              <a:ahLst/>
              <a:cxnLst/>
              <a:rect l="l" t="t" r="r" b="b"/>
              <a:pathLst>
                <a:path w="36109604" h="19831038">
                  <a:moveTo>
                    <a:pt x="35964822" y="19686257"/>
                  </a:moveTo>
                  <a:lnTo>
                    <a:pt x="36109604" y="19686257"/>
                  </a:lnTo>
                  <a:lnTo>
                    <a:pt x="36109604" y="19831038"/>
                  </a:lnTo>
                  <a:lnTo>
                    <a:pt x="35964822" y="19831038"/>
                  </a:lnTo>
                  <a:lnTo>
                    <a:pt x="35964822"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35964822" y="144780"/>
                  </a:moveTo>
                  <a:lnTo>
                    <a:pt x="36109604" y="144780"/>
                  </a:lnTo>
                  <a:lnTo>
                    <a:pt x="36109604" y="19686257"/>
                  </a:lnTo>
                  <a:lnTo>
                    <a:pt x="35964822" y="19686257"/>
                  </a:lnTo>
                  <a:lnTo>
                    <a:pt x="35964822" y="144780"/>
                  </a:lnTo>
                  <a:close/>
                  <a:moveTo>
                    <a:pt x="144780" y="19686257"/>
                  </a:moveTo>
                  <a:lnTo>
                    <a:pt x="35964822" y="19686257"/>
                  </a:lnTo>
                  <a:lnTo>
                    <a:pt x="35964822" y="19831038"/>
                  </a:lnTo>
                  <a:lnTo>
                    <a:pt x="144780" y="19831038"/>
                  </a:lnTo>
                  <a:lnTo>
                    <a:pt x="144780" y="19686257"/>
                  </a:lnTo>
                  <a:close/>
                  <a:moveTo>
                    <a:pt x="35964822" y="0"/>
                  </a:moveTo>
                  <a:lnTo>
                    <a:pt x="36109604" y="0"/>
                  </a:lnTo>
                  <a:lnTo>
                    <a:pt x="36109604" y="144780"/>
                  </a:lnTo>
                  <a:lnTo>
                    <a:pt x="35964822" y="144780"/>
                  </a:lnTo>
                  <a:lnTo>
                    <a:pt x="35964822" y="0"/>
                  </a:lnTo>
                  <a:close/>
                  <a:moveTo>
                    <a:pt x="0" y="0"/>
                  </a:moveTo>
                  <a:lnTo>
                    <a:pt x="144780" y="0"/>
                  </a:lnTo>
                  <a:lnTo>
                    <a:pt x="144780" y="144780"/>
                  </a:lnTo>
                  <a:lnTo>
                    <a:pt x="0" y="144780"/>
                  </a:lnTo>
                  <a:lnTo>
                    <a:pt x="0" y="0"/>
                  </a:lnTo>
                  <a:close/>
                  <a:moveTo>
                    <a:pt x="144780" y="0"/>
                  </a:moveTo>
                  <a:lnTo>
                    <a:pt x="35964822" y="0"/>
                  </a:lnTo>
                  <a:lnTo>
                    <a:pt x="35964822" y="144780"/>
                  </a:lnTo>
                  <a:lnTo>
                    <a:pt x="144780" y="144780"/>
                  </a:lnTo>
                  <a:lnTo>
                    <a:pt x="144780" y="0"/>
                  </a:lnTo>
                  <a:close/>
                </a:path>
              </a:pathLst>
            </a:custGeom>
            <a:solidFill>
              <a:srgbClr val="1D2831"/>
            </a:solidFill>
          </p:spPr>
          <p:txBody>
            <a:bodyPr/>
            <a:lstStyle/>
            <a:p>
              <a:endParaRPr lang="en-US"/>
            </a:p>
          </p:txBody>
        </p:sp>
      </p:grpSp>
      <p:sp>
        <p:nvSpPr>
          <p:cNvPr id="5" name="TextBox 5"/>
          <p:cNvSpPr txBox="1"/>
          <p:nvPr/>
        </p:nvSpPr>
        <p:spPr>
          <a:xfrm>
            <a:off x="1028700" y="942975"/>
            <a:ext cx="15278100" cy="678071"/>
          </a:xfrm>
          <a:prstGeom prst="rect">
            <a:avLst/>
          </a:prstGeom>
        </p:spPr>
        <p:txBody>
          <a:bodyPr wrap="square" lIns="0" tIns="0" rIns="0" bIns="0" rtlCol="0" anchor="t">
            <a:spAutoFit/>
          </a:bodyPr>
          <a:lstStyle/>
          <a:p>
            <a:pPr algn="just">
              <a:lnSpc>
                <a:spcPts val="5799"/>
              </a:lnSpc>
            </a:pPr>
            <a:r>
              <a:rPr lang="en-US" sz="3999" b="1" spc="91" dirty="0">
                <a:solidFill>
                  <a:srgbClr val="000000"/>
                </a:solidFill>
                <a:latin typeface="Times New Roman" panose="02020603050405020304" pitchFamily="18" charset="0"/>
                <a:ea typeface="Nunito Bold"/>
                <a:cs typeface="Times New Roman" panose="02020603050405020304" pitchFamily="18" charset="0"/>
                <a:sym typeface="Nunito Bold"/>
              </a:rPr>
              <a:t>3. </a:t>
            </a:r>
            <a:r>
              <a:rPr lang="en-US" sz="3999" b="1" spc="91" dirty="0" err="1">
                <a:solidFill>
                  <a:srgbClr val="000000"/>
                </a:solidFill>
                <a:latin typeface="Times New Roman" panose="02020603050405020304" pitchFamily="18" charset="0"/>
                <a:ea typeface="Nunito Bold"/>
                <a:cs typeface="Times New Roman" panose="02020603050405020304" pitchFamily="18" charset="0"/>
                <a:sym typeface="Nunito Bold"/>
              </a:rPr>
              <a:t>Nguyên</a:t>
            </a:r>
            <a:r>
              <a:rPr lang="en-US" sz="3999" b="1" spc="91" dirty="0">
                <a:solidFill>
                  <a:srgbClr val="000000"/>
                </a:solidFill>
                <a:latin typeface="Times New Roman" panose="02020603050405020304" pitchFamily="18" charset="0"/>
                <a:ea typeface="Nunito Bold"/>
                <a:cs typeface="Times New Roman" panose="02020603050405020304" pitchFamily="18" charset="0"/>
                <a:sym typeface="Nunito Bold"/>
              </a:rPr>
              <a:t> tắc xây dựng phát </a:t>
            </a:r>
            <a:r>
              <a:rPr lang="en-US" sz="3999" b="1" spc="91" dirty="0" err="1">
                <a:solidFill>
                  <a:srgbClr val="000000"/>
                </a:solidFill>
                <a:latin typeface="Times New Roman" panose="02020603050405020304" pitchFamily="18" charset="0"/>
                <a:ea typeface="Nunito Bold"/>
                <a:cs typeface="Times New Roman" panose="02020603050405020304" pitchFamily="18" charset="0"/>
                <a:sym typeface="Nunito Bold"/>
              </a:rPr>
              <a:t>huy</a:t>
            </a:r>
            <a:r>
              <a:rPr lang="en-US" sz="3999" b="1" spc="91" dirty="0">
                <a:solidFill>
                  <a:srgbClr val="000000"/>
                </a:solidFill>
                <a:latin typeface="Times New Roman" panose="02020603050405020304" pitchFamily="18" charset="0"/>
                <a:ea typeface="Nunito Bold"/>
                <a:cs typeface="Times New Roman" panose="02020603050405020304" pitchFamily="18" charset="0"/>
                <a:sym typeface="Nunito Bold"/>
              </a:rPr>
              <a:t> </a:t>
            </a:r>
            <a:r>
              <a:rPr lang="en-US" sz="3999" b="1" spc="91" dirty="0" err="1">
                <a:solidFill>
                  <a:srgbClr val="000000"/>
                </a:solidFill>
                <a:latin typeface="Times New Roman" panose="02020603050405020304" pitchFamily="18" charset="0"/>
                <a:ea typeface="Nunito Bold"/>
                <a:cs typeface="Times New Roman" panose="02020603050405020304" pitchFamily="18" charset="0"/>
                <a:sym typeface="Nunito Bold"/>
              </a:rPr>
              <a:t>tính</a:t>
            </a:r>
            <a:r>
              <a:rPr lang="en-US" sz="3999" b="1" spc="91" dirty="0">
                <a:solidFill>
                  <a:srgbClr val="000000"/>
                </a:solidFill>
                <a:latin typeface="Times New Roman" panose="02020603050405020304" pitchFamily="18" charset="0"/>
                <a:ea typeface="Nunito Bold"/>
                <a:cs typeface="Times New Roman" panose="02020603050405020304" pitchFamily="18" charset="0"/>
                <a:sym typeface="Nunito Bold"/>
              </a:rPr>
              <a:t> </a:t>
            </a:r>
            <a:r>
              <a:rPr lang="en-US" sz="3999" b="1" spc="91" dirty="0" err="1">
                <a:solidFill>
                  <a:srgbClr val="000000"/>
                </a:solidFill>
                <a:latin typeface="Times New Roman" panose="02020603050405020304" pitchFamily="18" charset="0"/>
                <a:ea typeface="Nunito Bold"/>
                <a:cs typeface="Times New Roman" panose="02020603050405020304" pitchFamily="18" charset="0"/>
                <a:sym typeface="Nunito Bold"/>
              </a:rPr>
              <a:t>tích</a:t>
            </a:r>
            <a:r>
              <a:rPr lang="en-US" sz="3999" b="1" spc="91" dirty="0">
                <a:solidFill>
                  <a:srgbClr val="000000"/>
                </a:solidFill>
                <a:latin typeface="Times New Roman" panose="02020603050405020304" pitchFamily="18" charset="0"/>
                <a:ea typeface="Nunito Bold"/>
                <a:cs typeface="Times New Roman" panose="02020603050405020304" pitchFamily="18" charset="0"/>
                <a:sym typeface="Nunito Bold"/>
              </a:rPr>
              <a:t> </a:t>
            </a:r>
            <a:r>
              <a:rPr lang="en-US" sz="3999" b="1" spc="91" dirty="0" err="1">
                <a:solidFill>
                  <a:srgbClr val="000000"/>
                </a:solidFill>
                <a:latin typeface="Times New Roman" panose="02020603050405020304" pitchFamily="18" charset="0"/>
                <a:ea typeface="Nunito Bold"/>
                <a:cs typeface="Times New Roman" panose="02020603050405020304" pitchFamily="18" charset="0"/>
                <a:sym typeface="Nunito Bold"/>
              </a:rPr>
              <a:t>cực</a:t>
            </a:r>
            <a:r>
              <a:rPr lang="en-US" sz="3999" b="1" spc="91" dirty="0">
                <a:solidFill>
                  <a:srgbClr val="000000"/>
                </a:solidFill>
                <a:latin typeface="Times New Roman" panose="02020603050405020304" pitchFamily="18" charset="0"/>
                <a:ea typeface="Nunito Bold"/>
                <a:cs typeface="Times New Roman" panose="02020603050405020304" pitchFamily="18" charset="0"/>
                <a:sym typeface="Nunito Bold"/>
              </a:rPr>
              <a:t> của trẻ mầm non: </a:t>
            </a:r>
          </a:p>
        </p:txBody>
      </p:sp>
      <p:sp>
        <p:nvSpPr>
          <p:cNvPr id="6" name="Freeform 6"/>
          <p:cNvSpPr/>
          <p:nvPr/>
        </p:nvSpPr>
        <p:spPr>
          <a:xfrm>
            <a:off x="1028700" y="1935174"/>
            <a:ext cx="873298" cy="758678"/>
          </a:xfrm>
          <a:custGeom>
            <a:avLst/>
            <a:gdLst/>
            <a:ahLst/>
            <a:cxnLst/>
            <a:rect l="l" t="t" r="r" b="b"/>
            <a:pathLst>
              <a:path w="873298" h="758678">
                <a:moveTo>
                  <a:pt x="0" y="0"/>
                </a:moveTo>
                <a:lnTo>
                  <a:pt x="873298" y="0"/>
                </a:lnTo>
                <a:lnTo>
                  <a:pt x="873298" y="758678"/>
                </a:lnTo>
                <a:lnTo>
                  <a:pt x="0" y="7586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028700" y="5219626"/>
            <a:ext cx="873298" cy="758678"/>
          </a:xfrm>
          <a:custGeom>
            <a:avLst/>
            <a:gdLst/>
            <a:ahLst/>
            <a:cxnLst/>
            <a:rect l="l" t="t" r="r" b="b"/>
            <a:pathLst>
              <a:path w="873298" h="758678">
                <a:moveTo>
                  <a:pt x="0" y="0"/>
                </a:moveTo>
                <a:lnTo>
                  <a:pt x="873298" y="0"/>
                </a:lnTo>
                <a:lnTo>
                  <a:pt x="873298" y="758678"/>
                </a:lnTo>
                <a:lnTo>
                  <a:pt x="0" y="7586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9898462" y="1935174"/>
            <a:ext cx="873298" cy="758678"/>
          </a:xfrm>
          <a:custGeom>
            <a:avLst/>
            <a:gdLst/>
            <a:ahLst/>
            <a:cxnLst/>
            <a:rect l="l" t="t" r="r" b="b"/>
            <a:pathLst>
              <a:path w="873298" h="758678">
                <a:moveTo>
                  <a:pt x="0" y="0"/>
                </a:moveTo>
                <a:lnTo>
                  <a:pt x="873298" y="0"/>
                </a:lnTo>
                <a:lnTo>
                  <a:pt x="873298" y="758678"/>
                </a:lnTo>
                <a:lnTo>
                  <a:pt x="0" y="7586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9898462" y="6196159"/>
            <a:ext cx="873298" cy="758678"/>
          </a:xfrm>
          <a:custGeom>
            <a:avLst/>
            <a:gdLst/>
            <a:ahLst/>
            <a:cxnLst/>
            <a:rect l="l" t="t" r="r" b="b"/>
            <a:pathLst>
              <a:path w="873298" h="758678">
                <a:moveTo>
                  <a:pt x="0" y="0"/>
                </a:moveTo>
                <a:lnTo>
                  <a:pt x="873298" y="0"/>
                </a:lnTo>
                <a:lnTo>
                  <a:pt x="873298" y="758678"/>
                </a:lnTo>
                <a:lnTo>
                  <a:pt x="0" y="7586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9898462" y="7735887"/>
            <a:ext cx="873298" cy="758678"/>
          </a:xfrm>
          <a:custGeom>
            <a:avLst/>
            <a:gdLst/>
            <a:ahLst/>
            <a:cxnLst/>
            <a:rect l="l" t="t" r="r" b="b"/>
            <a:pathLst>
              <a:path w="873298" h="758678">
                <a:moveTo>
                  <a:pt x="0" y="0"/>
                </a:moveTo>
                <a:lnTo>
                  <a:pt x="873298" y="0"/>
                </a:lnTo>
                <a:lnTo>
                  <a:pt x="873298" y="758678"/>
                </a:lnTo>
                <a:lnTo>
                  <a:pt x="0" y="7586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9898462" y="4871156"/>
            <a:ext cx="873298" cy="758678"/>
          </a:xfrm>
          <a:custGeom>
            <a:avLst/>
            <a:gdLst/>
            <a:ahLst/>
            <a:cxnLst/>
            <a:rect l="l" t="t" r="r" b="b"/>
            <a:pathLst>
              <a:path w="873298" h="758678">
                <a:moveTo>
                  <a:pt x="0" y="0"/>
                </a:moveTo>
                <a:lnTo>
                  <a:pt x="873298" y="0"/>
                </a:lnTo>
                <a:lnTo>
                  <a:pt x="873298" y="758678"/>
                </a:lnTo>
                <a:lnTo>
                  <a:pt x="0" y="7586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2"/>
          <p:cNvSpPr txBox="1"/>
          <p:nvPr/>
        </p:nvSpPr>
        <p:spPr>
          <a:xfrm>
            <a:off x="2146099" y="1944625"/>
            <a:ext cx="4247886" cy="523875"/>
          </a:xfrm>
          <a:prstGeom prst="rect">
            <a:avLst/>
          </a:prstGeom>
        </p:spPr>
        <p:txBody>
          <a:bodyPr lIns="0" tIns="0" rIns="0" bIns="0" rtlCol="0" anchor="t">
            <a:spAutoFit/>
          </a:bodyPr>
          <a:lstStyle/>
          <a:p>
            <a:pPr algn="just">
              <a:lnSpc>
                <a:spcPts val="4350"/>
              </a:lnSpc>
            </a:pPr>
            <a:r>
              <a:rPr lang="en-US" sz="3000" spc="69" dirty="0">
                <a:solidFill>
                  <a:srgbClr val="000000"/>
                </a:solidFill>
                <a:latin typeface="Nunito Bold"/>
                <a:ea typeface="Nunito Bold"/>
                <a:cs typeface="Nunito Bold"/>
                <a:sym typeface="Nunito Bold"/>
              </a:rPr>
              <a:t>Bắt đầu từ trẻ</a:t>
            </a:r>
          </a:p>
        </p:txBody>
      </p:sp>
      <p:sp>
        <p:nvSpPr>
          <p:cNvPr id="13" name="TextBox 13"/>
          <p:cNvSpPr txBox="1"/>
          <p:nvPr/>
        </p:nvSpPr>
        <p:spPr>
          <a:xfrm>
            <a:off x="2146099" y="5115657"/>
            <a:ext cx="6818366" cy="1628775"/>
          </a:xfrm>
          <a:prstGeom prst="rect">
            <a:avLst/>
          </a:prstGeom>
        </p:spPr>
        <p:txBody>
          <a:bodyPr lIns="0" tIns="0" rIns="0" bIns="0" rtlCol="0" anchor="t">
            <a:spAutoFit/>
          </a:bodyPr>
          <a:lstStyle/>
          <a:p>
            <a:pPr algn="just">
              <a:lnSpc>
                <a:spcPts val="4350"/>
              </a:lnSpc>
            </a:pPr>
            <a:r>
              <a:rPr lang="en-US" sz="3000" spc="69" dirty="0">
                <a:solidFill>
                  <a:srgbClr val="000000"/>
                </a:solidFill>
                <a:latin typeface="Nunito Bold"/>
                <a:ea typeface="Nunito Bold"/>
                <a:cs typeface="Nunito Bold"/>
                <a:sym typeface="Nunito Bold"/>
              </a:rPr>
              <a:t>Lập kế hoạch xây dựng môi trường đảm bảo mục đích các hoạt động</a:t>
            </a:r>
          </a:p>
          <a:p>
            <a:pPr algn="just">
              <a:lnSpc>
                <a:spcPts val="4350"/>
              </a:lnSpc>
            </a:pPr>
            <a:endParaRPr lang="en-US" sz="3000" spc="69" dirty="0">
              <a:solidFill>
                <a:srgbClr val="000000"/>
              </a:solidFill>
              <a:latin typeface="Nunito Bold"/>
              <a:ea typeface="Nunito Bold"/>
              <a:cs typeface="Nunito Bold"/>
              <a:sym typeface="Nunito Bold"/>
            </a:endParaRPr>
          </a:p>
        </p:txBody>
      </p:sp>
      <p:sp>
        <p:nvSpPr>
          <p:cNvPr id="14" name="TextBox 14"/>
          <p:cNvSpPr txBox="1"/>
          <p:nvPr/>
        </p:nvSpPr>
        <p:spPr>
          <a:xfrm>
            <a:off x="11019410" y="1944625"/>
            <a:ext cx="6239890" cy="1628775"/>
          </a:xfrm>
          <a:prstGeom prst="rect">
            <a:avLst/>
          </a:prstGeom>
        </p:spPr>
        <p:txBody>
          <a:bodyPr lIns="0" tIns="0" rIns="0" bIns="0" rtlCol="0" anchor="t">
            <a:spAutoFit/>
          </a:bodyPr>
          <a:lstStyle/>
          <a:p>
            <a:pPr algn="just">
              <a:lnSpc>
                <a:spcPts val="4350"/>
              </a:lnSpc>
            </a:pPr>
            <a:r>
              <a:rPr lang="en-US" sz="3000" spc="69" dirty="0">
                <a:solidFill>
                  <a:srgbClr val="000000"/>
                </a:solidFill>
                <a:latin typeface="Nunito Bold"/>
                <a:ea typeface="Nunito Bold"/>
                <a:cs typeface="Nunito Bold"/>
                <a:sym typeface="Nunito Bold"/>
              </a:rPr>
              <a:t>Sắp xếp </a:t>
            </a:r>
            <a:r>
              <a:rPr lang="en-US" sz="3000" spc="69" dirty="0" err="1">
                <a:solidFill>
                  <a:srgbClr val="000000"/>
                </a:solidFill>
                <a:latin typeface="Nunito Bold"/>
                <a:ea typeface="Nunito Bold"/>
                <a:cs typeface="Nunito Bold"/>
                <a:sym typeface="Nunito Bold"/>
              </a:rPr>
              <a:t>không</a:t>
            </a:r>
            <a:r>
              <a:rPr lang="en-US" sz="3000" spc="69" dirty="0">
                <a:solidFill>
                  <a:srgbClr val="000000"/>
                </a:solidFill>
                <a:latin typeface="Nunito Bold"/>
                <a:ea typeface="Nunito Bold"/>
                <a:cs typeface="Nunito Bold"/>
                <a:sym typeface="Nunito Bold"/>
              </a:rPr>
              <a:t> gian – chuẩn bị cho trải nghiệm, khám phá</a:t>
            </a:r>
          </a:p>
          <a:p>
            <a:pPr algn="just">
              <a:lnSpc>
                <a:spcPts val="4350"/>
              </a:lnSpc>
            </a:pPr>
            <a:endParaRPr lang="en-US" sz="3000" spc="69" dirty="0">
              <a:solidFill>
                <a:srgbClr val="000000"/>
              </a:solidFill>
              <a:latin typeface="Nunito Bold"/>
              <a:ea typeface="Nunito Bold"/>
              <a:cs typeface="Nunito Bold"/>
              <a:sym typeface="Nunito Bold"/>
            </a:endParaRPr>
          </a:p>
        </p:txBody>
      </p:sp>
      <p:sp>
        <p:nvSpPr>
          <p:cNvPr id="15" name="TextBox 15"/>
          <p:cNvSpPr txBox="1"/>
          <p:nvPr/>
        </p:nvSpPr>
        <p:spPr>
          <a:xfrm>
            <a:off x="11019410" y="4804481"/>
            <a:ext cx="6088118" cy="1076325"/>
          </a:xfrm>
          <a:prstGeom prst="rect">
            <a:avLst/>
          </a:prstGeom>
        </p:spPr>
        <p:txBody>
          <a:bodyPr lIns="0" tIns="0" rIns="0" bIns="0" rtlCol="0" anchor="t">
            <a:spAutoFit/>
          </a:bodyPr>
          <a:lstStyle/>
          <a:p>
            <a:pPr algn="just">
              <a:lnSpc>
                <a:spcPts val="4350"/>
              </a:lnSpc>
            </a:pPr>
            <a:r>
              <a:rPr lang="en-US" sz="3000" spc="69" dirty="0">
                <a:solidFill>
                  <a:srgbClr val="000000"/>
                </a:solidFill>
                <a:latin typeface="Nunito Bold"/>
                <a:ea typeface="Nunito Bold"/>
                <a:cs typeface="Nunito Bold"/>
                <a:sym typeface="Nunito Bold"/>
              </a:rPr>
              <a:t>Thiết kế và vật liệu đảm bảo tính linh hoạt phù hợp địa phương</a:t>
            </a:r>
          </a:p>
        </p:txBody>
      </p:sp>
      <p:sp>
        <p:nvSpPr>
          <p:cNvPr id="16" name="TextBox 16"/>
          <p:cNvSpPr txBox="1"/>
          <p:nvPr/>
        </p:nvSpPr>
        <p:spPr>
          <a:xfrm>
            <a:off x="11019410" y="6257851"/>
            <a:ext cx="6088118" cy="1628775"/>
          </a:xfrm>
          <a:prstGeom prst="rect">
            <a:avLst/>
          </a:prstGeom>
        </p:spPr>
        <p:txBody>
          <a:bodyPr lIns="0" tIns="0" rIns="0" bIns="0" rtlCol="0" anchor="t">
            <a:spAutoFit/>
          </a:bodyPr>
          <a:lstStyle/>
          <a:p>
            <a:pPr algn="just">
              <a:lnSpc>
                <a:spcPts val="4350"/>
              </a:lnSpc>
            </a:pPr>
            <a:r>
              <a:rPr lang="en-US" sz="3000" spc="69" dirty="0">
                <a:solidFill>
                  <a:srgbClr val="000000"/>
                </a:solidFill>
                <a:latin typeface="Nunito Bold"/>
                <a:ea typeface="Nunito Bold"/>
                <a:cs typeface="Nunito Bold"/>
                <a:sym typeface="Nunito Bold"/>
              </a:rPr>
              <a:t>Tạo cơ hội củng cố </a:t>
            </a:r>
            <a:r>
              <a:rPr lang="en-US" sz="3000" spc="69" dirty="0" err="1">
                <a:solidFill>
                  <a:srgbClr val="000000"/>
                </a:solidFill>
                <a:latin typeface="Nunito Bold"/>
                <a:ea typeface="Nunito Bold"/>
                <a:cs typeface="Nunito Bold"/>
                <a:sym typeface="Nunito Bold"/>
              </a:rPr>
              <a:t>không</a:t>
            </a:r>
            <a:r>
              <a:rPr lang="en-US" sz="3000" spc="69" dirty="0">
                <a:solidFill>
                  <a:srgbClr val="000000"/>
                </a:solidFill>
                <a:latin typeface="Nunito Bold"/>
                <a:ea typeface="Nunito Bold"/>
                <a:cs typeface="Nunito Bold"/>
                <a:sym typeface="Nunito Bold"/>
              </a:rPr>
              <a:t> khí học tập</a:t>
            </a:r>
          </a:p>
          <a:p>
            <a:pPr algn="just">
              <a:lnSpc>
                <a:spcPts val="4350"/>
              </a:lnSpc>
            </a:pPr>
            <a:endParaRPr lang="en-US" sz="3000" spc="69" dirty="0">
              <a:solidFill>
                <a:srgbClr val="000000"/>
              </a:solidFill>
              <a:latin typeface="Nunito Bold"/>
              <a:ea typeface="Nunito Bold"/>
              <a:cs typeface="Nunito Bold"/>
              <a:sym typeface="Nunito Bold"/>
            </a:endParaRPr>
          </a:p>
        </p:txBody>
      </p:sp>
      <p:sp>
        <p:nvSpPr>
          <p:cNvPr id="17" name="TextBox 17"/>
          <p:cNvSpPr txBox="1"/>
          <p:nvPr/>
        </p:nvSpPr>
        <p:spPr>
          <a:xfrm>
            <a:off x="11019410" y="7819951"/>
            <a:ext cx="4247886" cy="523875"/>
          </a:xfrm>
          <a:prstGeom prst="rect">
            <a:avLst/>
          </a:prstGeom>
        </p:spPr>
        <p:txBody>
          <a:bodyPr lIns="0" tIns="0" rIns="0" bIns="0" rtlCol="0" anchor="t">
            <a:spAutoFit/>
          </a:bodyPr>
          <a:lstStyle/>
          <a:p>
            <a:pPr algn="just">
              <a:lnSpc>
                <a:spcPts val="4350"/>
              </a:lnSpc>
            </a:pPr>
            <a:r>
              <a:rPr lang="en-US" sz="3000" spc="69" dirty="0">
                <a:solidFill>
                  <a:srgbClr val="000000"/>
                </a:solidFill>
                <a:latin typeface="Nunito Bold"/>
                <a:ea typeface="Nunito Bold"/>
                <a:cs typeface="Nunito Bold"/>
                <a:sym typeface="Nunito Bold"/>
              </a:rPr>
              <a:t>Quan sát điều chỉnh</a:t>
            </a:r>
          </a:p>
        </p:txBody>
      </p:sp>
      <p:sp>
        <p:nvSpPr>
          <p:cNvPr id="18" name="TextBox 18"/>
          <p:cNvSpPr txBox="1"/>
          <p:nvPr/>
        </p:nvSpPr>
        <p:spPr>
          <a:xfrm>
            <a:off x="1028700" y="2725675"/>
            <a:ext cx="7935765" cy="2733675"/>
          </a:xfrm>
          <a:prstGeom prst="rect">
            <a:avLst/>
          </a:prstGeom>
        </p:spPr>
        <p:txBody>
          <a:bodyPr lIns="0" tIns="0" rIns="0" bIns="0" rtlCol="0" anchor="t">
            <a:spAutoFit/>
          </a:bodyPr>
          <a:lstStyle/>
          <a:p>
            <a:pPr algn="just">
              <a:lnSpc>
                <a:spcPts val="4350"/>
              </a:lnSpc>
            </a:pPr>
            <a:r>
              <a:rPr lang="en-US" sz="3000" spc="69" dirty="0">
                <a:solidFill>
                  <a:srgbClr val="000000"/>
                </a:solidFill>
                <a:latin typeface="Nunito"/>
                <a:ea typeface="Nunito"/>
                <a:cs typeface="Nunito"/>
                <a:sym typeface="Nunito"/>
              </a:rPr>
              <a:t>- Lập kế hoạch có ý nghĩa với trẻ</a:t>
            </a:r>
          </a:p>
          <a:p>
            <a:pPr algn="just">
              <a:lnSpc>
                <a:spcPts val="4350"/>
              </a:lnSpc>
            </a:pPr>
            <a:r>
              <a:rPr lang="en-US" sz="3000" spc="69" dirty="0">
                <a:solidFill>
                  <a:srgbClr val="000000"/>
                </a:solidFill>
                <a:latin typeface="Nunito"/>
                <a:ea typeface="Nunito"/>
                <a:cs typeface="Nunito"/>
                <a:sym typeface="Nunito"/>
              </a:rPr>
              <a:t>- Đặt ra các mức độ đảm bảo sự tham gia của tất cả các trẻ</a:t>
            </a:r>
          </a:p>
          <a:p>
            <a:pPr algn="just">
              <a:lnSpc>
                <a:spcPts val="4350"/>
              </a:lnSpc>
            </a:pPr>
            <a:r>
              <a:rPr lang="en-US" sz="3000" spc="69" dirty="0">
                <a:solidFill>
                  <a:srgbClr val="000000"/>
                </a:solidFill>
                <a:latin typeface="Nunito"/>
                <a:ea typeface="Nunito"/>
                <a:cs typeface="Nunito"/>
                <a:sym typeface="Nunito"/>
              </a:rPr>
              <a:t>- Giúp trẻ đưa ra các mức độ tiếp theo</a:t>
            </a:r>
          </a:p>
          <a:p>
            <a:pPr algn="just">
              <a:lnSpc>
                <a:spcPts val="4350"/>
              </a:lnSpc>
            </a:pPr>
            <a:endParaRPr lang="en-US" sz="3000" spc="69" dirty="0">
              <a:solidFill>
                <a:srgbClr val="000000"/>
              </a:solidFill>
              <a:latin typeface="Nunito"/>
              <a:ea typeface="Nunito"/>
              <a:cs typeface="Nunito"/>
              <a:sym typeface="Nunito"/>
            </a:endParaRPr>
          </a:p>
        </p:txBody>
      </p:sp>
      <p:sp>
        <p:nvSpPr>
          <p:cNvPr id="19" name="TextBox 19"/>
          <p:cNvSpPr txBox="1"/>
          <p:nvPr/>
        </p:nvSpPr>
        <p:spPr>
          <a:xfrm>
            <a:off x="1028700" y="6257851"/>
            <a:ext cx="7935765" cy="2795637"/>
          </a:xfrm>
          <a:prstGeom prst="rect">
            <a:avLst/>
          </a:prstGeom>
        </p:spPr>
        <p:txBody>
          <a:bodyPr lIns="0" tIns="0" rIns="0" bIns="0" rtlCol="0" anchor="t">
            <a:spAutoFit/>
          </a:bodyPr>
          <a:lstStyle/>
          <a:p>
            <a:pPr algn="just">
              <a:lnSpc>
                <a:spcPts val="4350"/>
              </a:lnSpc>
            </a:pPr>
            <a:r>
              <a:rPr lang="en-US" sz="3000" spc="69" dirty="0">
                <a:solidFill>
                  <a:srgbClr val="000000"/>
                </a:solidFill>
                <a:latin typeface="Nunito"/>
                <a:ea typeface="Nunito"/>
                <a:cs typeface="Nunito"/>
                <a:sym typeface="Nunito"/>
              </a:rPr>
              <a:t>- Hoạt động theo đúng </a:t>
            </a:r>
            <a:r>
              <a:rPr lang="en-US" sz="3000" spc="69" dirty="0" err="1">
                <a:solidFill>
                  <a:srgbClr val="000000"/>
                </a:solidFill>
                <a:latin typeface="Nunito"/>
                <a:ea typeface="Nunito"/>
                <a:cs typeface="Nunito"/>
                <a:sym typeface="Nunito"/>
              </a:rPr>
              <a:t>trình</a:t>
            </a:r>
            <a:r>
              <a:rPr lang="en-US" sz="3000" spc="69" dirty="0">
                <a:solidFill>
                  <a:srgbClr val="000000"/>
                </a:solidFill>
                <a:latin typeface="Nunito"/>
                <a:ea typeface="Nunito"/>
                <a:cs typeface="Nunito"/>
                <a:sym typeface="Nunito"/>
              </a:rPr>
              <a:t> </a:t>
            </a:r>
            <a:r>
              <a:rPr lang="en-US" sz="3000" spc="69" dirty="0" err="1">
                <a:solidFill>
                  <a:srgbClr val="000000"/>
                </a:solidFill>
                <a:latin typeface="Nunito"/>
                <a:ea typeface="Nunito"/>
                <a:cs typeface="Nunito"/>
                <a:sym typeface="Nunito"/>
              </a:rPr>
              <a:t>tự</a:t>
            </a:r>
            <a:r>
              <a:rPr lang="en-US" sz="3000" spc="69" dirty="0">
                <a:solidFill>
                  <a:srgbClr val="000000"/>
                </a:solidFill>
                <a:latin typeface="Nunito"/>
                <a:ea typeface="Nunito"/>
                <a:cs typeface="Nunito"/>
                <a:sym typeface="Nunito"/>
              </a:rPr>
              <a:t> 1 ngày, phù hợp tuổi, khả năng.</a:t>
            </a:r>
          </a:p>
          <a:p>
            <a:pPr algn="just">
              <a:lnSpc>
                <a:spcPts val="4350"/>
              </a:lnSpc>
            </a:pPr>
            <a:r>
              <a:rPr lang="en-US" sz="3000" spc="69" dirty="0">
                <a:solidFill>
                  <a:srgbClr val="000000"/>
                </a:solidFill>
                <a:latin typeface="Nunito"/>
                <a:ea typeface="Nunito"/>
                <a:cs typeface="Nunito"/>
                <a:sym typeface="Nunito"/>
              </a:rPr>
              <a:t>- Đủ nội dung, hoạt động, đồ dùng đảm bảo chuẩn CTGDMN</a:t>
            </a:r>
          </a:p>
          <a:p>
            <a:pPr algn="just">
              <a:lnSpc>
                <a:spcPts val="4350"/>
              </a:lnSpc>
            </a:pPr>
            <a:endParaRPr lang="en-US" sz="3000" spc="69" dirty="0">
              <a:solidFill>
                <a:srgbClr val="000000"/>
              </a:solidFill>
              <a:latin typeface="Nunito"/>
              <a:ea typeface="Nunito"/>
              <a:cs typeface="Nunito"/>
              <a:sym typeface="Nunito"/>
            </a:endParaRPr>
          </a:p>
        </p:txBody>
      </p:sp>
      <p:sp>
        <p:nvSpPr>
          <p:cNvPr id="20" name="TextBox 20"/>
          <p:cNvSpPr txBox="1"/>
          <p:nvPr/>
        </p:nvSpPr>
        <p:spPr>
          <a:xfrm>
            <a:off x="9998022" y="3081484"/>
            <a:ext cx="7261278" cy="2181225"/>
          </a:xfrm>
          <a:prstGeom prst="rect">
            <a:avLst/>
          </a:prstGeom>
        </p:spPr>
        <p:txBody>
          <a:bodyPr lIns="0" tIns="0" rIns="0" bIns="0" rtlCol="0" anchor="t">
            <a:spAutoFit/>
          </a:bodyPr>
          <a:lstStyle/>
          <a:p>
            <a:pPr algn="just">
              <a:lnSpc>
                <a:spcPts val="4350"/>
              </a:lnSpc>
            </a:pPr>
            <a:r>
              <a:rPr lang="en-US" sz="3000" spc="69" dirty="0">
                <a:solidFill>
                  <a:srgbClr val="000000"/>
                </a:solidFill>
                <a:latin typeface="Nunito"/>
                <a:ea typeface="Nunito"/>
                <a:cs typeface="Nunito"/>
                <a:sym typeface="Nunito"/>
              </a:rPr>
              <a:t>- Đồ dùng, đồ chơi bố trí hấp dẫn</a:t>
            </a:r>
          </a:p>
          <a:p>
            <a:pPr algn="just">
              <a:lnSpc>
                <a:spcPts val="4350"/>
              </a:lnSpc>
            </a:pPr>
            <a:r>
              <a:rPr lang="en-US" sz="3000" dirty="0">
                <a:solidFill>
                  <a:srgbClr val="000000"/>
                </a:solidFill>
                <a:latin typeface="Nunito"/>
                <a:ea typeface="Nunito"/>
                <a:cs typeface="Nunito"/>
                <a:sym typeface="Nunito"/>
              </a:rPr>
              <a:t>- Thiết kế góc chơi phù hợp chủ đề thực hiện</a:t>
            </a:r>
          </a:p>
          <a:p>
            <a:pPr algn="just">
              <a:lnSpc>
                <a:spcPts val="4350"/>
              </a:lnSpc>
            </a:pPr>
            <a:endParaRPr lang="en-US" sz="3000" dirty="0">
              <a:solidFill>
                <a:srgbClr val="000000"/>
              </a:solidFill>
              <a:latin typeface="Nunito"/>
              <a:ea typeface="Nunito"/>
              <a:cs typeface="Nunito"/>
              <a:sym typeface="Nuni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barn(inVertical)">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arn(inVertical)">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arn(inVertical)">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inVertic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barn(inVertical)">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barn(inVertical)">
                                      <p:cBhvr>
                                        <p:cTn id="8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4" grpId="0"/>
      <p:bldP spid="15" grpId="0"/>
      <p:bldP spid="16" grpId="0"/>
      <p:bldP spid="17" grpId="0"/>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97B5"/>
        </a:solidFill>
        <a:effectLst/>
      </p:bgPr>
    </p:bg>
    <p:spTree>
      <p:nvGrpSpPr>
        <p:cNvPr id="1" name=""/>
        <p:cNvGrpSpPr/>
        <p:nvPr/>
      </p:nvGrpSpPr>
      <p:grpSpPr>
        <a:xfrm>
          <a:off x="0" y="0"/>
          <a:ext cx="0" cy="0"/>
          <a:chOff x="0" y="0"/>
          <a:chExt cx="0" cy="0"/>
        </a:xfrm>
      </p:grpSpPr>
      <p:grpSp>
        <p:nvGrpSpPr>
          <p:cNvPr id="2" name="Group 2"/>
          <p:cNvGrpSpPr/>
          <p:nvPr/>
        </p:nvGrpSpPr>
        <p:grpSpPr>
          <a:xfrm>
            <a:off x="354213" y="316236"/>
            <a:ext cx="17579574" cy="9654528"/>
            <a:chOff x="0" y="0"/>
            <a:chExt cx="36109603" cy="19831037"/>
          </a:xfrm>
        </p:grpSpPr>
        <p:sp>
          <p:nvSpPr>
            <p:cNvPr id="3" name="Freeform 3"/>
            <p:cNvSpPr/>
            <p:nvPr/>
          </p:nvSpPr>
          <p:spPr>
            <a:xfrm>
              <a:off x="72390" y="72390"/>
              <a:ext cx="35964824" cy="19686257"/>
            </a:xfrm>
            <a:custGeom>
              <a:avLst/>
              <a:gdLst/>
              <a:ahLst/>
              <a:cxnLst/>
              <a:rect l="l" t="t" r="r" b="b"/>
              <a:pathLst>
                <a:path w="35964824" h="19686257">
                  <a:moveTo>
                    <a:pt x="0" y="0"/>
                  </a:moveTo>
                  <a:lnTo>
                    <a:pt x="35964824" y="0"/>
                  </a:lnTo>
                  <a:lnTo>
                    <a:pt x="35964824"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36109604" cy="19831038"/>
            </a:xfrm>
            <a:custGeom>
              <a:avLst/>
              <a:gdLst/>
              <a:ahLst/>
              <a:cxnLst/>
              <a:rect l="l" t="t" r="r" b="b"/>
              <a:pathLst>
                <a:path w="36109604" h="19831038">
                  <a:moveTo>
                    <a:pt x="35964822" y="19686257"/>
                  </a:moveTo>
                  <a:lnTo>
                    <a:pt x="36109604" y="19686257"/>
                  </a:lnTo>
                  <a:lnTo>
                    <a:pt x="36109604" y="19831038"/>
                  </a:lnTo>
                  <a:lnTo>
                    <a:pt x="35964822" y="19831038"/>
                  </a:lnTo>
                  <a:lnTo>
                    <a:pt x="35964822"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35964822" y="144780"/>
                  </a:moveTo>
                  <a:lnTo>
                    <a:pt x="36109604" y="144780"/>
                  </a:lnTo>
                  <a:lnTo>
                    <a:pt x="36109604" y="19686257"/>
                  </a:lnTo>
                  <a:lnTo>
                    <a:pt x="35964822" y="19686257"/>
                  </a:lnTo>
                  <a:lnTo>
                    <a:pt x="35964822" y="144780"/>
                  </a:lnTo>
                  <a:close/>
                  <a:moveTo>
                    <a:pt x="144780" y="19686257"/>
                  </a:moveTo>
                  <a:lnTo>
                    <a:pt x="35964822" y="19686257"/>
                  </a:lnTo>
                  <a:lnTo>
                    <a:pt x="35964822" y="19831038"/>
                  </a:lnTo>
                  <a:lnTo>
                    <a:pt x="144780" y="19831038"/>
                  </a:lnTo>
                  <a:lnTo>
                    <a:pt x="144780" y="19686257"/>
                  </a:lnTo>
                  <a:close/>
                  <a:moveTo>
                    <a:pt x="35964822" y="0"/>
                  </a:moveTo>
                  <a:lnTo>
                    <a:pt x="36109604" y="0"/>
                  </a:lnTo>
                  <a:lnTo>
                    <a:pt x="36109604" y="144780"/>
                  </a:lnTo>
                  <a:lnTo>
                    <a:pt x="35964822" y="144780"/>
                  </a:lnTo>
                  <a:lnTo>
                    <a:pt x="35964822" y="0"/>
                  </a:lnTo>
                  <a:close/>
                  <a:moveTo>
                    <a:pt x="0" y="0"/>
                  </a:moveTo>
                  <a:lnTo>
                    <a:pt x="144780" y="0"/>
                  </a:lnTo>
                  <a:lnTo>
                    <a:pt x="144780" y="144780"/>
                  </a:lnTo>
                  <a:lnTo>
                    <a:pt x="0" y="144780"/>
                  </a:lnTo>
                  <a:lnTo>
                    <a:pt x="0" y="0"/>
                  </a:lnTo>
                  <a:close/>
                  <a:moveTo>
                    <a:pt x="144780" y="0"/>
                  </a:moveTo>
                  <a:lnTo>
                    <a:pt x="35964822" y="0"/>
                  </a:lnTo>
                  <a:lnTo>
                    <a:pt x="35964822" y="144780"/>
                  </a:lnTo>
                  <a:lnTo>
                    <a:pt x="144780" y="144780"/>
                  </a:lnTo>
                  <a:lnTo>
                    <a:pt x="144780" y="0"/>
                  </a:lnTo>
                  <a:close/>
                </a:path>
              </a:pathLst>
            </a:custGeom>
            <a:solidFill>
              <a:srgbClr val="1D2831"/>
            </a:solidFill>
          </p:spPr>
          <p:txBody>
            <a:bodyPr/>
            <a:lstStyle/>
            <a:p>
              <a:endParaRPr lang="en-US"/>
            </a:p>
          </p:txBody>
        </p:sp>
      </p:grpSp>
      <p:sp>
        <p:nvSpPr>
          <p:cNvPr id="5" name="Freeform 5"/>
          <p:cNvSpPr/>
          <p:nvPr/>
        </p:nvSpPr>
        <p:spPr>
          <a:xfrm>
            <a:off x="1028700" y="870498"/>
            <a:ext cx="1691700" cy="1410455"/>
          </a:xfrm>
          <a:custGeom>
            <a:avLst/>
            <a:gdLst/>
            <a:ahLst/>
            <a:cxnLst/>
            <a:rect l="l" t="t" r="r" b="b"/>
            <a:pathLst>
              <a:path w="1691700" h="1410455">
                <a:moveTo>
                  <a:pt x="0" y="0"/>
                </a:moveTo>
                <a:lnTo>
                  <a:pt x="1691700" y="0"/>
                </a:lnTo>
                <a:lnTo>
                  <a:pt x="1691700" y="1410455"/>
                </a:lnTo>
                <a:lnTo>
                  <a:pt x="0" y="1410455"/>
                </a:lnTo>
                <a:lnTo>
                  <a:pt x="0" y="0"/>
                </a:lnTo>
                <a:close/>
              </a:path>
            </a:pathLst>
          </a:custGeom>
          <a:blipFill>
            <a:blip r:embed="rId2"/>
            <a:stretch>
              <a:fillRect/>
            </a:stretch>
          </a:blipFill>
        </p:spPr>
        <p:txBody>
          <a:bodyPr/>
          <a:lstStyle/>
          <a:p>
            <a:endParaRPr lang="en-US"/>
          </a:p>
        </p:txBody>
      </p:sp>
      <p:sp>
        <p:nvSpPr>
          <p:cNvPr id="6" name="Freeform 6"/>
          <p:cNvSpPr/>
          <p:nvPr/>
        </p:nvSpPr>
        <p:spPr>
          <a:xfrm>
            <a:off x="12004182" y="1575726"/>
            <a:ext cx="5508468" cy="7524373"/>
          </a:xfrm>
          <a:custGeom>
            <a:avLst/>
            <a:gdLst/>
            <a:ahLst/>
            <a:cxnLst/>
            <a:rect l="l" t="t" r="r" b="b"/>
            <a:pathLst>
              <a:path w="5508468" h="7524373">
                <a:moveTo>
                  <a:pt x="0" y="0"/>
                </a:moveTo>
                <a:lnTo>
                  <a:pt x="5508468" y="0"/>
                </a:lnTo>
                <a:lnTo>
                  <a:pt x="5508468" y="7524372"/>
                </a:lnTo>
                <a:lnTo>
                  <a:pt x="0" y="7524372"/>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1178853" y="2720394"/>
            <a:ext cx="10376594" cy="5549900"/>
          </a:xfrm>
          <a:prstGeom prst="rect">
            <a:avLst/>
          </a:prstGeom>
        </p:spPr>
        <p:txBody>
          <a:bodyPr lIns="0" tIns="0" rIns="0" bIns="0" rtlCol="0" anchor="t">
            <a:spAutoFit/>
          </a:bodyPr>
          <a:lstStyle/>
          <a:p>
            <a:pPr algn="just">
              <a:lnSpc>
                <a:spcPts val="4929"/>
              </a:lnSpc>
            </a:pPr>
            <a:r>
              <a:rPr lang="en-US" sz="3399" spc="78" dirty="0">
                <a:solidFill>
                  <a:srgbClr val="000000"/>
                </a:solidFill>
                <a:latin typeface="Nunito Bold"/>
                <a:ea typeface="Nunito Bold"/>
                <a:cs typeface="Nunito Bold"/>
                <a:sym typeface="Nunito Bold"/>
              </a:rPr>
              <a:t>Câu hỏi:</a:t>
            </a:r>
            <a:r>
              <a:rPr lang="en-US" sz="3399" spc="78" dirty="0">
                <a:solidFill>
                  <a:srgbClr val="000000"/>
                </a:solidFill>
                <a:latin typeface="Nunito"/>
                <a:ea typeface="Nunito"/>
                <a:cs typeface="Nunito"/>
                <a:sym typeface="Nunito"/>
              </a:rPr>
              <a:t> </a:t>
            </a:r>
          </a:p>
          <a:p>
            <a:pPr marL="734058" lvl="1" indent="-367029" algn="just">
              <a:lnSpc>
                <a:spcPts val="4929"/>
              </a:lnSpc>
              <a:buFont typeface="Arial"/>
              <a:buChar char="•"/>
            </a:pPr>
            <a:r>
              <a:rPr lang="en-US" sz="3399" spc="78" dirty="0">
                <a:solidFill>
                  <a:srgbClr val="000000"/>
                </a:solidFill>
                <a:latin typeface="Nunito"/>
                <a:ea typeface="Nunito"/>
                <a:cs typeface="Nunito"/>
                <a:sym typeface="Nunito"/>
              </a:rPr>
              <a:t>Có những văn bản bảo hướng dẫn về xây dựng môi trường giáo dục cho trẻ mầm non?</a:t>
            </a:r>
          </a:p>
          <a:p>
            <a:pPr marL="734058" lvl="1" indent="-367029" algn="just">
              <a:lnSpc>
                <a:spcPts val="4929"/>
              </a:lnSpc>
              <a:buFont typeface="Arial"/>
              <a:buChar char="•"/>
            </a:pPr>
            <a:r>
              <a:rPr lang="en-US" sz="3399" spc="78" dirty="0">
                <a:solidFill>
                  <a:srgbClr val="000000"/>
                </a:solidFill>
                <a:latin typeface="Nunito"/>
                <a:ea typeface="Nunito"/>
                <a:cs typeface="Nunito"/>
                <a:sym typeface="Nunito"/>
              </a:rPr>
              <a:t>Hãy xem xét các tiêu chí của môi trường nuôi dưỡng, chăm sóc, giáo dục mầm non theo Kế hoạch 626/KH-BGDĐT? Thầy/cô xem xét các tiêu chí nào thuộc về xây dựng môi trường phát huy TTC của trẻ?</a:t>
            </a:r>
          </a:p>
          <a:p>
            <a:pPr algn="just">
              <a:lnSpc>
                <a:spcPts val="4929"/>
              </a:lnSpc>
            </a:pPr>
            <a:endParaRPr lang="en-US" sz="3399" spc="78" dirty="0">
              <a:solidFill>
                <a:srgbClr val="000000"/>
              </a:solidFill>
              <a:latin typeface="Nunito"/>
              <a:ea typeface="Nunito"/>
              <a:cs typeface="Nunito"/>
              <a:sym typeface="Nunito"/>
            </a:endParaRPr>
          </a:p>
        </p:txBody>
      </p:sp>
      <p:sp>
        <p:nvSpPr>
          <p:cNvPr id="8" name="TextBox 8"/>
          <p:cNvSpPr txBox="1"/>
          <p:nvPr/>
        </p:nvSpPr>
        <p:spPr>
          <a:xfrm>
            <a:off x="3155819" y="1136148"/>
            <a:ext cx="9095325" cy="1425576"/>
          </a:xfrm>
          <a:prstGeom prst="rect">
            <a:avLst/>
          </a:prstGeom>
        </p:spPr>
        <p:txBody>
          <a:bodyPr lIns="0" tIns="0" rIns="0" bIns="0" rtlCol="0" anchor="t">
            <a:spAutoFit/>
          </a:bodyPr>
          <a:lstStyle/>
          <a:p>
            <a:pPr algn="just">
              <a:lnSpc>
                <a:spcPts val="5799"/>
              </a:lnSpc>
            </a:pPr>
            <a:r>
              <a:rPr lang="en-US" sz="3999" spc="91" dirty="0">
                <a:solidFill>
                  <a:srgbClr val="000000"/>
                </a:solidFill>
                <a:latin typeface="Nunito Bold"/>
                <a:ea typeface="Nunito Bold"/>
                <a:cs typeface="Nunito Bold"/>
                <a:sym typeface="Nunito Bold"/>
              </a:rPr>
              <a:t>Phiếu 5: Thảo luận nhóm/cặp đôi</a:t>
            </a:r>
          </a:p>
          <a:p>
            <a:pPr algn="just">
              <a:lnSpc>
                <a:spcPts val="5799"/>
              </a:lnSpc>
            </a:pPr>
            <a:endParaRPr lang="en-US" sz="3999" spc="91" dirty="0">
              <a:solidFill>
                <a:srgbClr val="000000"/>
              </a:solidFill>
              <a:latin typeface="Nunito Bold"/>
              <a:ea typeface="Nunito Bold"/>
              <a:cs typeface="Nunito Bold"/>
              <a:sym typeface="Nunito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97B5"/>
        </a:solidFill>
        <a:effectLst/>
      </p:bgPr>
    </p:bg>
    <p:spTree>
      <p:nvGrpSpPr>
        <p:cNvPr id="1" name=""/>
        <p:cNvGrpSpPr/>
        <p:nvPr/>
      </p:nvGrpSpPr>
      <p:grpSpPr>
        <a:xfrm>
          <a:off x="0" y="0"/>
          <a:ext cx="0" cy="0"/>
          <a:chOff x="0" y="0"/>
          <a:chExt cx="0" cy="0"/>
        </a:xfrm>
      </p:grpSpPr>
      <p:grpSp>
        <p:nvGrpSpPr>
          <p:cNvPr id="2" name="Group 2"/>
          <p:cNvGrpSpPr/>
          <p:nvPr/>
        </p:nvGrpSpPr>
        <p:grpSpPr>
          <a:xfrm>
            <a:off x="354213" y="203941"/>
            <a:ext cx="17579574" cy="9654528"/>
            <a:chOff x="0" y="0"/>
            <a:chExt cx="36109603" cy="19831037"/>
          </a:xfrm>
        </p:grpSpPr>
        <p:sp>
          <p:nvSpPr>
            <p:cNvPr id="3" name="Freeform 3"/>
            <p:cNvSpPr/>
            <p:nvPr/>
          </p:nvSpPr>
          <p:spPr>
            <a:xfrm>
              <a:off x="72390" y="72390"/>
              <a:ext cx="35964824" cy="19686257"/>
            </a:xfrm>
            <a:custGeom>
              <a:avLst/>
              <a:gdLst/>
              <a:ahLst/>
              <a:cxnLst/>
              <a:rect l="l" t="t" r="r" b="b"/>
              <a:pathLst>
                <a:path w="35964824" h="19686257">
                  <a:moveTo>
                    <a:pt x="0" y="0"/>
                  </a:moveTo>
                  <a:lnTo>
                    <a:pt x="35964824" y="0"/>
                  </a:lnTo>
                  <a:lnTo>
                    <a:pt x="35964824"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36109604" cy="19831038"/>
            </a:xfrm>
            <a:custGeom>
              <a:avLst/>
              <a:gdLst/>
              <a:ahLst/>
              <a:cxnLst/>
              <a:rect l="l" t="t" r="r" b="b"/>
              <a:pathLst>
                <a:path w="36109604" h="19831038">
                  <a:moveTo>
                    <a:pt x="35964822" y="19686257"/>
                  </a:moveTo>
                  <a:lnTo>
                    <a:pt x="36109604" y="19686257"/>
                  </a:lnTo>
                  <a:lnTo>
                    <a:pt x="36109604" y="19831038"/>
                  </a:lnTo>
                  <a:lnTo>
                    <a:pt x="35964822" y="19831038"/>
                  </a:lnTo>
                  <a:lnTo>
                    <a:pt x="35964822"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35964822" y="144780"/>
                  </a:moveTo>
                  <a:lnTo>
                    <a:pt x="36109604" y="144780"/>
                  </a:lnTo>
                  <a:lnTo>
                    <a:pt x="36109604" y="19686257"/>
                  </a:lnTo>
                  <a:lnTo>
                    <a:pt x="35964822" y="19686257"/>
                  </a:lnTo>
                  <a:lnTo>
                    <a:pt x="35964822" y="144780"/>
                  </a:lnTo>
                  <a:close/>
                  <a:moveTo>
                    <a:pt x="144780" y="19686257"/>
                  </a:moveTo>
                  <a:lnTo>
                    <a:pt x="35964822" y="19686257"/>
                  </a:lnTo>
                  <a:lnTo>
                    <a:pt x="35964822" y="19831038"/>
                  </a:lnTo>
                  <a:lnTo>
                    <a:pt x="144780" y="19831038"/>
                  </a:lnTo>
                  <a:lnTo>
                    <a:pt x="144780" y="19686257"/>
                  </a:lnTo>
                  <a:close/>
                  <a:moveTo>
                    <a:pt x="35964822" y="0"/>
                  </a:moveTo>
                  <a:lnTo>
                    <a:pt x="36109604" y="0"/>
                  </a:lnTo>
                  <a:lnTo>
                    <a:pt x="36109604" y="144780"/>
                  </a:lnTo>
                  <a:lnTo>
                    <a:pt x="35964822" y="144780"/>
                  </a:lnTo>
                  <a:lnTo>
                    <a:pt x="35964822" y="0"/>
                  </a:lnTo>
                  <a:close/>
                  <a:moveTo>
                    <a:pt x="0" y="0"/>
                  </a:moveTo>
                  <a:lnTo>
                    <a:pt x="144780" y="0"/>
                  </a:lnTo>
                  <a:lnTo>
                    <a:pt x="144780" y="144780"/>
                  </a:lnTo>
                  <a:lnTo>
                    <a:pt x="0" y="144780"/>
                  </a:lnTo>
                  <a:lnTo>
                    <a:pt x="0" y="0"/>
                  </a:lnTo>
                  <a:close/>
                  <a:moveTo>
                    <a:pt x="144780" y="0"/>
                  </a:moveTo>
                  <a:lnTo>
                    <a:pt x="35964822" y="0"/>
                  </a:lnTo>
                  <a:lnTo>
                    <a:pt x="35964822" y="144780"/>
                  </a:lnTo>
                  <a:lnTo>
                    <a:pt x="144780" y="144780"/>
                  </a:lnTo>
                  <a:lnTo>
                    <a:pt x="144780" y="0"/>
                  </a:lnTo>
                  <a:close/>
                </a:path>
              </a:pathLst>
            </a:custGeom>
            <a:solidFill>
              <a:srgbClr val="1D2831"/>
            </a:solidFill>
          </p:spPr>
          <p:txBody>
            <a:bodyPr/>
            <a:lstStyle/>
            <a:p>
              <a:endParaRPr lang="en-US"/>
            </a:p>
          </p:txBody>
        </p:sp>
      </p:grpSp>
      <p:sp>
        <p:nvSpPr>
          <p:cNvPr id="5" name="Freeform 5"/>
          <p:cNvSpPr/>
          <p:nvPr/>
        </p:nvSpPr>
        <p:spPr>
          <a:xfrm>
            <a:off x="1683138" y="1130570"/>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683138" y="4560887"/>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683138" y="6733246"/>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2373582" y="4017078"/>
            <a:ext cx="4655143" cy="4786010"/>
          </a:xfrm>
          <a:custGeom>
            <a:avLst/>
            <a:gdLst/>
            <a:ahLst/>
            <a:cxnLst/>
            <a:rect l="l" t="t" r="r" b="b"/>
            <a:pathLst>
              <a:path w="4655143" h="4786010">
                <a:moveTo>
                  <a:pt x="0" y="0"/>
                </a:moveTo>
                <a:lnTo>
                  <a:pt x="4655143" y="0"/>
                </a:lnTo>
                <a:lnTo>
                  <a:pt x="4655143" y="4786011"/>
                </a:lnTo>
                <a:lnTo>
                  <a:pt x="0" y="4786011"/>
                </a:lnTo>
                <a:lnTo>
                  <a:pt x="0" y="0"/>
                </a:lnTo>
                <a:close/>
              </a:path>
            </a:pathLst>
          </a:custGeom>
          <a:blipFill>
            <a:blip r:embed="rId4"/>
            <a:stretch>
              <a:fillRect/>
            </a:stretch>
          </a:blipFill>
        </p:spPr>
        <p:txBody>
          <a:bodyPr/>
          <a:lstStyle/>
          <a:p>
            <a:endParaRPr lang="en-US"/>
          </a:p>
        </p:txBody>
      </p:sp>
      <p:sp>
        <p:nvSpPr>
          <p:cNvPr id="9" name="TextBox 9"/>
          <p:cNvSpPr txBox="1"/>
          <p:nvPr/>
        </p:nvSpPr>
        <p:spPr>
          <a:xfrm>
            <a:off x="3032866" y="2310935"/>
            <a:ext cx="13592870" cy="1387559"/>
          </a:xfrm>
          <a:prstGeom prst="rect">
            <a:avLst/>
          </a:prstGeom>
        </p:spPr>
        <p:txBody>
          <a:bodyPr lIns="0" tIns="0" rIns="0" bIns="0" rtlCol="0" anchor="t">
            <a:spAutoFit/>
          </a:bodyPr>
          <a:lstStyle/>
          <a:p>
            <a:pPr algn="l">
              <a:lnSpc>
                <a:spcPts val="5575"/>
              </a:lnSpc>
            </a:pPr>
            <a:r>
              <a:rPr lang="en-US" sz="3399" dirty="0">
                <a:solidFill>
                  <a:srgbClr val="000000"/>
                </a:solidFill>
                <a:latin typeface="Nunito"/>
                <a:ea typeface="Nunito"/>
                <a:cs typeface="Nunito"/>
                <a:sym typeface="Nunito"/>
              </a:rPr>
              <a:t>+ Điều 7: Yêu cầu về nội dung, phương pháp giáo </a:t>
            </a:r>
            <a:r>
              <a:rPr lang="en-US" sz="3399" dirty="0" err="1">
                <a:solidFill>
                  <a:srgbClr val="000000"/>
                </a:solidFill>
                <a:latin typeface="Nunito"/>
                <a:ea typeface="Nunito"/>
                <a:cs typeface="Nunito"/>
                <a:sym typeface="Nunito"/>
              </a:rPr>
              <a:t>dục</a:t>
            </a:r>
            <a:r>
              <a:rPr lang="en-US" sz="3399" dirty="0">
                <a:solidFill>
                  <a:srgbClr val="000000"/>
                </a:solidFill>
                <a:latin typeface="Nunito"/>
                <a:ea typeface="Nunito"/>
                <a:cs typeface="Nunito"/>
                <a:sym typeface="Nunito"/>
              </a:rPr>
              <a:t>.</a:t>
            </a:r>
          </a:p>
          <a:p>
            <a:pPr algn="l">
              <a:lnSpc>
                <a:spcPts val="5575"/>
              </a:lnSpc>
            </a:pPr>
            <a:r>
              <a:rPr lang="en-US" sz="3399" dirty="0">
                <a:solidFill>
                  <a:srgbClr val="000000"/>
                </a:solidFill>
                <a:latin typeface="Nunito"/>
                <a:ea typeface="Nunito"/>
                <a:cs typeface="Nunito"/>
                <a:sym typeface="Nunito"/>
              </a:rPr>
              <a:t>+ Điều 24: yêu cầu về nội dung, phương pháp giáo dục mầm non</a:t>
            </a:r>
          </a:p>
        </p:txBody>
      </p:sp>
      <p:sp>
        <p:nvSpPr>
          <p:cNvPr id="10" name="TextBox 10"/>
          <p:cNvSpPr txBox="1"/>
          <p:nvPr/>
        </p:nvSpPr>
        <p:spPr>
          <a:xfrm>
            <a:off x="3032866" y="1305195"/>
            <a:ext cx="7833261" cy="603250"/>
          </a:xfrm>
          <a:prstGeom prst="rect">
            <a:avLst/>
          </a:prstGeom>
        </p:spPr>
        <p:txBody>
          <a:bodyPr lIns="0" tIns="0" rIns="0" bIns="0" rtlCol="0" anchor="t">
            <a:spAutoFit/>
          </a:bodyPr>
          <a:lstStyle/>
          <a:p>
            <a:pPr algn="just">
              <a:lnSpc>
                <a:spcPts val="5074"/>
              </a:lnSpc>
            </a:pPr>
            <a:r>
              <a:rPr lang="en-US" sz="3499" spc="80" dirty="0">
                <a:solidFill>
                  <a:srgbClr val="000000"/>
                </a:solidFill>
                <a:latin typeface="Nunito Bold"/>
                <a:ea typeface="Nunito Bold"/>
                <a:cs typeface="Nunito Bold"/>
                <a:sym typeface="Nunito Bold"/>
              </a:rPr>
              <a:t>Luật giáo dục số 43/2019/ QH14</a:t>
            </a:r>
          </a:p>
        </p:txBody>
      </p:sp>
      <p:sp>
        <p:nvSpPr>
          <p:cNvPr id="11" name="TextBox 11"/>
          <p:cNvSpPr txBox="1"/>
          <p:nvPr/>
        </p:nvSpPr>
        <p:spPr>
          <a:xfrm>
            <a:off x="3033169" y="4484687"/>
            <a:ext cx="8596284" cy="1279196"/>
          </a:xfrm>
          <a:prstGeom prst="rect">
            <a:avLst/>
          </a:prstGeom>
        </p:spPr>
        <p:txBody>
          <a:bodyPr lIns="0" tIns="0" rIns="0" bIns="0" rtlCol="0" anchor="t">
            <a:spAutoFit/>
          </a:bodyPr>
          <a:lstStyle/>
          <a:p>
            <a:pPr algn="just">
              <a:lnSpc>
                <a:spcPts val="5074"/>
              </a:lnSpc>
            </a:pPr>
            <a:r>
              <a:rPr lang="en-US" sz="3499" spc="80" dirty="0">
                <a:solidFill>
                  <a:srgbClr val="000000"/>
                </a:solidFill>
                <a:latin typeface="Nunito Bold"/>
                <a:ea typeface="Nunito Bold"/>
                <a:cs typeface="Nunito Bold"/>
                <a:sym typeface="Nunito Bold"/>
              </a:rPr>
              <a:t>Điều lệ trường mầm non </a:t>
            </a:r>
            <a:r>
              <a:rPr lang="en-US" sz="3499" spc="80" dirty="0" err="1">
                <a:solidFill>
                  <a:srgbClr val="000000"/>
                </a:solidFill>
                <a:latin typeface="Nunito Bold"/>
                <a:ea typeface="Nunito Bold"/>
                <a:cs typeface="Nunito Bold"/>
                <a:sym typeface="Nunito Bold"/>
              </a:rPr>
              <a:t>thông</a:t>
            </a:r>
            <a:r>
              <a:rPr lang="en-US" sz="3499" spc="80" dirty="0">
                <a:solidFill>
                  <a:srgbClr val="000000"/>
                </a:solidFill>
                <a:latin typeface="Nunito Bold"/>
                <a:ea typeface="Nunito Bold"/>
                <a:cs typeface="Nunito Bold"/>
                <a:sym typeface="Nunito Bold"/>
              </a:rPr>
              <a:t> </a:t>
            </a:r>
            <a:r>
              <a:rPr lang="en-US" sz="3499" spc="80" dirty="0" err="1">
                <a:solidFill>
                  <a:srgbClr val="000000"/>
                </a:solidFill>
                <a:latin typeface="Nunito Bold"/>
                <a:ea typeface="Nunito Bold"/>
                <a:cs typeface="Nunito Bold"/>
                <a:sym typeface="Nunito Bold"/>
              </a:rPr>
              <a:t>tư</a:t>
            </a:r>
            <a:r>
              <a:rPr lang="en-US" sz="3499" spc="80" dirty="0">
                <a:solidFill>
                  <a:srgbClr val="000000"/>
                </a:solidFill>
                <a:latin typeface="Nunito Bold"/>
                <a:ea typeface="Nunito Bold"/>
                <a:cs typeface="Nunito Bold"/>
                <a:sym typeface="Nunito Bold"/>
              </a:rPr>
              <a:t> 52/2021/TT-BGDĐT</a:t>
            </a:r>
          </a:p>
        </p:txBody>
      </p:sp>
      <p:sp>
        <p:nvSpPr>
          <p:cNvPr id="12" name="TextBox 12"/>
          <p:cNvSpPr txBox="1"/>
          <p:nvPr/>
        </p:nvSpPr>
        <p:spPr>
          <a:xfrm>
            <a:off x="3033169" y="6588783"/>
            <a:ext cx="8596284" cy="1241425"/>
          </a:xfrm>
          <a:prstGeom prst="rect">
            <a:avLst/>
          </a:prstGeom>
        </p:spPr>
        <p:txBody>
          <a:bodyPr lIns="0" tIns="0" rIns="0" bIns="0" rtlCol="0" anchor="t">
            <a:spAutoFit/>
          </a:bodyPr>
          <a:lstStyle/>
          <a:p>
            <a:pPr algn="just">
              <a:lnSpc>
                <a:spcPts val="5074"/>
              </a:lnSpc>
            </a:pPr>
            <a:r>
              <a:rPr lang="en-US" sz="3499" spc="80" dirty="0">
                <a:solidFill>
                  <a:srgbClr val="000000"/>
                </a:solidFill>
                <a:latin typeface="Nunito Bold"/>
                <a:ea typeface="Nunito Bold"/>
                <a:cs typeface="Nunito Bold"/>
                <a:sym typeface="Nunito Bold"/>
              </a:rPr>
              <a:t>Kế hoạch số 626/ KH-BGDĐT ban hành kế hoạch xây dựng trường mầm non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97B5"/>
        </a:solidFill>
        <a:effectLst/>
      </p:bgPr>
    </p:bg>
    <p:spTree>
      <p:nvGrpSpPr>
        <p:cNvPr id="1" name="">
          <a:extLst>
            <a:ext uri="{FF2B5EF4-FFF2-40B4-BE49-F238E27FC236}">
              <a16:creationId xmlns:a16="http://schemas.microsoft.com/office/drawing/2014/main" id="{C4D345F5-C57E-1C87-092B-332841C10A5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B1D7513-F09E-6AF0-FC39-6E39FAF8EC2E}"/>
              </a:ext>
            </a:extLst>
          </p:cNvPr>
          <p:cNvGrpSpPr/>
          <p:nvPr/>
        </p:nvGrpSpPr>
        <p:grpSpPr>
          <a:xfrm>
            <a:off x="708426" y="1203972"/>
            <a:ext cx="17579574" cy="9654528"/>
            <a:chOff x="0" y="0"/>
            <a:chExt cx="36109603" cy="19831037"/>
          </a:xfrm>
        </p:grpSpPr>
        <p:sp>
          <p:nvSpPr>
            <p:cNvPr id="3" name="Freeform 3">
              <a:extLst>
                <a:ext uri="{FF2B5EF4-FFF2-40B4-BE49-F238E27FC236}">
                  <a16:creationId xmlns:a16="http://schemas.microsoft.com/office/drawing/2014/main" id="{F01D0D4B-764F-FE7D-D125-FFDFF2A9110D}"/>
                </a:ext>
              </a:extLst>
            </p:cNvPr>
            <p:cNvSpPr/>
            <p:nvPr/>
          </p:nvSpPr>
          <p:spPr>
            <a:xfrm>
              <a:off x="72390" y="72390"/>
              <a:ext cx="35964824" cy="19686257"/>
            </a:xfrm>
            <a:custGeom>
              <a:avLst/>
              <a:gdLst/>
              <a:ahLst/>
              <a:cxnLst/>
              <a:rect l="l" t="t" r="r" b="b"/>
              <a:pathLst>
                <a:path w="35964824" h="19686257">
                  <a:moveTo>
                    <a:pt x="0" y="0"/>
                  </a:moveTo>
                  <a:lnTo>
                    <a:pt x="35964824" y="0"/>
                  </a:lnTo>
                  <a:lnTo>
                    <a:pt x="35964824" y="19686257"/>
                  </a:lnTo>
                  <a:lnTo>
                    <a:pt x="0" y="19686257"/>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E7B45892-69F4-2171-BB3D-EFB90182DC7B}"/>
                </a:ext>
              </a:extLst>
            </p:cNvPr>
            <p:cNvSpPr/>
            <p:nvPr/>
          </p:nvSpPr>
          <p:spPr>
            <a:xfrm>
              <a:off x="0" y="0"/>
              <a:ext cx="36109604" cy="19831038"/>
            </a:xfrm>
            <a:custGeom>
              <a:avLst/>
              <a:gdLst/>
              <a:ahLst/>
              <a:cxnLst/>
              <a:rect l="l" t="t" r="r" b="b"/>
              <a:pathLst>
                <a:path w="36109604" h="19831038">
                  <a:moveTo>
                    <a:pt x="35964822" y="19686257"/>
                  </a:moveTo>
                  <a:lnTo>
                    <a:pt x="36109604" y="19686257"/>
                  </a:lnTo>
                  <a:lnTo>
                    <a:pt x="36109604" y="19831038"/>
                  </a:lnTo>
                  <a:lnTo>
                    <a:pt x="35964822" y="19831038"/>
                  </a:lnTo>
                  <a:lnTo>
                    <a:pt x="35964822"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35964822" y="144780"/>
                  </a:moveTo>
                  <a:lnTo>
                    <a:pt x="36109604" y="144780"/>
                  </a:lnTo>
                  <a:lnTo>
                    <a:pt x="36109604" y="19686257"/>
                  </a:lnTo>
                  <a:lnTo>
                    <a:pt x="35964822" y="19686257"/>
                  </a:lnTo>
                  <a:lnTo>
                    <a:pt x="35964822" y="144780"/>
                  </a:lnTo>
                  <a:close/>
                  <a:moveTo>
                    <a:pt x="144780" y="19686257"/>
                  </a:moveTo>
                  <a:lnTo>
                    <a:pt x="35964822" y="19686257"/>
                  </a:lnTo>
                  <a:lnTo>
                    <a:pt x="35964822" y="19831038"/>
                  </a:lnTo>
                  <a:lnTo>
                    <a:pt x="144780" y="19831038"/>
                  </a:lnTo>
                  <a:lnTo>
                    <a:pt x="144780" y="19686257"/>
                  </a:lnTo>
                  <a:close/>
                  <a:moveTo>
                    <a:pt x="35964822" y="0"/>
                  </a:moveTo>
                  <a:lnTo>
                    <a:pt x="36109604" y="0"/>
                  </a:lnTo>
                  <a:lnTo>
                    <a:pt x="36109604" y="144780"/>
                  </a:lnTo>
                  <a:lnTo>
                    <a:pt x="35964822" y="144780"/>
                  </a:lnTo>
                  <a:lnTo>
                    <a:pt x="35964822" y="0"/>
                  </a:lnTo>
                  <a:close/>
                  <a:moveTo>
                    <a:pt x="0" y="0"/>
                  </a:moveTo>
                  <a:lnTo>
                    <a:pt x="144780" y="0"/>
                  </a:lnTo>
                  <a:lnTo>
                    <a:pt x="144780" y="144780"/>
                  </a:lnTo>
                  <a:lnTo>
                    <a:pt x="0" y="144780"/>
                  </a:lnTo>
                  <a:lnTo>
                    <a:pt x="0" y="0"/>
                  </a:lnTo>
                  <a:close/>
                  <a:moveTo>
                    <a:pt x="144780" y="0"/>
                  </a:moveTo>
                  <a:lnTo>
                    <a:pt x="35964822" y="0"/>
                  </a:lnTo>
                  <a:lnTo>
                    <a:pt x="35964822" y="144780"/>
                  </a:lnTo>
                  <a:lnTo>
                    <a:pt x="144780" y="144780"/>
                  </a:lnTo>
                  <a:lnTo>
                    <a:pt x="144780" y="0"/>
                  </a:lnTo>
                  <a:close/>
                </a:path>
              </a:pathLst>
            </a:custGeom>
            <a:solidFill>
              <a:srgbClr val="1D283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586DDEC0-D266-BD42-2603-C589982F8E00}"/>
              </a:ext>
            </a:extLst>
          </p:cNvPr>
          <p:cNvSpPr/>
          <p:nvPr/>
        </p:nvSpPr>
        <p:spPr>
          <a:xfrm>
            <a:off x="1683138" y="1130570"/>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5742AF89-05E7-7FBB-C385-23BB6087BF47}"/>
              </a:ext>
            </a:extLst>
          </p:cNvPr>
          <p:cNvSpPr/>
          <p:nvPr/>
        </p:nvSpPr>
        <p:spPr>
          <a:xfrm>
            <a:off x="1683138" y="4560887"/>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CFE4DEB1-6B46-8DAD-0998-DA6AE2A9DB97}"/>
              </a:ext>
            </a:extLst>
          </p:cNvPr>
          <p:cNvSpPr/>
          <p:nvPr/>
        </p:nvSpPr>
        <p:spPr>
          <a:xfrm>
            <a:off x="1683138" y="6733246"/>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9A72220E-E7BA-88DF-A5A8-13DFE6CB31D2}"/>
              </a:ext>
            </a:extLst>
          </p:cNvPr>
          <p:cNvSpPr/>
          <p:nvPr/>
        </p:nvSpPr>
        <p:spPr>
          <a:xfrm>
            <a:off x="12373582" y="4017078"/>
            <a:ext cx="4655143" cy="4786010"/>
          </a:xfrm>
          <a:custGeom>
            <a:avLst/>
            <a:gdLst/>
            <a:ahLst/>
            <a:cxnLst/>
            <a:rect l="l" t="t" r="r" b="b"/>
            <a:pathLst>
              <a:path w="4655143" h="4786010">
                <a:moveTo>
                  <a:pt x="0" y="0"/>
                </a:moveTo>
                <a:lnTo>
                  <a:pt x="4655143" y="0"/>
                </a:lnTo>
                <a:lnTo>
                  <a:pt x="4655143" y="4786011"/>
                </a:lnTo>
                <a:lnTo>
                  <a:pt x="0" y="4786011"/>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6A050B9E-3D06-A963-6F51-F4F4B7143814}"/>
              </a:ext>
            </a:extLst>
          </p:cNvPr>
          <p:cNvSpPr txBox="1"/>
          <p:nvPr/>
        </p:nvSpPr>
        <p:spPr>
          <a:xfrm>
            <a:off x="1066800" y="2310935"/>
            <a:ext cx="16383000" cy="9997609"/>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Nunito"/>
                <a:ea typeface="Nunito"/>
                <a:cs typeface="Nunito"/>
                <a:sym typeface="Nunito"/>
              </a:rPr>
              <a:t>+ Điều 7: Yêu cầu về nội dung, phương pháp giáo </a:t>
            </a:r>
            <a:r>
              <a:rPr kumimoji="0" lang="en-US" sz="2800" b="0" i="0" u="none" strike="noStrike" kern="1200" cap="none" spc="0" normalizeH="0" baseline="0" noProof="0" dirty="0" err="1">
                <a:ln>
                  <a:noFill/>
                </a:ln>
                <a:solidFill>
                  <a:srgbClr val="000000"/>
                </a:solidFill>
                <a:effectLst/>
                <a:uLnTx/>
                <a:uFillTx/>
                <a:latin typeface="Nunito"/>
                <a:ea typeface="Nunito"/>
                <a:cs typeface="Nunito"/>
                <a:sym typeface="Nunito"/>
              </a:rPr>
              <a:t>dục</a:t>
            </a:r>
            <a:r>
              <a:rPr kumimoji="0" lang="en-US" sz="2800" b="0" i="0" u="none" strike="noStrike" kern="1200" cap="none" spc="0" normalizeH="0" baseline="0" noProof="0" dirty="0">
                <a:ln>
                  <a:noFill/>
                </a:ln>
                <a:solidFill>
                  <a:srgbClr val="000000"/>
                </a:solidFill>
                <a:effectLst/>
                <a:uLnTx/>
                <a:uFillTx/>
                <a:latin typeface="Nunito"/>
                <a:ea typeface="Nunito"/>
                <a:cs typeface="Nunito"/>
                <a:sym typeface="Nunito"/>
              </a:rPr>
              <a:t>.</a:t>
            </a:r>
          </a:p>
          <a:p>
            <a:pPr>
              <a:spcBef>
                <a:spcPts val="600"/>
              </a:spcBef>
              <a:spcAft>
                <a:spcPts val="600"/>
              </a:spcAft>
            </a:pPr>
            <a:r>
              <a:rPr lang="vi-VN" sz="2800" dirty="0">
                <a:solidFill>
                  <a:srgbClr val="000000"/>
                </a:solidFill>
              </a:rPr>
              <a:t>1. Nội dung giáo dục phải bảo đảm tính cơ bản, toàn diện, thiết thực, hiện đại, có hệ thống và được cập nhật thường xuyên; coi trọng giáo dục tư tưởng, phẩm chất đạo đức và ý thức công dân; kế thừa và phát huy truyền thống tốt đẹp, bản sắc văn hóa dân tộc, tiếp thu tinh hoa văn hóa nhân loại; phù hợp với sự phát triển về thể chất, trí tuệ, tâm sinh lý lứa tuổi và khả năng của người học.</a:t>
            </a:r>
          </a:p>
          <a:p>
            <a:pPr>
              <a:spcBef>
                <a:spcPts val="600"/>
              </a:spcBef>
              <a:spcAft>
                <a:spcPts val="600"/>
              </a:spcAft>
            </a:pPr>
            <a:r>
              <a:rPr lang="vi-VN" sz="2800" dirty="0">
                <a:solidFill>
                  <a:srgbClr val="000000"/>
                </a:solidFill>
              </a:rPr>
              <a:t>2. Phương pháp giáo dục phải khoa học, phát huy tính tích cực, tự giác, chủ động, tư duy sáng tạo của người học; bồi dưỡng cho người học năng lực tự học và hợp tác, khả năng thực hành, lòng say mê học tập và ý chí vươn lên.</a:t>
            </a:r>
            <a:endParaRPr lang="en-GB" sz="2800" dirty="0">
              <a:solidFill>
                <a:srgbClr val="000000"/>
              </a:solidFill>
            </a:endParaRPr>
          </a:p>
          <a:p>
            <a:pPr>
              <a:spcBef>
                <a:spcPts val="600"/>
              </a:spcBef>
              <a:spcAft>
                <a:spcPts val="600"/>
              </a:spcAft>
            </a:pPr>
            <a:r>
              <a:rPr lang="en-GB" sz="2800" b="1" dirty="0" err="1">
                <a:solidFill>
                  <a:srgbClr val="000000"/>
                </a:solidFill>
              </a:rPr>
              <a:t>Điều</a:t>
            </a:r>
            <a:r>
              <a:rPr lang="en-GB" sz="2800" b="1" dirty="0">
                <a:solidFill>
                  <a:srgbClr val="000000"/>
                </a:solidFill>
              </a:rPr>
              <a:t> </a:t>
            </a:r>
            <a:r>
              <a:rPr lang="vi-VN" sz="2800" b="1" dirty="0">
                <a:solidFill>
                  <a:srgbClr val="000000"/>
                </a:solidFill>
              </a:rPr>
              <a:t>24. Yêu cầu về nội dung, phương pháp giáo dục mầm non</a:t>
            </a:r>
            <a:endParaRPr lang="vi-VN" sz="2800" dirty="0">
              <a:solidFill>
                <a:srgbClr val="000000"/>
              </a:solidFill>
            </a:endParaRPr>
          </a:p>
          <a:p>
            <a:pPr>
              <a:spcBef>
                <a:spcPts val="600"/>
              </a:spcBef>
              <a:spcAft>
                <a:spcPts val="600"/>
              </a:spcAft>
            </a:pPr>
            <a:r>
              <a:rPr lang="vi-VN" sz="2800" dirty="0">
                <a:solidFill>
                  <a:srgbClr val="000000"/>
                </a:solidFill>
              </a:rPr>
              <a:t>1. Nội dung giáo dục mầm non phải bảo đảm phù hợp với sự phát triển tâm sinh lý của trẻ em; hài hòa giữa bảo vệ, chăm sóc, nuôi dưỡng với giáo dục trẻ em; phát triển toàn diện về thể chất, tình cảm, kỹ năng xã hội, trí tuệ, thẩm mỹ; tôn trọng sự khác biệt; phù hợp với các độ tuổi và liên thông với giáo dục tiểu học.</a:t>
            </a:r>
          </a:p>
          <a:p>
            <a:pPr>
              <a:spcBef>
                <a:spcPts val="600"/>
              </a:spcBef>
              <a:spcAft>
                <a:spcPts val="600"/>
              </a:spcAft>
            </a:pPr>
            <a:r>
              <a:rPr lang="vi-VN" sz="2800" dirty="0">
                <a:solidFill>
                  <a:srgbClr val="000000"/>
                </a:solidFill>
              </a:rPr>
              <a:t>2. Phương pháp giáo dục mầm non được quy định như sau:</a:t>
            </a:r>
          </a:p>
          <a:p>
            <a:pPr>
              <a:spcBef>
                <a:spcPts val="600"/>
              </a:spcBef>
              <a:spcAft>
                <a:spcPts val="600"/>
              </a:spcAft>
            </a:pPr>
            <a:r>
              <a:rPr lang="vi-VN" sz="2800" dirty="0">
                <a:solidFill>
                  <a:srgbClr val="000000"/>
                </a:solidFill>
              </a:rPr>
              <a:t>a) Giáo dục nhà trẻ phải tạo điều kiện thuận lợi cho trẻ em được tích cực hoạt động, vui chơi, tạo sự gắn bó giữa người lớn với trẻ em; kích thích sự phát triển các giác quan, cảm xúc và các chức năng tâm sinh lý;</a:t>
            </a:r>
          </a:p>
          <a:p>
            <a:pPr>
              <a:spcBef>
                <a:spcPts val="600"/>
              </a:spcBef>
              <a:spcAft>
                <a:spcPts val="600"/>
              </a:spcAft>
            </a:pPr>
            <a:r>
              <a:rPr lang="vi-VN" sz="2800" dirty="0">
                <a:solidFill>
                  <a:srgbClr val="000000"/>
                </a:solidFill>
              </a:rPr>
              <a:t>b) Giáo dục mẫu giáo phải tạo điều kiện cho trẻ em được vui chơi, trải nghiệm, tìm tòi, khám phá môi trường xung quanh bằng nhiều hình thức, đáp ứng nhu cầu, hứng thú của trẻ em.</a:t>
            </a:r>
          </a:p>
          <a:p>
            <a:pPr>
              <a:spcBef>
                <a:spcPts val="600"/>
              </a:spcBef>
              <a:spcAft>
                <a:spcPts val="600"/>
              </a:spcAft>
            </a:pPr>
            <a:endParaRPr lang="vi-VN" sz="2400" dirty="0">
              <a:solidFill>
                <a:srgbClr val="000000"/>
              </a:solidFill>
            </a:endParaRPr>
          </a:p>
        </p:txBody>
      </p:sp>
      <p:sp>
        <p:nvSpPr>
          <p:cNvPr id="10" name="TextBox 10">
            <a:extLst>
              <a:ext uri="{FF2B5EF4-FFF2-40B4-BE49-F238E27FC236}">
                <a16:creationId xmlns:a16="http://schemas.microsoft.com/office/drawing/2014/main" id="{D77E6C75-CBAF-8BEB-9041-9E409B6352EE}"/>
              </a:ext>
            </a:extLst>
          </p:cNvPr>
          <p:cNvSpPr txBox="1"/>
          <p:nvPr/>
        </p:nvSpPr>
        <p:spPr>
          <a:xfrm>
            <a:off x="3032866" y="1305195"/>
            <a:ext cx="7833261" cy="603250"/>
          </a:xfrm>
          <a:prstGeom prst="rect">
            <a:avLst/>
          </a:prstGeom>
        </p:spPr>
        <p:txBody>
          <a:bodyPr lIns="0" tIns="0" rIns="0" bIns="0" rtlCol="0" anchor="t">
            <a:spAutoFit/>
          </a:bodyPr>
          <a:lstStyle/>
          <a:p>
            <a:pPr marL="0" marR="0" lvl="0" indent="0" algn="just" defTabSz="914400" rtl="0" eaLnBrk="1" fontAlgn="auto" latinLnBrk="0" hangingPunct="1">
              <a:lnSpc>
                <a:spcPts val="5074"/>
              </a:lnSpc>
              <a:spcBef>
                <a:spcPts val="0"/>
              </a:spcBef>
              <a:spcAft>
                <a:spcPts val="0"/>
              </a:spcAft>
              <a:buClrTx/>
              <a:buSzTx/>
              <a:buFontTx/>
              <a:buNone/>
              <a:tabLst/>
              <a:defRPr/>
            </a:pPr>
            <a:r>
              <a:rPr kumimoji="0" lang="en-US" sz="3499" b="0" i="0" u="none" strike="noStrike" kern="1200" cap="none" spc="80" normalizeH="0" baseline="0" noProof="0" dirty="0">
                <a:ln>
                  <a:noFill/>
                </a:ln>
                <a:solidFill>
                  <a:srgbClr val="000000"/>
                </a:solidFill>
                <a:effectLst/>
                <a:uLnTx/>
                <a:uFillTx/>
                <a:latin typeface="Nunito Bold"/>
                <a:ea typeface="Nunito Bold"/>
                <a:cs typeface="Nunito Bold"/>
                <a:sym typeface="Nunito Bold"/>
              </a:rPr>
              <a:t>Luật giáo dục số 43/2019/ QH14</a:t>
            </a:r>
          </a:p>
        </p:txBody>
      </p:sp>
    </p:spTree>
    <p:extLst>
      <p:ext uri="{BB962C8B-B14F-4D97-AF65-F5344CB8AC3E}">
        <p14:creationId xmlns:p14="http://schemas.microsoft.com/office/powerpoint/2010/main" val="283612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DDDCF"/>
        </a:solidFill>
        <a:effectLst/>
      </p:bgPr>
    </p:bg>
    <p:spTree>
      <p:nvGrpSpPr>
        <p:cNvPr id="1" name=""/>
        <p:cNvGrpSpPr/>
        <p:nvPr/>
      </p:nvGrpSpPr>
      <p:grpSpPr>
        <a:xfrm>
          <a:off x="0" y="0"/>
          <a:ext cx="0" cy="0"/>
          <a:chOff x="0" y="0"/>
          <a:chExt cx="0" cy="0"/>
        </a:xfrm>
      </p:grpSpPr>
      <p:grpSp>
        <p:nvGrpSpPr>
          <p:cNvPr id="2" name="Group 2"/>
          <p:cNvGrpSpPr/>
          <p:nvPr/>
        </p:nvGrpSpPr>
        <p:grpSpPr>
          <a:xfrm>
            <a:off x="354213" y="316236"/>
            <a:ext cx="17579574" cy="9654528"/>
            <a:chOff x="0" y="0"/>
            <a:chExt cx="36109603" cy="19831037"/>
          </a:xfrm>
        </p:grpSpPr>
        <p:sp>
          <p:nvSpPr>
            <p:cNvPr id="3" name="Freeform 3"/>
            <p:cNvSpPr/>
            <p:nvPr/>
          </p:nvSpPr>
          <p:spPr>
            <a:xfrm>
              <a:off x="72390" y="72390"/>
              <a:ext cx="35964824" cy="19686257"/>
            </a:xfrm>
            <a:custGeom>
              <a:avLst/>
              <a:gdLst/>
              <a:ahLst/>
              <a:cxnLst/>
              <a:rect l="l" t="t" r="r" b="b"/>
              <a:pathLst>
                <a:path w="35964824" h="19686257">
                  <a:moveTo>
                    <a:pt x="0" y="0"/>
                  </a:moveTo>
                  <a:lnTo>
                    <a:pt x="35964824" y="0"/>
                  </a:lnTo>
                  <a:lnTo>
                    <a:pt x="35964824"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36109604" cy="19831038"/>
            </a:xfrm>
            <a:custGeom>
              <a:avLst/>
              <a:gdLst/>
              <a:ahLst/>
              <a:cxnLst/>
              <a:rect l="l" t="t" r="r" b="b"/>
              <a:pathLst>
                <a:path w="36109604" h="19831038">
                  <a:moveTo>
                    <a:pt x="35964822" y="19686257"/>
                  </a:moveTo>
                  <a:lnTo>
                    <a:pt x="36109604" y="19686257"/>
                  </a:lnTo>
                  <a:lnTo>
                    <a:pt x="36109604" y="19831038"/>
                  </a:lnTo>
                  <a:lnTo>
                    <a:pt x="35964822" y="19831038"/>
                  </a:lnTo>
                  <a:lnTo>
                    <a:pt x="35964822"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35964822" y="144780"/>
                  </a:moveTo>
                  <a:lnTo>
                    <a:pt x="36109604" y="144780"/>
                  </a:lnTo>
                  <a:lnTo>
                    <a:pt x="36109604" y="19686257"/>
                  </a:lnTo>
                  <a:lnTo>
                    <a:pt x="35964822" y="19686257"/>
                  </a:lnTo>
                  <a:lnTo>
                    <a:pt x="35964822" y="144780"/>
                  </a:lnTo>
                  <a:close/>
                  <a:moveTo>
                    <a:pt x="144780" y="19686257"/>
                  </a:moveTo>
                  <a:lnTo>
                    <a:pt x="35964822" y="19686257"/>
                  </a:lnTo>
                  <a:lnTo>
                    <a:pt x="35964822" y="19831038"/>
                  </a:lnTo>
                  <a:lnTo>
                    <a:pt x="144780" y="19831038"/>
                  </a:lnTo>
                  <a:lnTo>
                    <a:pt x="144780" y="19686257"/>
                  </a:lnTo>
                  <a:close/>
                  <a:moveTo>
                    <a:pt x="35964822" y="0"/>
                  </a:moveTo>
                  <a:lnTo>
                    <a:pt x="36109604" y="0"/>
                  </a:lnTo>
                  <a:lnTo>
                    <a:pt x="36109604" y="144780"/>
                  </a:lnTo>
                  <a:lnTo>
                    <a:pt x="35964822" y="144780"/>
                  </a:lnTo>
                  <a:lnTo>
                    <a:pt x="35964822" y="0"/>
                  </a:lnTo>
                  <a:close/>
                  <a:moveTo>
                    <a:pt x="0" y="0"/>
                  </a:moveTo>
                  <a:lnTo>
                    <a:pt x="144780" y="0"/>
                  </a:lnTo>
                  <a:lnTo>
                    <a:pt x="144780" y="144780"/>
                  </a:lnTo>
                  <a:lnTo>
                    <a:pt x="0" y="144780"/>
                  </a:lnTo>
                  <a:lnTo>
                    <a:pt x="0" y="0"/>
                  </a:lnTo>
                  <a:close/>
                  <a:moveTo>
                    <a:pt x="144780" y="0"/>
                  </a:moveTo>
                  <a:lnTo>
                    <a:pt x="35964822" y="0"/>
                  </a:lnTo>
                  <a:lnTo>
                    <a:pt x="35964822" y="144780"/>
                  </a:lnTo>
                  <a:lnTo>
                    <a:pt x="144780" y="144780"/>
                  </a:lnTo>
                  <a:lnTo>
                    <a:pt x="144780" y="0"/>
                  </a:lnTo>
                  <a:close/>
                </a:path>
              </a:pathLst>
            </a:custGeom>
            <a:solidFill>
              <a:srgbClr val="1D2831"/>
            </a:solidFill>
          </p:spPr>
          <p:txBody>
            <a:bodyPr/>
            <a:lstStyle/>
            <a:p>
              <a:endParaRPr lang="en-US"/>
            </a:p>
          </p:txBody>
        </p:sp>
      </p:grpSp>
      <p:sp>
        <p:nvSpPr>
          <p:cNvPr id="5" name="Freeform 5"/>
          <p:cNvSpPr/>
          <p:nvPr/>
        </p:nvSpPr>
        <p:spPr>
          <a:xfrm>
            <a:off x="1028700" y="870498"/>
            <a:ext cx="1691700" cy="1410455"/>
          </a:xfrm>
          <a:custGeom>
            <a:avLst/>
            <a:gdLst/>
            <a:ahLst/>
            <a:cxnLst/>
            <a:rect l="l" t="t" r="r" b="b"/>
            <a:pathLst>
              <a:path w="1691700" h="1410455">
                <a:moveTo>
                  <a:pt x="0" y="0"/>
                </a:moveTo>
                <a:lnTo>
                  <a:pt x="1691700" y="0"/>
                </a:lnTo>
                <a:lnTo>
                  <a:pt x="1691700" y="1410455"/>
                </a:lnTo>
                <a:lnTo>
                  <a:pt x="0" y="1410455"/>
                </a:lnTo>
                <a:lnTo>
                  <a:pt x="0" y="0"/>
                </a:lnTo>
                <a:close/>
              </a:path>
            </a:pathLst>
          </a:custGeom>
          <a:blipFill>
            <a:blip r:embed="rId2"/>
            <a:stretch>
              <a:fillRect/>
            </a:stretch>
          </a:blipFill>
        </p:spPr>
        <p:txBody>
          <a:bodyPr/>
          <a:lstStyle/>
          <a:p>
            <a:endParaRPr lang="en-US"/>
          </a:p>
        </p:txBody>
      </p:sp>
      <p:sp>
        <p:nvSpPr>
          <p:cNvPr id="6" name="Freeform 6"/>
          <p:cNvSpPr/>
          <p:nvPr/>
        </p:nvSpPr>
        <p:spPr>
          <a:xfrm>
            <a:off x="1614768" y="5581698"/>
            <a:ext cx="14387232" cy="4244656"/>
          </a:xfrm>
          <a:custGeom>
            <a:avLst/>
            <a:gdLst/>
            <a:ahLst/>
            <a:cxnLst/>
            <a:rect l="l" t="t" r="r" b="b"/>
            <a:pathLst>
              <a:path w="14596820" h="4591916">
                <a:moveTo>
                  <a:pt x="0" y="0"/>
                </a:moveTo>
                <a:lnTo>
                  <a:pt x="14596820" y="0"/>
                </a:lnTo>
                <a:lnTo>
                  <a:pt x="14596820" y="4591916"/>
                </a:lnTo>
                <a:lnTo>
                  <a:pt x="0" y="4591916"/>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1614768" y="2280953"/>
            <a:ext cx="15267166" cy="2487219"/>
          </a:xfrm>
          <a:prstGeom prst="rect">
            <a:avLst/>
          </a:prstGeom>
        </p:spPr>
        <p:txBody>
          <a:bodyPr wrap="square" lIns="0" tIns="0" rIns="0" bIns="0" rtlCol="0" anchor="t">
            <a:spAutoFit/>
          </a:bodyPr>
          <a:lstStyle/>
          <a:p>
            <a:pPr algn="just">
              <a:lnSpc>
                <a:spcPts val="4929"/>
              </a:lnSpc>
            </a:pPr>
            <a:r>
              <a:rPr lang="en-US" sz="3400" spc="78" dirty="0">
                <a:solidFill>
                  <a:srgbClr val="000000"/>
                </a:solidFill>
                <a:latin typeface="Nunito Bold"/>
                <a:ea typeface="Nunito Bold"/>
                <a:cs typeface="Nunito Bold"/>
                <a:sym typeface="Nunito Bold"/>
              </a:rPr>
              <a:t>Câu hỏi:</a:t>
            </a:r>
            <a:r>
              <a:rPr lang="en-US" sz="3400" spc="78" dirty="0">
                <a:solidFill>
                  <a:srgbClr val="000000"/>
                </a:solidFill>
                <a:latin typeface="Nunito"/>
                <a:ea typeface="Nunito"/>
                <a:cs typeface="Nunito"/>
                <a:sym typeface="Nunito"/>
              </a:rPr>
              <a:t> </a:t>
            </a:r>
          </a:p>
          <a:p>
            <a:pPr marL="734058" lvl="1" indent="-367029" algn="just">
              <a:lnSpc>
                <a:spcPts val="4929"/>
              </a:lnSpc>
              <a:buFont typeface="Arial"/>
              <a:buChar char="•"/>
            </a:pPr>
            <a:r>
              <a:rPr lang="en-US" sz="3400" spc="78" dirty="0">
                <a:solidFill>
                  <a:srgbClr val="000000"/>
                </a:solidFill>
                <a:latin typeface="Nunito"/>
                <a:ea typeface="Nunito"/>
                <a:cs typeface="Nunito"/>
                <a:sym typeface="Nunito"/>
              </a:rPr>
              <a:t> các bên </a:t>
            </a:r>
            <a:r>
              <a:rPr lang="en-US" sz="3400" spc="78" dirty="0" err="1">
                <a:solidFill>
                  <a:srgbClr val="000000"/>
                </a:solidFill>
                <a:latin typeface="Nunito"/>
                <a:ea typeface="Nunito"/>
                <a:cs typeface="Nunito"/>
                <a:sym typeface="Nunito"/>
              </a:rPr>
              <a:t>liên</a:t>
            </a:r>
            <a:r>
              <a:rPr lang="en-US" sz="3400" spc="78" dirty="0">
                <a:solidFill>
                  <a:srgbClr val="000000"/>
                </a:solidFill>
                <a:latin typeface="Nunito"/>
                <a:ea typeface="Nunito"/>
                <a:cs typeface="Nunito"/>
                <a:sym typeface="Nunito"/>
              </a:rPr>
              <a:t> </a:t>
            </a:r>
            <a:r>
              <a:rPr lang="en-US" sz="3400" spc="78" dirty="0" err="1">
                <a:solidFill>
                  <a:srgbClr val="000000"/>
                </a:solidFill>
                <a:latin typeface="Nunito"/>
                <a:ea typeface="Nunito"/>
                <a:cs typeface="Nunito"/>
                <a:sym typeface="Nunito"/>
              </a:rPr>
              <a:t>quan</a:t>
            </a:r>
            <a:r>
              <a:rPr lang="en-US" sz="3400" spc="78" dirty="0">
                <a:solidFill>
                  <a:srgbClr val="000000"/>
                </a:solidFill>
                <a:latin typeface="Nunito"/>
                <a:ea typeface="Nunito"/>
                <a:cs typeface="Nunito"/>
                <a:sym typeface="Nunito"/>
              </a:rPr>
              <a:t> </a:t>
            </a:r>
            <a:r>
              <a:rPr lang="en-US" sz="3400" spc="78" dirty="0" err="1">
                <a:solidFill>
                  <a:srgbClr val="000000"/>
                </a:solidFill>
                <a:latin typeface="Nunito"/>
                <a:ea typeface="Nunito"/>
                <a:cs typeface="Nunito"/>
                <a:sym typeface="Nunito"/>
              </a:rPr>
              <a:t>có</a:t>
            </a:r>
            <a:r>
              <a:rPr lang="en-US" sz="3400" spc="78" dirty="0">
                <a:solidFill>
                  <a:srgbClr val="000000"/>
                </a:solidFill>
                <a:latin typeface="Nunito"/>
                <a:ea typeface="Nunito"/>
                <a:cs typeface="Nunito"/>
                <a:sym typeface="Nunito"/>
              </a:rPr>
              <a:t> </a:t>
            </a:r>
            <a:r>
              <a:rPr lang="en-US" sz="3400" spc="78" dirty="0" err="1">
                <a:solidFill>
                  <a:srgbClr val="000000"/>
                </a:solidFill>
                <a:latin typeface="Nunito"/>
                <a:ea typeface="Nunito"/>
                <a:cs typeface="Nunito"/>
                <a:sym typeface="Nunito"/>
              </a:rPr>
              <a:t>vai</a:t>
            </a:r>
            <a:r>
              <a:rPr lang="en-US" sz="3400" spc="78" dirty="0">
                <a:solidFill>
                  <a:srgbClr val="000000"/>
                </a:solidFill>
                <a:latin typeface="Nunito"/>
                <a:ea typeface="Nunito"/>
                <a:cs typeface="Nunito"/>
                <a:sym typeface="Nunito"/>
              </a:rPr>
              <a:t> </a:t>
            </a:r>
            <a:r>
              <a:rPr lang="en-US" sz="3400" spc="78" dirty="0" err="1">
                <a:solidFill>
                  <a:srgbClr val="000000"/>
                </a:solidFill>
                <a:latin typeface="Nunito"/>
                <a:ea typeface="Nunito"/>
                <a:cs typeface="Nunito"/>
                <a:sym typeface="Nunito"/>
              </a:rPr>
              <a:t>trò</a:t>
            </a:r>
            <a:r>
              <a:rPr lang="en-US" sz="3400" spc="78" dirty="0">
                <a:solidFill>
                  <a:srgbClr val="000000"/>
                </a:solidFill>
                <a:latin typeface="Nunito"/>
                <a:ea typeface="Nunito"/>
                <a:cs typeface="Nunito"/>
                <a:sym typeface="Nunito"/>
              </a:rPr>
              <a:t> </a:t>
            </a:r>
            <a:r>
              <a:rPr lang="en-US" sz="3400" spc="78" dirty="0" err="1">
                <a:solidFill>
                  <a:srgbClr val="000000"/>
                </a:solidFill>
                <a:latin typeface="Nunito"/>
                <a:ea typeface="Nunito"/>
                <a:cs typeface="Nunito"/>
                <a:sym typeface="Nunito"/>
              </a:rPr>
              <a:t>như</a:t>
            </a:r>
            <a:r>
              <a:rPr lang="en-US" sz="3400" spc="78" dirty="0">
                <a:solidFill>
                  <a:srgbClr val="000000"/>
                </a:solidFill>
                <a:latin typeface="Nunito"/>
                <a:ea typeface="Nunito"/>
                <a:cs typeface="Nunito"/>
                <a:sym typeface="Nunito"/>
              </a:rPr>
              <a:t> </a:t>
            </a:r>
            <a:r>
              <a:rPr lang="en-US" sz="3400" spc="78" dirty="0" err="1">
                <a:solidFill>
                  <a:srgbClr val="000000"/>
                </a:solidFill>
                <a:latin typeface="Nunito"/>
                <a:ea typeface="Nunito"/>
                <a:cs typeface="Nunito"/>
                <a:sym typeface="Nunito"/>
              </a:rPr>
              <a:t>thế</a:t>
            </a:r>
            <a:r>
              <a:rPr lang="en-US" sz="3400" spc="78" dirty="0">
                <a:solidFill>
                  <a:srgbClr val="000000"/>
                </a:solidFill>
                <a:latin typeface="Nunito"/>
                <a:ea typeface="Nunito"/>
                <a:cs typeface="Nunito"/>
                <a:sym typeface="Nunito"/>
              </a:rPr>
              <a:t> </a:t>
            </a:r>
            <a:r>
              <a:rPr lang="en-US" sz="3400" spc="78" dirty="0" err="1">
                <a:solidFill>
                  <a:srgbClr val="000000"/>
                </a:solidFill>
                <a:latin typeface="Nunito"/>
                <a:ea typeface="Nunito"/>
                <a:cs typeface="Nunito"/>
                <a:sym typeface="Nunito"/>
              </a:rPr>
              <a:t>nào</a:t>
            </a:r>
            <a:r>
              <a:rPr lang="en-US" sz="3400" spc="78" dirty="0">
                <a:solidFill>
                  <a:srgbClr val="000000"/>
                </a:solidFill>
                <a:latin typeface="Nunito"/>
                <a:ea typeface="Nunito"/>
                <a:cs typeface="Nunito"/>
                <a:sym typeface="Nunito"/>
              </a:rPr>
              <a:t> trong tổ chức thực hiện môi trường giáo dục phát huy tính tích cực của trẻ.</a:t>
            </a:r>
          </a:p>
          <a:p>
            <a:pPr algn="just">
              <a:lnSpc>
                <a:spcPts val="4929"/>
              </a:lnSpc>
            </a:pPr>
            <a:endParaRPr lang="en-US" sz="3400" spc="78" dirty="0">
              <a:solidFill>
                <a:srgbClr val="000000"/>
              </a:solidFill>
              <a:latin typeface="Nunito"/>
              <a:ea typeface="Nunito"/>
              <a:cs typeface="Nunito"/>
              <a:sym typeface="Nunito"/>
            </a:endParaRPr>
          </a:p>
        </p:txBody>
      </p:sp>
      <p:sp>
        <p:nvSpPr>
          <p:cNvPr id="8" name="TextBox 8"/>
          <p:cNvSpPr txBox="1"/>
          <p:nvPr/>
        </p:nvSpPr>
        <p:spPr>
          <a:xfrm>
            <a:off x="3155819" y="1136148"/>
            <a:ext cx="9095325" cy="1425576"/>
          </a:xfrm>
          <a:prstGeom prst="rect">
            <a:avLst/>
          </a:prstGeom>
        </p:spPr>
        <p:txBody>
          <a:bodyPr lIns="0" tIns="0" rIns="0" bIns="0" rtlCol="0" anchor="t">
            <a:spAutoFit/>
          </a:bodyPr>
          <a:lstStyle/>
          <a:p>
            <a:pPr algn="just">
              <a:lnSpc>
                <a:spcPts val="5799"/>
              </a:lnSpc>
            </a:pPr>
            <a:r>
              <a:rPr lang="en-US" sz="3999" spc="91" dirty="0">
                <a:solidFill>
                  <a:srgbClr val="000000"/>
                </a:solidFill>
                <a:latin typeface="Nunito Bold"/>
                <a:ea typeface="Nunito Bold"/>
                <a:cs typeface="Nunito Bold"/>
                <a:sym typeface="Nunito Bold"/>
              </a:rPr>
              <a:t>Phiếu 6: Thảo luận nhóm/cặp đôi:</a:t>
            </a:r>
          </a:p>
          <a:p>
            <a:pPr algn="just">
              <a:lnSpc>
                <a:spcPts val="5799"/>
              </a:lnSpc>
            </a:pPr>
            <a:endParaRPr lang="en-US" sz="3999" spc="91" dirty="0">
              <a:solidFill>
                <a:srgbClr val="000000"/>
              </a:solidFill>
              <a:latin typeface="Nunito Bold"/>
              <a:ea typeface="Nunito Bold"/>
              <a:cs typeface="Nunito Bold"/>
              <a:sym typeface="Nunito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DDDCF"/>
        </a:solidFill>
        <a:effectLst/>
      </p:bgPr>
    </p:bg>
    <p:spTree>
      <p:nvGrpSpPr>
        <p:cNvPr id="1" name=""/>
        <p:cNvGrpSpPr/>
        <p:nvPr/>
      </p:nvGrpSpPr>
      <p:grpSpPr>
        <a:xfrm>
          <a:off x="0" y="0"/>
          <a:ext cx="0" cy="0"/>
          <a:chOff x="0" y="0"/>
          <a:chExt cx="0" cy="0"/>
        </a:xfrm>
      </p:grpSpPr>
      <p:grpSp>
        <p:nvGrpSpPr>
          <p:cNvPr id="2" name="Group 2"/>
          <p:cNvGrpSpPr/>
          <p:nvPr/>
        </p:nvGrpSpPr>
        <p:grpSpPr>
          <a:xfrm>
            <a:off x="507423" y="564871"/>
            <a:ext cx="4368610" cy="6748881"/>
            <a:chOff x="0" y="0"/>
            <a:chExt cx="8604159" cy="12425700"/>
          </a:xfrm>
        </p:grpSpPr>
        <p:sp>
          <p:nvSpPr>
            <p:cNvPr id="3" name="Freeform 3"/>
            <p:cNvSpPr/>
            <p:nvPr/>
          </p:nvSpPr>
          <p:spPr>
            <a:xfrm>
              <a:off x="72390" y="72390"/>
              <a:ext cx="8459379" cy="12280920"/>
            </a:xfrm>
            <a:custGeom>
              <a:avLst/>
              <a:gdLst/>
              <a:ahLst/>
              <a:cxnLst/>
              <a:rect l="l" t="t" r="r" b="b"/>
              <a:pathLst>
                <a:path w="8459379" h="12280920">
                  <a:moveTo>
                    <a:pt x="0" y="0"/>
                  </a:moveTo>
                  <a:lnTo>
                    <a:pt x="8459379" y="0"/>
                  </a:lnTo>
                  <a:lnTo>
                    <a:pt x="8459379" y="12280920"/>
                  </a:lnTo>
                  <a:lnTo>
                    <a:pt x="0" y="12280920"/>
                  </a:lnTo>
                  <a:lnTo>
                    <a:pt x="0" y="0"/>
                  </a:lnTo>
                  <a:close/>
                </a:path>
              </a:pathLst>
            </a:custGeom>
            <a:solidFill>
              <a:srgbClr val="FFFFFF"/>
            </a:solidFill>
          </p:spPr>
          <p:txBody>
            <a:bodyPr/>
            <a:lstStyle/>
            <a:p>
              <a:endParaRPr lang="en-US"/>
            </a:p>
          </p:txBody>
        </p:sp>
        <p:sp>
          <p:nvSpPr>
            <p:cNvPr id="4" name="Freeform 4"/>
            <p:cNvSpPr/>
            <p:nvPr/>
          </p:nvSpPr>
          <p:spPr>
            <a:xfrm>
              <a:off x="0" y="0"/>
              <a:ext cx="8604159" cy="12425700"/>
            </a:xfrm>
            <a:custGeom>
              <a:avLst/>
              <a:gdLst/>
              <a:ahLst/>
              <a:cxnLst/>
              <a:rect l="l" t="t" r="r" b="b"/>
              <a:pathLst>
                <a:path w="8604159" h="12425700">
                  <a:moveTo>
                    <a:pt x="8459379" y="12280920"/>
                  </a:moveTo>
                  <a:lnTo>
                    <a:pt x="8604159" y="12280920"/>
                  </a:lnTo>
                  <a:lnTo>
                    <a:pt x="8604159" y="12425700"/>
                  </a:lnTo>
                  <a:lnTo>
                    <a:pt x="8459379" y="12425700"/>
                  </a:lnTo>
                  <a:lnTo>
                    <a:pt x="8459379" y="12280920"/>
                  </a:lnTo>
                  <a:close/>
                  <a:moveTo>
                    <a:pt x="0" y="144780"/>
                  </a:moveTo>
                  <a:lnTo>
                    <a:pt x="144780" y="144780"/>
                  </a:lnTo>
                  <a:lnTo>
                    <a:pt x="144780" y="12280920"/>
                  </a:lnTo>
                  <a:lnTo>
                    <a:pt x="0" y="12280920"/>
                  </a:lnTo>
                  <a:lnTo>
                    <a:pt x="0" y="144780"/>
                  </a:lnTo>
                  <a:close/>
                  <a:moveTo>
                    <a:pt x="0" y="12280920"/>
                  </a:moveTo>
                  <a:lnTo>
                    <a:pt x="144780" y="12280920"/>
                  </a:lnTo>
                  <a:lnTo>
                    <a:pt x="144780" y="12425700"/>
                  </a:lnTo>
                  <a:lnTo>
                    <a:pt x="0" y="12425700"/>
                  </a:lnTo>
                  <a:lnTo>
                    <a:pt x="0" y="12280920"/>
                  </a:lnTo>
                  <a:close/>
                  <a:moveTo>
                    <a:pt x="8459379" y="144780"/>
                  </a:moveTo>
                  <a:lnTo>
                    <a:pt x="8604159" y="144780"/>
                  </a:lnTo>
                  <a:lnTo>
                    <a:pt x="8604159" y="12280920"/>
                  </a:lnTo>
                  <a:lnTo>
                    <a:pt x="8459379" y="12280920"/>
                  </a:lnTo>
                  <a:lnTo>
                    <a:pt x="8459379" y="144780"/>
                  </a:lnTo>
                  <a:close/>
                  <a:moveTo>
                    <a:pt x="144780" y="12280920"/>
                  </a:moveTo>
                  <a:lnTo>
                    <a:pt x="8459379" y="12280920"/>
                  </a:lnTo>
                  <a:lnTo>
                    <a:pt x="8459379" y="12425700"/>
                  </a:lnTo>
                  <a:lnTo>
                    <a:pt x="144780" y="12425700"/>
                  </a:lnTo>
                  <a:lnTo>
                    <a:pt x="144780" y="12280920"/>
                  </a:lnTo>
                  <a:close/>
                  <a:moveTo>
                    <a:pt x="8459379" y="0"/>
                  </a:moveTo>
                  <a:lnTo>
                    <a:pt x="8604159" y="0"/>
                  </a:lnTo>
                  <a:lnTo>
                    <a:pt x="8604159" y="144780"/>
                  </a:lnTo>
                  <a:lnTo>
                    <a:pt x="8459379" y="144780"/>
                  </a:lnTo>
                  <a:lnTo>
                    <a:pt x="8459379" y="0"/>
                  </a:lnTo>
                  <a:close/>
                  <a:moveTo>
                    <a:pt x="0" y="0"/>
                  </a:moveTo>
                  <a:lnTo>
                    <a:pt x="144780" y="0"/>
                  </a:lnTo>
                  <a:lnTo>
                    <a:pt x="144780" y="144780"/>
                  </a:lnTo>
                  <a:lnTo>
                    <a:pt x="0" y="144780"/>
                  </a:lnTo>
                  <a:lnTo>
                    <a:pt x="0" y="0"/>
                  </a:lnTo>
                  <a:close/>
                  <a:moveTo>
                    <a:pt x="144780" y="0"/>
                  </a:moveTo>
                  <a:lnTo>
                    <a:pt x="8459379" y="0"/>
                  </a:lnTo>
                  <a:lnTo>
                    <a:pt x="8459379" y="144780"/>
                  </a:lnTo>
                  <a:lnTo>
                    <a:pt x="144780" y="144780"/>
                  </a:lnTo>
                  <a:lnTo>
                    <a:pt x="144780" y="0"/>
                  </a:lnTo>
                  <a:close/>
                </a:path>
              </a:pathLst>
            </a:custGeom>
            <a:solidFill>
              <a:srgbClr val="1D2831"/>
            </a:solidFill>
          </p:spPr>
          <p:txBody>
            <a:bodyPr/>
            <a:lstStyle/>
            <a:p>
              <a:endParaRPr lang="en-US"/>
            </a:p>
          </p:txBody>
        </p:sp>
      </p:grpSp>
      <p:grpSp>
        <p:nvGrpSpPr>
          <p:cNvPr id="5" name="Group 5"/>
          <p:cNvGrpSpPr/>
          <p:nvPr/>
        </p:nvGrpSpPr>
        <p:grpSpPr>
          <a:xfrm>
            <a:off x="4868860" y="564871"/>
            <a:ext cx="4403853" cy="6788429"/>
            <a:chOff x="0" y="0"/>
            <a:chExt cx="8604159" cy="12425700"/>
          </a:xfrm>
        </p:grpSpPr>
        <p:sp>
          <p:nvSpPr>
            <p:cNvPr id="6" name="Freeform 6"/>
            <p:cNvSpPr/>
            <p:nvPr/>
          </p:nvSpPr>
          <p:spPr>
            <a:xfrm>
              <a:off x="72390" y="72390"/>
              <a:ext cx="8459379" cy="12280920"/>
            </a:xfrm>
            <a:custGeom>
              <a:avLst/>
              <a:gdLst/>
              <a:ahLst/>
              <a:cxnLst/>
              <a:rect l="l" t="t" r="r" b="b"/>
              <a:pathLst>
                <a:path w="8459379" h="12280920">
                  <a:moveTo>
                    <a:pt x="0" y="0"/>
                  </a:moveTo>
                  <a:lnTo>
                    <a:pt x="8459379" y="0"/>
                  </a:lnTo>
                  <a:lnTo>
                    <a:pt x="8459379" y="12280920"/>
                  </a:lnTo>
                  <a:lnTo>
                    <a:pt x="0" y="12280920"/>
                  </a:lnTo>
                  <a:lnTo>
                    <a:pt x="0" y="0"/>
                  </a:lnTo>
                  <a:close/>
                </a:path>
              </a:pathLst>
            </a:custGeom>
            <a:solidFill>
              <a:srgbClr val="FFFFFF"/>
            </a:solidFill>
          </p:spPr>
          <p:txBody>
            <a:bodyPr/>
            <a:lstStyle/>
            <a:p>
              <a:endParaRPr lang="en-US" dirty="0"/>
            </a:p>
          </p:txBody>
        </p:sp>
        <p:sp>
          <p:nvSpPr>
            <p:cNvPr id="7" name="Freeform 7"/>
            <p:cNvSpPr/>
            <p:nvPr/>
          </p:nvSpPr>
          <p:spPr>
            <a:xfrm>
              <a:off x="0" y="0"/>
              <a:ext cx="8604159" cy="12425700"/>
            </a:xfrm>
            <a:custGeom>
              <a:avLst/>
              <a:gdLst/>
              <a:ahLst/>
              <a:cxnLst/>
              <a:rect l="l" t="t" r="r" b="b"/>
              <a:pathLst>
                <a:path w="8604159" h="12425700">
                  <a:moveTo>
                    <a:pt x="8459379" y="12280920"/>
                  </a:moveTo>
                  <a:lnTo>
                    <a:pt x="8604159" y="12280920"/>
                  </a:lnTo>
                  <a:lnTo>
                    <a:pt x="8604159" y="12425700"/>
                  </a:lnTo>
                  <a:lnTo>
                    <a:pt x="8459379" y="12425700"/>
                  </a:lnTo>
                  <a:lnTo>
                    <a:pt x="8459379" y="12280920"/>
                  </a:lnTo>
                  <a:close/>
                  <a:moveTo>
                    <a:pt x="0" y="144780"/>
                  </a:moveTo>
                  <a:lnTo>
                    <a:pt x="144780" y="144780"/>
                  </a:lnTo>
                  <a:lnTo>
                    <a:pt x="144780" y="12280920"/>
                  </a:lnTo>
                  <a:lnTo>
                    <a:pt x="0" y="12280920"/>
                  </a:lnTo>
                  <a:lnTo>
                    <a:pt x="0" y="144780"/>
                  </a:lnTo>
                  <a:close/>
                  <a:moveTo>
                    <a:pt x="0" y="12280920"/>
                  </a:moveTo>
                  <a:lnTo>
                    <a:pt x="144780" y="12280920"/>
                  </a:lnTo>
                  <a:lnTo>
                    <a:pt x="144780" y="12425700"/>
                  </a:lnTo>
                  <a:lnTo>
                    <a:pt x="0" y="12425700"/>
                  </a:lnTo>
                  <a:lnTo>
                    <a:pt x="0" y="12280920"/>
                  </a:lnTo>
                  <a:close/>
                  <a:moveTo>
                    <a:pt x="8459379" y="144780"/>
                  </a:moveTo>
                  <a:lnTo>
                    <a:pt x="8604159" y="144780"/>
                  </a:lnTo>
                  <a:lnTo>
                    <a:pt x="8604159" y="12280920"/>
                  </a:lnTo>
                  <a:lnTo>
                    <a:pt x="8459379" y="12280920"/>
                  </a:lnTo>
                  <a:lnTo>
                    <a:pt x="8459379" y="144780"/>
                  </a:lnTo>
                  <a:close/>
                  <a:moveTo>
                    <a:pt x="144780" y="12280920"/>
                  </a:moveTo>
                  <a:lnTo>
                    <a:pt x="8459379" y="12280920"/>
                  </a:lnTo>
                  <a:lnTo>
                    <a:pt x="8459379" y="12425700"/>
                  </a:lnTo>
                  <a:lnTo>
                    <a:pt x="144780" y="12425700"/>
                  </a:lnTo>
                  <a:lnTo>
                    <a:pt x="144780" y="12280920"/>
                  </a:lnTo>
                  <a:close/>
                  <a:moveTo>
                    <a:pt x="8459379" y="0"/>
                  </a:moveTo>
                  <a:lnTo>
                    <a:pt x="8604159" y="0"/>
                  </a:lnTo>
                  <a:lnTo>
                    <a:pt x="8604159" y="144780"/>
                  </a:lnTo>
                  <a:lnTo>
                    <a:pt x="8459379" y="144780"/>
                  </a:lnTo>
                  <a:lnTo>
                    <a:pt x="8459379" y="0"/>
                  </a:lnTo>
                  <a:close/>
                  <a:moveTo>
                    <a:pt x="0" y="0"/>
                  </a:moveTo>
                  <a:lnTo>
                    <a:pt x="144780" y="0"/>
                  </a:lnTo>
                  <a:lnTo>
                    <a:pt x="144780" y="144780"/>
                  </a:lnTo>
                  <a:lnTo>
                    <a:pt x="0" y="144780"/>
                  </a:lnTo>
                  <a:lnTo>
                    <a:pt x="0" y="0"/>
                  </a:lnTo>
                  <a:close/>
                  <a:moveTo>
                    <a:pt x="144780" y="0"/>
                  </a:moveTo>
                  <a:lnTo>
                    <a:pt x="8459379" y="0"/>
                  </a:lnTo>
                  <a:lnTo>
                    <a:pt x="8459379" y="144780"/>
                  </a:lnTo>
                  <a:lnTo>
                    <a:pt x="144780" y="144780"/>
                  </a:lnTo>
                  <a:lnTo>
                    <a:pt x="144780" y="0"/>
                  </a:lnTo>
                  <a:close/>
                </a:path>
              </a:pathLst>
            </a:custGeom>
            <a:solidFill>
              <a:srgbClr val="1D2831"/>
            </a:solidFill>
          </p:spPr>
          <p:txBody>
            <a:bodyPr/>
            <a:lstStyle/>
            <a:p>
              <a:endParaRPr lang="en-US"/>
            </a:p>
          </p:txBody>
        </p:sp>
      </p:grpSp>
      <p:grpSp>
        <p:nvGrpSpPr>
          <p:cNvPr id="8" name="Group 8"/>
          <p:cNvGrpSpPr/>
          <p:nvPr/>
        </p:nvGrpSpPr>
        <p:grpSpPr>
          <a:xfrm>
            <a:off x="9230297" y="564871"/>
            <a:ext cx="4324385" cy="6709563"/>
            <a:chOff x="0" y="0"/>
            <a:chExt cx="8604159" cy="12425700"/>
          </a:xfrm>
        </p:grpSpPr>
        <p:sp>
          <p:nvSpPr>
            <p:cNvPr id="9" name="Freeform 9"/>
            <p:cNvSpPr/>
            <p:nvPr/>
          </p:nvSpPr>
          <p:spPr>
            <a:xfrm>
              <a:off x="72390" y="72390"/>
              <a:ext cx="8459379" cy="12280920"/>
            </a:xfrm>
            <a:custGeom>
              <a:avLst/>
              <a:gdLst/>
              <a:ahLst/>
              <a:cxnLst/>
              <a:rect l="l" t="t" r="r" b="b"/>
              <a:pathLst>
                <a:path w="8459379" h="12280920">
                  <a:moveTo>
                    <a:pt x="0" y="0"/>
                  </a:moveTo>
                  <a:lnTo>
                    <a:pt x="8459379" y="0"/>
                  </a:lnTo>
                  <a:lnTo>
                    <a:pt x="8459379" y="12280920"/>
                  </a:lnTo>
                  <a:lnTo>
                    <a:pt x="0" y="12280920"/>
                  </a:lnTo>
                  <a:lnTo>
                    <a:pt x="0" y="0"/>
                  </a:lnTo>
                  <a:close/>
                </a:path>
              </a:pathLst>
            </a:custGeom>
            <a:solidFill>
              <a:srgbClr val="FFFFFF"/>
            </a:solidFill>
          </p:spPr>
          <p:txBody>
            <a:bodyPr/>
            <a:lstStyle/>
            <a:p>
              <a:endParaRPr lang="en-US"/>
            </a:p>
          </p:txBody>
        </p:sp>
        <p:sp>
          <p:nvSpPr>
            <p:cNvPr id="10" name="Freeform 10"/>
            <p:cNvSpPr/>
            <p:nvPr/>
          </p:nvSpPr>
          <p:spPr>
            <a:xfrm>
              <a:off x="0" y="0"/>
              <a:ext cx="8604159" cy="12425700"/>
            </a:xfrm>
            <a:custGeom>
              <a:avLst/>
              <a:gdLst/>
              <a:ahLst/>
              <a:cxnLst/>
              <a:rect l="l" t="t" r="r" b="b"/>
              <a:pathLst>
                <a:path w="8604159" h="12425700">
                  <a:moveTo>
                    <a:pt x="8459379" y="12280920"/>
                  </a:moveTo>
                  <a:lnTo>
                    <a:pt x="8604159" y="12280920"/>
                  </a:lnTo>
                  <a:lnTo>
                    <a:pt x="8604159" y="12425700"/>
                  </a:lnTo>
                  <a:lnTo>
                    <a:pt x="8459379" y="12425700"/>
                  </a:lnTo>
                  <a:lnTo>
                    <a:pt x="8459379" y="12280920"/>
                  </a:lnTo>
                  <a:close/>
                  <a:moveTo>
                    <a:pt x="0" y="144780"/>
                  </a:moveTo>
                  <a:lnTo>
                    <a:pt x="144780" y="144780"/>
                  </a:lnTo>
                  <a:lnTo>
                    <a:pt x="144780" y="12280920"/>
                  </a:lnTo>
                  <a:lnTo>
                    <a:pt x="0" y="12280920"/>
                  </a:lnTo>
                  <a:lnTo>
                    <a:pt x="0" y="144780"/>
                  </a:lnTo>
                  <a:close/>
                  <a:moveTo>
                    <a:pt x="0" y="12280920"/>
                  </a:moveTo>
                  <a:lnTo>
                    <a:pt x="144780" y="12280920"/>
                  </a:lnTo>
                  <a:lnTo>
                    <a:pt x="144780" y="12425700"/>
                  </a:lnTo>
                  <a:lnTo>
                    <a:pt x="0" y="12425700"/>
                  </a:lnTo>
                  <a:lnTo>
                    <a:pt x="0" y="12280920"/>
                  </a:lnTo>
                  <a:close/>
                  <a:moveTo>
                    <a:pt x="8459379" y="144780"/>
                  </a:moveTo>
                  <a:lnTo>
                    <a:pt x="8604159" y="144780"/>
                  </a:lnTo>
                  <a:lnTo>
                    <a:pt x="8604159" y="12280920"/>
                  </a:lnTo>
                  <a:lnTo>
                    <a:pt x="8459379" y="12280920"/>
                  </a:lnTo>
                  <a:lnTo>
                    <a:pt x="8459379" y="144780"/>
                  </a:lnTo>
                  <a:close/>
                  <a:moveTo>
                    <a:pt x="144780" y="12280920"/>
                  </a:moveTo>
                  <a:lnTo>
                    <a:pt x="8459379" y="12280920"/>
                  </a:lnTo>
                  <a:lnTo>
                    <a:pt x="8459379" y="12425700"/>
                  </a:lnTo>
                  <a:lnTo>
                    <a:pt x="144780" y="12425700"/>
                  </a:lnTo>
                  <a:lnTo>
                    <a:pt x="144780" y="12280920"/>
                  </a:lnTo>
                  <a:close/>
                  <a:moveTo>
                    <a:pt x="8459379" y="0"/>
                  </a:moveTo>
                  <a:lnTo>
                    <a:pt x="8604159" y="0"/>
                  </a:lnTo>
                  <a:lnTo>
                    <a:pt x="8604159" y="144780"/>
                  </a:lnTo>
                  <a:lnTo>
                    <a:pt x="8459379" y="144780"/>
                  </a:lnTo>
                  <a:lnTo>
                    <a:pt x="8459379" y="0"/>
                  </a:lnTo>
                  <a:close/>
                  <a:moveTo>
                    <a:pt x="0" y="0"/>
                  </a:moveTo>
                  <a:lnTo>
                    <a:pt x="144780" y="0"/>
                  </a:lnTo>
                  <a:lnTo>
                    <a:pt x="144780" y="144780"/>
                  </a:lnTo>
                  <a:lnTo>
                    <a:pt x="0" y="144780"/>
                  </a:lnTo>
                  <a:lnTo>
                    <a:pt x="0" y="0"/>
                  </a:lnTo>
                  <a:close/>
                  <a:moveTo>
                    <a:pt x="144780" y="0"/>
                  </a:moveTo>
                  <a:lnTo>
                    <a:pt x="8459379" y="0"/>
                  </a:lnTo>
                  <a:lnTo>
                    <a:pt x="8459379" y="144780"/>
                  </a:lnTo>
                  <a:lnTo>
                    <a:pt x="144780" y="144780"/>
                  </a:lnTo>
                  <a:lnTo>
                    <a:pt x="144780" y="0"/>
                  </a:lnTo>
                  <a:close/>
                </a:path>
              </a:pathLst>
            </a:custGeom>
            <a:solidFill>
              <a:srgbClr val="1D2831"/>
            </a:solidFill>
          </p:spPr>
          <p:txBody>
            <a:bodyPr/>
            <a:lstStyle/>
            <a:p>
              <a:endParaRPr lang="en-US"/>
            </a:p>
          </p:txBody>
        </p:sp>
      </p:grpSp>
      <p:grpSp>
        <p:nvGrpSpPr>
          <p:cNvPr id="11" name="Group 11"/>
          <p:cNvGrpSpPr/>
          <p:nvPr/>
        </p:nvGrpSpPr>
        <p:grpSpPr>
          <a:xfrm>
            <a:off x="13591734" y="564871"/>
            <a:ext cx="4317212" cy="6670474"/>
            <a:chOff x="0" y="0"/>
            <a:chExt cx="8604159" cy="12425700"/>
          </a:xfrm>
        </p:grpSpPr>
        <p:sp>
          <p:nvSpPr>
            <p:cNvPr id="12" name="Freeform 12"/>
            <p:cNvSpPr/>
            <p:nvPr/>
          </p:nvSpPr>
          <p:spPr>
            <a:xfrm>
              <a:off x="72390" y="72390"/>
              <a:ext cx="8459379" cy="12280920"/>
            </a:xfrm>
            <a:custGeom>
              <a:avLst/>
              <a:gdLst/>
              <a:ahLst/>
              <a:cxnLst/>
              <a:rect l="l" t="t" r="r" b="b"/>
              <a:pathLst>
                <a:path w="8459379" h="12280920">
                  <a:moveTo>
                    <a:pt x="0" y="0"/>
                  </a:moveTo>
                  <a:lnTo>
                    <a:pt x="8459379" y="0"/>
                  </a:lnTo>
                  <a:lnTo>
                    <a:pt x="8459379" y="12280920"/>
                  </a:lnTo>
                  <a:lnTo>
                    <a:pt x="0" y="12280920"/>
                  </a:lnTo>
                  <a:lnTo>
                    <a:pt x="0" y="0"/>
                  </a:lnTo>
                  <a:close/>
                </a:path>
              </a:pathLst>
            </a:custGeom>
            <a:solidFill>
              <a:srgbClr val="FFFFFF"/>
            </a:solidFill>
          </p:spPr>
          <p:txBody>
            <a:bodyPr/>
            <a:lstStyle/>
            <a:p>
              <a:endParaRPr lang="en-US"/>
            </a:p>
          </p:txBody>
        </p:sp>
        <p:sp>
          <p:nvSpPr>
            <p:cNvPr id="13" name="Freeform 13"/>
            <p:cNvSpPr/>
            <p:nvPr/>
          </p:nvSpPr>
          <p:spPr>
            <a:xfrm>
              <a:off x="0" y="0"/>
              <a:ext cx="8604159" cy="12425700"/>
            </a:xfrm>
            <a:custGeom>
              <a:avLst/>
              <a:gdLst/>
              <a:ahLst/>
              <a:cxnLst/>
              <a:rect l="l" t="t" r="r" b="b"/>
              <a:pathLst>
                <a:path w="8604159" h="12425700">
                  <a:moveTo>
                    <a:pt x="8459379" y="12280920"/>
                  </a:moveTo>
                  <a:lnTo>
                    <a:pt x="8604159" y="12280920"/>
                  </a:lnTo>
                  <a:lnTo>
                    <a:pt x="8604159" y="12425700"/>
                  </a:lnTo>
                  <a:lnTo>
                    <a:pt x="8459379" y="12425700"/>
                  </a:lnTo>
                  <a:lnTo>
                    <a:pt x="8459379" y="12280920"/>
                  </a:lnTo>
                  <a:close/>
                  <a:moveTo>
                    <a:pt x="0" y="144780"/>
                  </a:moveTo>
                  <a:lnTo>
                    <a:pt x="144780" y="144780"/>
                  </a:lnTo>
                  <a:lnTo>
                    <a:pt x="144780" y="12280920"/>
                  </a:lnTo>
                  <a:lnTo>
                    <a:pt x="0" y="12280920"/>
                  </a:lnTo>
                  <a:lnTo>
                    <a:pt x="0" y="144780"/>
                  </a:lnTo>
                  <a:close/>
                  <a:moveTo>
                    <a:pt x="0" y="12280920"/>
                  </a:moveTo>
                  <a:lnTo>
                    <a:pt x="144780" y="12280920"/>
                  </a:lnTo>
                  <a:lnTo>
                    <a:pt x="144780" y="12425700"/>
                  </a:lnTo>
                  <a:lnTo>
                    <a:pt x="0" y="12425700"/>
                  </a:lnTo>
                  <a:lnTo>
                    <a:pt x="0" y="12280920"/>
                  </a:lnTo>
                  <a:close/>
                  <a:moveTo>
                    <a:pt x="8459379" y="144780"/>
                  </a:moveTo>
                  <a:lnTo>
                    <a:pt x="8604159" y="144780"/>
                  </a:lnTo>
                  <a:lnTo>
                    <a:pt x="8604159" y="12280920"/>
                  </a:lnTo>
                  <a:lnTo>
                    <a:pt x="8459379" y="12280920"/>
                  </a:lnTo>
                  <a:lnTo>
                    <a:pt x="8459379" y="144780"/>
                  </a:lnTo>
                  <a:close/>
                  <a:moveTo>
                    <a:pt x="144780" y="12280920"/>
                  </a:moveTo>
                  <a:lnTo>
                    <a:pt x="8459379" y="12280920"/>
                  </a:lnTo>
                  <a:lnTo>
                    <a:pt x="8459379" y="12425700"/>
                  </a:lnTo>
                  <a:lnTo>
                    <a:pt x="144780" y="12425700"/>
                  </a:lnTo>
                  <a:lnTo>
                    <a:pt x="144780" y="12280920"/>
                  </a:lnTo>
                  <a:close/>
                  <a:moveTo>
                    <a:pt x="8459379" y="0"/>
                  </a:moveTo>
                  <a:lnTo>
                    <a:pt x="8604159" y="0"/>
                  </a:lnTo>
                  <a:lnTo>
                    <a:pt x="8604159" y="144780"/>
                  </a:lnTo>
                  <a:lnTo>
                    <a:pt x="8459379" y="144780"/>
                  </a:lnTo>
                  <a:lnTo>
                    <a:pt x="8459379" y="0"/>
                  </a:lnTo>
                  <a:close/>
                  <a:moveTo>
                    <a:pt x="0" y="0"/>
                  </a:moveTo>
                  <a:lnTo>
                    <a:pt x="144780" y="0"/>
                  </a:lnTo>
                  <a:lnTo>
                    <a:pt x="144780" y="144780"/>
                  </a:lnTo>
                  <a:lnTo>
                    <a:pt x="0" y="144780"/>
                  </a:lnTo>
                  <a:lnTo>
                    <a:pt x="0" y="0"/>
                  </a:lnTo>
                  <a:close/>
                  <a:moveTo>
                    <a:pt x="144780" y="0"/>
                  </a:moveTo>
                  <a:lnTo>
                    <a:pt x="8459379" y="0"/>
                  </a:lnTo>
                  <a:lnTo>
                    <a:pt x="8459379" y="144780"/>
                  </a:lnTo>
                  <a:lnTo>
                    <a:pt x="144780" y="144780"/>
                  </a:lnTo>
                  <a:lnTo>
                    <a:pt x="144780" y="0"/>
                  </a:lnTo>
                  <a:close/>
                </a:path>
              </a:pathLst>
            </a:custGeom>
            <a:solidFill>
              <a:srgbClr val="1D2831"/>
            </a:solidFill>
          </p:spPr>
          <p:txBody>
            <a:bodyPr/>
            <a:lstStyle/>
            <a:p>
              <a:endParaRPr lang="en-US"/>
            </a:p>
          </p:txBody>
        </p:sp>
      </p:grpSp>
      <p:sp>
        <p:nvSpPr>
          <p:cNvPr id="14" name="Freeform 14"/>
          <p:cNvSpPr/>
          <p:nvPr/>
        </p:nvSpPr>
        <p:spPr>
          <a:xfrm>
            <a:off x="2601844" y="6087248"/>
            <a:ext cx="13750895" cy="4199752"/>
          </a:xfrm>
          <a:custGeom>
            <a:avLst/>
            <a:gdLst/>
            <a:ahLst/>
            <a:cxnLst/>
            <a:rect l="l" t="t" r="r" b="b"/>
            <a:pathLst>
              <a:path w="13750895" h="4199752">
                <a:moveTo>
                  <a:pt x="0" y="0"/>
                </a:moveTo>
                <a:lnTo>
                  <a:pt x="13750895" y="0"/>
                </a:lnTo>
                <a:lnTo>
                  <a:pt x="13750895" y="4199752"/>
                </a:lnTo>
                <a:lnTo>
                  <a:pt x="0" y="4199752"/>
                </a:lnTo>
                <a:lnTo>
                  <a:pt x="0" y="0"/>
                </a:lnTo>
                <a:close/>
              </a:path>
            </a:pathLst>
          </a:custGeom>
          <a:blipFill>
            <a:blip r:embed="rId2"/>
            <a:stretch>
              <a:fillRect/>
            </a:stretch>
          </a:blipFill>
        </p:spPr>
        <p:txBody>
          <a:bodyPr/>
          <a:lstStyle/>
          <a:p>
            <a:endParaRPr lang="en-US"/>
          </a:p>
        </p:txBody>
      </p:sp>
      <p:sp>
        <p:nvSpPr>
          <p:cNvPr id="15" name="TextBox 15"/>
          <p:cNvSpPr txBox="1"/>
          <p:nvPr/>
        </p:nvSpPr>
        <p:spPr>
          <a:xfrm>
            <a:off x="812909" y="764171"/>
            <a:ext cx="3588704" cy="2181225"/>
          </a:xfrm>
          <a:prstGeom prst="rect">
            <a:avLst/>
          </a:prstGeom>
        </p:spPr>
        <p:txBody>
          <a:bodyPr lIns="0" tIns="0" rIns="0" bIns="0" rtlCol="0" anchor="t">
            <a:spAutoFit/>
          </a:bodyPr>
          <a:lstStyle/>
          <a:p>
            <a:pPr algn="ctr">
              <a:lnSpc>
                <a:spcPts val="4350"/>
              </a:lnSpc>
            </a:pPr>
            <a:r>
              <a:rPr lang="en-US" sz="3000" spc="69" dirty="0">
                <a:solidFill>
                  <a:srgbClr val="000000"/>
                </a:solidFill>
                <a:latin typeface="Nunito Bold"/>
                <a:ea typeface="Nunito Bold"/>
                <a:cs typeface="Nunito Bold"/>
                <a:sym typeface="Nunito Bold"/>
              </a:rPr>
              <a:t>Trẻ với vai trò chủ thể kiến tạo quá trình HĐ</a:t>
            </a:r>
          </a:p>
          <a:p>
            <a:pPr algn="ctr">
              <a:lnSpc>
                <a:spcPts val="4350"/>
              </a:lnSpc>
            </a:pPr>
            <a:endParaRPr lang="en-US" sz="3000" spc="69" dirty="0">
              <a:solidFill>
                <a:srgbClr val="000000"/>
              </a:solidFill>
              <a:latin typeface="Nunito Bold"/>
              <a:ea typeface="Nunito Bold"/>
              <a:cs typeface="Nunito Bold"/>
              <a:sym typeface="Nunito Bold"/>
            </a:endParaRPr>
          </a:p>
        </p:txBody>
      </p:sp>
      <p:sp>
        <p:nvSpPr>
          <p:cNvPr id="16" name="TextBox 16"/>
          <p:cNvSpPr txBox="1"/>
          <p:nvPr/>
        </p:nvSpPr>
        <p:spPr>
          <a:xfrm>
            <a:off x="5168929" y="764171"/>
            <a:ext cx="3588704" cy="523875"/>
          </a:xfrm>
          <a:prstGeom prst="rect">
            <a:avLst/>
          </a:prstGeom>
        </p:spPr>
        <p:txBody>
          <a:bodyPr lIns="0" tIns="0" rIns="0" bIns="0" rtlCol="0" anchor="t">
            <a:spAutoFit/>
          </a:bodyPr>
          <a:lstStyle/>
          <a:p>
            <a:pPr algn="ctr">
              <a:lnSpc>
                <a:spcPts val="4350"/>
              </a:lnSpc>
            </a:pPr>
            <a:r>
              <a:rPr lang="en-US" sz="3000" spc="69" dirty="0">
                <a:solidFill>
                  <a:srgbClr val="000000"/>
                </a:solidFill>
                <a:latin typeface="Nunito Bold"/>
                <a:ea typeface="Nunito Bold"/>
                <a:cs typeface="Nunito Bold"/>
                <a:sym typeface="Nunito Bold"/>
              </a:rPr>
              <a:t>Vai trò của CBQL</a:t>
            </a:r>
          </a:p>
        </p:txBody>
      </p:sp>
      <p:sp>
        <p:nvSpPr>
          <p:cNvPr id="17" name="TextBox 17"/>
          <p:cNvSpPr txBox="1"/>
          <p:nvPr/>
        </p:nvSpPr>
        <p:spPr>
          <a:xfrm>
            <a:off x="9533953" y="764171"/>
            <a:ext cx="3588704" cy="1076325"/>
          </a:xfrm>
          <a:prstGeom prst="rect">
            <a:avLst/>
          </a:prstGeom>
        </p:spPr>
        <p:txBody>
          <a:bodyPr lIns="0" tIns="0" rIns="0" bIns="0" rtlCol="0" anchor="t">
            <a:spAutoFit/>
          </a:bodyPr>
          <a:lstStyle/>
          <a:p>
            <a:pPr algn="ctr">
              <a:lnSpc>
                <a:spcPts val="4350"/>
              </a:lnSpc>
            </a:pPr>
            <a:r>
              <a:rPr lang="en-US" sz="3000" spc="69" dirty="0">
                <a:solidFill>
                  <a:srgbClr val="000000"/>
                </a:solidFill>
                <a:latin typeface="Nunito Bold"/>
                <a:ea typeface="Nunito Bold"/>
                <a:cs typeface="Nunito Bold"/>
                <a:sym typeface="Nunito Bold"/>
              </a:rPr>
              <a:t>Vai trò của GV</a:t>
            </a:r>
          </a:p>
          <a:p>
            <a:pPr algn="ctr">
              <a:lnSpc>
                <a:spcPts val="4350"/>
              </a:lnSpc>
            </a:pPr>
            <a:endParaRPr lang="en-US" sz="3000" spc="69" dirty="0">
              <a:solidFill>
                <a:srgbClr val="000000"/>
              </a:solidFill>
              <a:latin typeface="Nunito Bold"/>
              <a:ea typeface="Nunito Bold"/>
              <a:cs typeface="Nunito Bold"/>
              <a:sym typeface="Nunito Bold"/>
            </a:endParaRPr>
          </a:p>
        </p:txBody>
      </p:sp>
      <p:sp>
        <p:nvSpPr>
          <p:cNvPr id="18" name="TextBox 18"/>
          <p:cNvSpPr txBox="1"/>
          <p:nvPr/>
        </p:nvSpPr>
        <p:spPr>
          <a:xfrm>
            <a:off x="13895390" y="764171"/>
            <a:ext cx="3588704" cy="1076325"/>
          </a:xfrm>
          <a:prstGeom prst="rect">
            <a:avLst/>
          </a:prstGeom>
        </p:spPr>
        <p:txBody>
          <a:bodyPr lIns="0" tIns="0" rIns="0" bIns="0" rtlCol="0" anchor="t">
            <a:spAutoFit/>
          </a:bodyPr>
          <a:lstStyle/>
          <a:p>
            <a:pPr algn="ctr">
              <a:lnSpc>
                <a:spcPts val="4350"/>
              </a:lnSpc>
            </a:pPr>
            <a:r>
              <a:rPr lang="en-US" sz="3000" spc="69" dirty="0">
                <a:solidFill>
                  <a:srgbClr val="000000"/>
                </a:solidFill>
                <a:latin typeface="Nunito Bold"/>
                <a:ea typeface="Nunito Bold"/>
                <a:cs typeface="Nunito Bold"/>
                <a:sym typeface="Nunito Bold"/>
              </a:rPr>
              <a:t>Vai trò phụ huynh</a:t>
            </a:r>
          </a:p>
          <a:p>
            <a:pPr algn="ctr">
              <a:lnSpc>
                <a:spcPts val="4350"/>
              </a:lnSpc>
            </a:pPr>
            <a:endParaRPr lang="en-US" sz="3000" spc="69" dirty="0">
              <a:solidFill>
                <a:srgbClr val="000000"/>
              </a:solidFill>
              <a:latin typeface="Nunito Bold"/>
              <a:ea typeface="Nunito Bold"/>
              <a:cs typeface="Nunito Bold"/>
              <a:sym typeface="Nunito Bold"/>
            </a:endParaRPr>
          </a:p>
        </p:txBody>
      </p:sp>
      <p:sp>
        <p:nvSpPr>
          <p:cNvPr id="19" name="TextBox 19"/>
          <p:cNvSpPr txBox="1"/>
          <p:nvPr/>
        </p:nvSpPr>
        <p:spPr>
          <a:xfrm>
            <a:off x="812909" y="2608455"/>
            <a:ext cx="3588704" cy="3818353"/>
          </a:xfrm>
          <a:prstGeom prst="rect">
            <a:avLst/>
          </a:prstGeom>
        </p:spPr>
        <p:txBody>
          <a:bodyPr lIns="0" tIns="0" rIns="0" bIns="0" rtlCol="0" anchor="t">
            <a:spAutoFit/>
          </a:bodyPr>
          <a:lstStyle/>
          <a:p>
            <a:pPr algn="just"/>
            <a:r>
              <a:rPr lang="en-US" sz="3000" dirty="0">
                <a:solidFill>
                  <a:srgbClr val="000000"/>
                </a:solidFill>
                <a:latin typeface="Nunito"/>
                <a:ea typeface="Nunito"/>
                <a:cs typeface="Nunito"/>
                <a:sym typeface="Nunito"/>
              </a:rPr>
              <a:t>- Học bằng cách làm</a:t>
            </a:r>
          </a:p>
          <a:p>
            <a:pPr algn="just"/>
            <a:r>
              <a:rPr lang="en-US" sz="3000" dirty="0">
                <a:solidFill>
                  <a:srgbClr val="000000"/>
                </a:solidFill>
                <a:latin typeface="Nunito"/>
                <a:ea typeface="Nunito"/>
                <a:cs typeface="Nunito"/>
                <a:sym typeface="Nunito"/>
              </a:rPr>
              <a:t>- Học qua chơi</a:t>
            </a:r>
          </a:p>
          <a:p>
            <a:pPr algn="just"/>
            <a:r>
              <a:rPr lang="en-US" sz="3000" spc="-110" dirty="0">
                <a:solidFill>
                  <a:srgbClr val="000000"/>
                </a:solidFill>
                <a:latin typeface="Nunito"/>
                <a:ea typeface="Nunito"/>
                <a:cs typeface="Nunito"/>
                <a:sym typeface="Nunito"/>
              </a:rPr>
              <a:t>- Học qua kinh nghiệm trải nghiệm</a:t>
            </a:r>
          </a:p>
          <a:p>
            <a:pPr algn="just"/>
            <a:r>
              <a:rPr lang="en-US" sz="3000" spc="-63" dirty="0">
                <a:solidFill>
                  <a:srgbClr val="000000"/>
                </a:solidFill>
                <a:latin typeface="Nunito"/>
                <a:ea typeface="Nunito"/>
                <a:cs typeface="Nunito"/>
                <a:sym typeface="Nunito"/>
              </a:rPr>
              <a:t>- </a:t>
            </a:r>
            <a:r>
              <a:rPr lang="en-US" sz="3000" spc="-63" dirty="0" err="1">
                <a:solidFill>
                  <a:srgbClr val="000000"/>
                </a:solidFill>
                <a:latin typeface="Nunito"/>
                <a:ea typeface="Nunito"/>
                <a:cs typeface="Nunito"/>
                <a:sym typeface="Nunito"/>
              </a:rPr>
              <a:t>Trẻ</a:t>
            </a:r>
            <a:r>
              <a:rPr lang="en-US" sz="3000" spc="-63" dirty="0">
                <a:solidFill>
                  <a:srgbClr val="000000"/>
                </a:solidFill>
                <a:latin typeface="Nunito"/>
                <a:ea typeface="Nunito"/>
                <a:cs typeface="Nunito"/>
                <a:sym typeface="Nunito"/>
              </a:rPr>
              <a:t> là người học chủ động, tích </a:t>
            </a:r>
            <a:r>
              <a:rPr lang="en-US" sz="3000" spc="-63" dirty="0" err="1">
                <a:solidFill>
                  <a:srgbClr val="000000"/>
                </a:solidFill>
                <a:latin typeface="Nunito"/>
                <a:ea typeface="Nunito"/>
                <a:cs typeface="Nunito"/>
                <a:sym typeface="Nunito"/>
              </a:rPr>
              <a:t>cực</a:t>
            </a:r>
            <a:r>
              <a:rPr lang="en-US" sz="3000" spc="-63" dirty="0">
                <a:solidFill>
                  <a:srgbClr val="000000"/>
                </a:solidFill>
                <a:latin typeface="Nunito"/>
                <a:ea typeface="Nunito"/>
                <a:cs typeface="Nunito"/>
                <a:sym typeface="Nunito"/>
              </a:rPr>
              <a:t> </a:t>
            </a:r>
          </a:p>
          <a:p>
            <a:pPr marL="457200" indent="-457200" algn="just">
              <a:buFontTx/>
              <a:buChar char="-"/>
            </a:pPr>
            <a:endParaRPr lang="en-US" sz="3000" spc="-63" dirty="0">
              <a:solidFill>
                <a:srgbClr val="000000"/>
              </a:solidFill>
              <a:latin typeface="Nunito"/>
              <a:ea typeface="Nunito"/>
              <a:cs typeface="Nunito"/>
              <a:sym typeface="Nunito"/>
            </a:endParaRPr>
          </a:p>
          <a:p>
            <a:pPr algn="just">
              <a:lnSpc>
                <a:spcPts val="4920"/>
              </a:lnSpc>
            </a:pPr>
            <a:endParaRPr lang="en-US" sz="3000" spc="-63" dirty="0">
              <a:solidFill>
                <a:srgbClr val="000000"/>
              </a:solidFill>
              <a:latin typeface="Nunito"/>
              <a:ea typeface="Nunito"/>
              <a:cs typeface="Nunito"/>
              <a:sym typeface="Nunito"/>
            </a:endParaRPr>
          </a:p>
        </p:txBody>
      </p:sp>
      <p:sp>
        <p:nvSpPr>
          <p:cNvPr id="20" name="TextBox 20"/>
          <p:cNvSpPr txBox="1"/>
          <p:nvPr/>
        </p:nvSpPr>
        <p:spPr>
          <a:xfrm>
            <a:off x="5174868" y="1411122"/>
            <a:ext cx="3588704" cy="4526239"/>
          </a:xfrm>
          <a:prstGeom prst="rect">
            <a:avLst/>
          </a:prstGeom>
        </p:spPr>
        <p:txBody>
          <a:bodyPr lIns="0" tIns="0" rIns="0" bIns="0" rtlCol="0" anchor="t">
            <a:spAutoFit/>
          </a:bodyPr>
          <a:lstStyle/>
          <a:p>
            <a:pPr algn="just"/>
            <a:r>
              <a:rPr lang="en-US" sz="3000" dirty="0">
                <a:solidFill>
                  <a:srgbClr val="000000"/>
                </a:solidFill>
                <a:latin typeface="Nunito"/>
                <a:ea typeface="Nunito"/>
                <a:cs typeface="Nunito"/>
                <a:sym typeface="Nunito"/>
              </a:rPr>
              <a:t>- </a:t>
            </a:r>
            <a:r>
              <a:rPr lang="en-US" sz="2800" dirty="0">
                <a:solidFill>
                  <a:srgbClr val="000000"/>
                </a:solidFill>
                <a:latin typeface="Nunito"/>
                <a:ea typeface="Nunito"/>
                <a:cs typeface="Nunito"/>
                <a:sym typeface="Nunito"/>
              </a:rPr>
              <a:t>Huy động các nguồn lực CSVC,</a:t>
            </a:r>
          </a:p>
          <a:p>
            <a:pPr algn="just"/>
            <a:r>
              <a:rPr lang="en-US" sz="2800" dirty="0">
                <a:solidFill>
                  <a:srgbClr val="000000"/>
                </a:solidFill>
                <a:latin typeface="Nunito"/>
                <a:ea typeface="Nunito"/>
                <a:cs typeface="Nunito"/>
                <a:sym typeface="Nunito"/>
              </a:rPr>
              <a:t>- Tổ chức PT năng lực chuyên môn.</a:t>
            </a:r>
          </a:p>
          <a:p>
            <a:pPr algn="just"/>
            <a:r>
              <a:rPr lang="en-US" sz="2800" dirty="0">
                <a:solidFill>
                  <a:srgbClr val="000000"/>
                </a:solidFill>
                <a:latin typeface="Nunito"/>
                <a:ea typeface="Nunito"/>
                <a:cs typeface="Nunito"/>
                <a:sym typeface="Nunito"/>
              </a:rPr>
              <a:t>- Xây dưng bộ quy tắc </a:t>
            </a:r>
            <a:r>
              <a:rPr lang="en-US" sz="2800" dirty="0" err="1">
                <a:solidFill>
                  <a:srgbClr val="000000"/>
                </a:solidFill>
                <a:latin typeface="Nunito"/>
                <a:ea typeface="Nunito"/>
                <a:cs typeface="Nunito"/>
                <a:sym typeface="Nunito"/>
              </a:rPr>
              <a:t>ứng</a:t>
            </a:r>
            <a:r>
              <a:rPr lang="en-US" sz="2800" dirty="0">
                <a:solidFill>
                  <a:srgbClr val="000000"/>
                </a:solidFill>
                <a:latin typeface="Nunito"/>
                <a:ea typeface="Nunito"/>
                <a:cs typeface="Nunito"/>
                <a:sym typeface="Nunito"/>
              </a:rPr>
              <a:t> </a:t>
            </a:r>
            <a:r>
              <a:rPr lang="en-US" sz="2800" dirty="0" err="1">
                <a:solidFill>
                  <a:srgbClr val="000000"/>
                </a:solidFill>
                <a:latin typeface="Nunito"/>
                <a:ea typeface="Nunito"/>
                <a:cs typeface="Nunito"/>
                <a:sym typeface="Nunito"/>
              </a:rPr>
              <a:t>xử</a:t>
            </a:r>
            <a:r>
              <a:rPr lang="en-US" sz="2800" dirty="0">
                <a:solidFill>
                  <a:srgbClr val="000000"/>
                </a:solidFill>
                <a:latin typeface="Nunito"/>
                <a:ea typeface="Nunito"/>
                <a:cs typeface="Nunito"/>
                <a:sym typeface="Nunito"/>
              </a:rPr>
              <a:t>, </a:t>
            </a:r>
            <a:r>
              <a:rPr lang="en-US" sz="2800" dirty="0" err="1">
                <a:solidFill>
                  <a:srgbClr val="000000"/>
                </a:solidFill>
                <a:latin typeface="Nunito"/>
                <a:ea typeface="Nunito"/>
                <a:cs typeface="Nunito"/>
                <a:sym typeface="Nunito"/>
              </a:rPr>
              <a:t>nội</a:t>
            </a:r>
            <a:r>
              <a:rPr lang="en-US" sz="2800" dirty="0">
                <a:solidFill>
                  <a:srgbClr val="000000"/>
                </a:solidFill>
                <a:latin typeface="Nunito"/>
                <a:ea typeface="Nunito"/>
                <a:cs typeface="Nunito"/>
                <a:sym typeface="Nunito"/>
              </a:rPr>
              <a:t> </a:t>
            </a:r>
            <a:r>
              <a:rPr lang="en-US" sz="2800" dirty="0" err="1">
                <a:solidFill>
                  <a:srgbClr val="000000"/>
                </a:solidFill>
                <a:latin typeface="Nunito"/>
                <a:ea typeface="Nunito"/>
                <a:cs typeface="Nunito"/>
                <a:sym typeface="Nunito"/>
              </a:rPr>
              <a:t>quy</a:t>
            </a:r>
            <a:r>
              <a:rPr lang="en-US" sz="2800" dirty="0">
                <a:solidFill>
                  <a:srgbClr val="000000"/>
                </a:solidFill>
                <a:latin typeface="Nunito"/>
                <a:ea typeface="Nunito"/>
                <a:cs typeface="Nunito"/>
                <a:sym typeface="Nunito"/>
              </a:rPr>
              <a:t>, </a:t>
            </a:r>
            <a:r>
              <a:rPr lang="en-US" sz="2800" dirty="0" err="1">
                <a:solidFill>
                  <a:srgbClr val="000000"/>
                </a:solidFill>
                <a:latin typeface="Nunito"/>
                <a:ea typeface="Nunito"/>
                <a:cs typeface="Nunito"/>
                <a:sym typeface="Nunito"/>
              </a:rPr>
              <a:t>quy</a:t>
            </a:r>
            <a:r>
              <a:rPr lang="en-US" sz="2800" dirty="0">
                <a:solidFill>
                  <a:srgbClr val="000000"/>
                </a:solidFill>
                <a:latin typeface="Nunito"/>
                <a:ea typeface="Nunito"/>
                <a:cs typeface="Nunito"/>
                <a:sym typeface="Nunito"/>
              </a:rPr>
              <a:t> </a:t>
            </a:r>
            <a:r>
              <a:rPr lang="en-US" sz="2800" dirty="0" err="1">
                <a:solidFill>
                  <a:srgbClr val="000000"/>
                </a:solidFill>
                <a:latin typeface="Nunito"/>
                <a:ea typeface="Nunito"/>
                <a:cs typeface="Nunito"/>
                <a:sym typeface="Nunito"/>
              </a:rPr>
              <a:t>định</a:t>
            </a:r>
            <a:r>
              <a:rPr lang="en-US" sz="2800" dirty="0">
                <a:solidFill>
                  <a:srgbClr val="000000"/>
                </a:solidFill>
                <a:latin typeface="Nunito"/>
                <a:ea typeface="Nunito"/>
                <a:cs typeface="Nunito"/>
                <a:sym typeface="Nunito"/>
              </a:rPr>
              <a:t> an </a:t>
            </a:r>
            <a:r>
              <a:rPr lang="en-US" sz="2800" dirty="0" err="1">
                <a:solidFill>
                  <a:srgbClr val="000000"/>
                </a:solidFill>
                <a:latin typeface="Nunito"/>
                <a:ea typeface="Nunito"/>
                <a:cs typeface="Nunito"/>
                <a:sym typeface="Nunito"/>
              </a:rPr>
              <a:t>toàn</a:t>
            </a:r>
            <a:endParaRPr lang="en-US" sz="2800" dirty="0">
              <a:solidFill>
                <a:srgbClr val="000000"/>
              </a:solidFill>
              <a:latin typeface="Nunito"/>
              <a:ea typeface="Nunito"/>
              <a:cs typeface="Nunito"/>
              <a:sym typeface="Nunito"/>
            </a:endParaRPr>
          </a:p>
          <a:p>
            <a:pPr algn="just"/>
            <a:r>
              <a:rPr lang="en-US" sz="2800" dirty="0">
                <a:solidFill>
                  <a:srgbClr val="000000"/>
                </a:solidFill>
                <a:latin typeface="Nunito"/>
                <a:ea typeface="Nunito"/>
                <a:cs typeface="Nunito"/>
                <a:sym typeface="Nunito"/>
              </a:rPr>
              <a:t>- Truyền thông vai trò của nhà trường</a:t>
            </a:r>
            <a:r>
              <a:rPr lang="en-US" sz="3000" dirty="0">
                <a:solidFill>
                  <a:srgbClr val="000000"/>
                </a:solidFill>
                <a:latin typeface="Nunito"/>
                <a:ea typeface="Nunito"/>
                <a:cs typeface="Nunito"/>
                <a:sym typeface="Nunito"/>
              </a:rPr>
              <a:t>.</a:t>
            </a:r>
          </a:p>
          <a:p>
            <a:pPr algn="just">
              <a:lnSpc>
                <a:spcPts val="4920"/>
              </a:lnSpc>
            </a:pPr>
            <a:endParaRPr lang="en-US" sz="3000" dirty="0">
              <a:solidFill>
                <a:srgbClr val="000000"/>
              </a:solidFill>
              <a:latin typeface="Nunito"/>
              <a:ea typeface="Nunito"/>
              <a:cs typeface="Nunito"/>
              <a:sym typeface="Nunito"/>
            </a:endParaRPr>
          </a:p>
        </p:txBody>
      </p:sp>
      <p:sp>
        <p:nvSpPr>
          <p:cNvPr id="21" name="TextBox 21"/>
          <p:cNvSpPr txBox="1"/>
          <p:nvPr/>
        </p:nvSpPr>
        <p:spPr>
          <a:xfrm>
            <a:off x="9524428" y="1411122"/>
            <a:ext cx="3588704" cy="5078313"/>
          </a:xfrm>
          <a:prstGeom prst="rect">
            <a:avLst/>
          </a:prstGeom>
        </p:spPr>
        <p:txBody>
          <a:bodyPr lIns="0" tIns="0" rIns="0" bIns="0" rtlCol="0" anchor="t">
            <a:spAutoFit/>
          </a:bodyPr>
          <a:lstStyle/>
          <a:p>
            <a:pPr algn="just"/>
            <a:r>
              <a:rPr lang="en-US" sz="3000" spc="-177" dirty="0">
                <a:solidFill>
                  <a:srgbClr val="000000"/>
                </a:solidFill>
                <a:latin typeface="Nunito"/>
                <a:ea typeface="Nunito"/>
                <a:cs typeface="Nunito"/>
                <a:sym typeface="Nunito"/>
              </a:rPr>
              <a:t>- Tấm gương, hình mẫu</a:t>
            </a:r>
          </a:p>
          <a:p>
            <a:pPr algn="just"/>
            <a:r>
              <a:rPr lang="en-US" sz="3000" dirty="0">
                <a:solidFill>
                  <a:srgbClr val="000000"/>
                </a:solidFill>
                <a:latin typeface="Nunito"/>
                <a:ea typeface="Nunito"/>
                <a:cs typeface="Nunito"/>
                <a:sym typeface="Nunito"/>
              </a:rPr>
              <a:t>- </a:t>
            </a:r>
            <a:r>
              <a:rPr lang="en-US" sz="2400" dirty="0">
                <a:solidFill>
                  <a:srgbClr val="000000"/>
                </a:solidFill>
                <a:latin typeface="Nunito"/>
                <a:ea typeface="Nunito"/>
                <a:cs typeface="Nunito"/>
                <a:sym typeface="Nunito"/>
              </a:rPr>
              <a:t>Người</a:t>
            </a:r>
            <a:r>
              <a:rPr lang="en-US" sz="3000" dirty="0">
                <a:solidFill>
                  <a:srgbClr val="000000"/>
                </a:solidFill>
                <a:latin typeface="Nunito"/>
                <a:ea typeface="Nunito"/>
                <a:cs typeface="Nunito"/>
                <a:sym typeface="Nunito"/>
              </a:rPr>
              <a:t> chơi cùng.</a:t>
            </a:r>
          </a:p>
          <a:p>
            <a:pPr algn="just"/>
            <a:r>
              <a:rPr lang="en-US" sz="3000" dirty="0">
                <a:solidFill>
                  <a:srgbClr val="000000"/>
                </a:solidFill>
                <a:latin typeface="Nunito"/>
                <a:ea typeface="Nunito"/>
                <a:cs typeface="Nunito"/>
                <a:sym typeface="Nunito"/>
              </a:rPr>
              <a:t>- Tư vấn - kiến tạo</a:t>
            </a:r>
          </a:p>
          <a:p>
            <a:pPr algn="just"/>
            <a:r>
              <a:rPr lang="en-US" sz="3000" dirty="0">
                <a:solidFill>
                  <a:srgbClr val="000000"/>
                </a:solidFill>
                <a:latin typeface="Nunito"/>
                <a:ea typeface="Nunito"/>
                <a:cs typeface="Nunito"/>
                <a:sym typeface="Nunito"/>
              </a:rPr>
              <a:t>- Hỗ trợ động viên</a:t>
            </a:r>
          </a:p>
          <a:p>
            <a:pPr algn="just"/>
            <a:r>
              <a:rPr lang="en-US" sz="3000" dirty="0">
                <a:solidFill>
                  <a:srgbClr val="000000"/>
                </a:solidFill>
                <a:latin typeface="Nunito"/>
                <a:ea typeface="Nunito"/>
                <a:cs typeface="Nunito"/>
                <a:sym typeface="Nunito"/>
              </a:rPr>
              <a:t>- </a:t>
            </a:r>
            <a:r>
              <a:rPr lang="en-US" sz="3000" dirty="0" err="1">
                <a:solidFill>
                  <a:srgbClr val="000000"/>
                </a:solidFill>
                <a:latin typeface="Nunito"/>
                <a:ea typeface="Nunito"/>
                <a:cs typeface="Nunito"/>
                <a:sym typeface="Nunito"/>
              </a:rPr>
              <a:t>Giảng</a:t>
            </a:r>
            <a:r>
              <a:rPr lang="en-US" sz="3000" dirty="0">
                <a:solidFill>
                  <a:srgbClr val="000000"/>
                </a:solidFill>
                <a:latin typeface="Nunito"/>
                <a:ea typeface="Nunito"/>
                <a:cs typeface="Nunito"/>
                <a:sym typeface="Nunito"/>
              </a:rPr>
              <a:t> hòa.</a:t>
            </a:r>
          </a:p>
          <a:p>
            <a:pPr algn="just"/>
            <a:r>
              <a:rPr lang="en-US" sz="3000" dirty="0">
                <a:solidFill>
                  <a:srgbClr val="000000"/>
                </a:solidFill>
                <a:latin typeface="Nunito"/>
                <a:ea typeface="Nunito"/>
                <a:cs typeface="Nunito"/>
                <a:sym typeface="Nunito"/>
              </a:rPr>
              <a:t>- Quan sát đánh giá</a:t>
            </a:r>
          </a:p>
          <a:p>
            <a:pPr algn="just"/>
            <a:r>
              <a:rPr lang="en-US" sz="3000" spc="-78" dirty="0">
                <a:solidFill>
                  <a:srgbClr val="000000"/>
                </a:solidFill>
                <a:latin typeface="Nunito"/>
                <a:ea typeface="Nunito"/>
                <a:cs typeface="Nunito"/>
                <a:sym typeface="Nunito"/>
              </a:rPr>
              <a:t>- Bảo vệ quyền lợi trẻ.</a:t>
            </a:r>
          </a:p>
          <a:p>
            <a:pPr algn="just"/>
            <a:r>
              <a:rPr lang="en-US" sz="3000" spc="-78" dirty="0" err="1">
                <a:solidFill>
                  <a:srgbClr val="000000"/>
                </a:solidFill>
                <a:latin typeface="Nunito"/>
                <a:ea typeface="Nunito"/>
                <a:cs typeface="Nunito"/>
                <a:sym typeface="Nunito"/>
              </a:rPr>
              <a:t>Giáo</a:t>
            </a:r>
            <a:r>
              <a:rPr lang="en-US" sz="3000" spc="-78" dirty="0">
                <a:solidFill>
                  <a:srgbClr val="000000"/>
                </a:solidFill>
                <a:latin typeface="Nunito"/>
                <a:ea typeface="Nunito"/>
                <a:cs typeface="Nunito"/>
                <a:sym typeface="Nunito"/>
              </a:rPr>
              <a:t> </a:t>
            </a:r>
            <a:r>
              <a:rPr lang="en-US" sz="3000" spc="-78" dirty="0" err="1">
                <a:solidFill>
                  <a:srgbClr val="000000"/>
                </a:solidFill>
                <a:latin typeface="Nunito"/>
                <a:ea typeface="Nunito"/>
                <a:cs typeface="Nunito"/>
                <a:sym typeface="Nunito"/>
              </a:rPr>
              <a:t>viên</a:t>
            </a:r>
            <a:r>
              <a:rPr lang="en-US" sz="3000" spc="-78" dirty="0">
                <a:solidFill>
                  <a:srgbClr val="000000"/>
                </a:solidFill>
                <a:latin typeface="Nunito"/>
                <a:ea typeface="Nunito"/>
                <a:cs typeface="Nunito"/>
                <a:sym typeface="Nunito"/>
              </a:rPr>
              <a:t> </a:t>
            </a:r>
            <a:r>
              <a:rPr lang="en-US" sz="3000" spc="-78" dirty="0" err="1">
                <a:solidFill>
                  <a:srgbClr val="000000"/>
                </a:solidFill>
                <a:latin typeface="Nunito"/>
                <a:ea typeface="Nunito"/>
                <a:cs typeface="Nunito"/>
                <a:sym typeface="Nunito"/>
              </a:rPr>
              <a:t>cần</a:t>
            </a:r>
            <a:r>
              <a:rPr lang="en-US" sz="3000" spc="-78" dirty="0">
                <a:solidFill>
                  <a:srgbClr val="000000"/>
                </a:solidFill>
                <a:latin typeface="Nunito"/>
                <a:ea typeface="Nunito"/>
                <a:cs typeface="Nunito"/>
                <a:sym typeface="Nunito"/>
              </a:rPr>
              <a:t> </a:t>
            </a:r>
            <a:r>
              <a:rPr lang="en-US" sz="3000" spc="-78" dirty="0" err="1">
                <a:solidFill>
                  <a:srgbClr val="000000"/>
                </a:solidFill>
                <a:latin typeface="Nunito"/>
                <a:ea typeface="Nunito"/>
                <a:cs typeface="Nunito"/>
                <a:sym typeface="Nunito"/>
              </a:rPr>
              <a:t>tạo</a:t>
            </a:r>
            <a:r>
              <a:rPr lang="en-US" sz="3000" spc="-78" dirty="0">
                <a:solidFill>
                  <a:srgbClr val="000000"/>
                </a:solidFill>
                <a:latin typeface="Nunito"/>
                <a:ea typeface="Nunito"/>
                <a:cs typeface="Nunito"/>
                <a:sym typeface="Nunito"/>
              </a:rPr>
              <a:t> </a:t>
            </a:r>
            <a:r>
              <a:rPr lang="en-US" sz="3000" spc="-78" dirty="0" err="1">
                <a:solidFill>
                  <a:srgbClr val="000000"/>
                </a:solidFill>
                <a:latin typeface="Nunito"/>
                <a:ea typeface="Nunito"/>
                <a:cs typeface="Nunito"/>
                <a:sym typeface="Nunito"/>
              </a:rPr>
              <a:t>dựng</a:t>
            </a:r>
            <a:r>
              <a:rPr lang="en-US" sz="3000" spc="-78" dirty="0">
                <a:solidFill>
                  <a:srgbClr val="000000"/>
                </a:solidFill>
                <a:latin typeface="Nunito"/>
                <a:ea typeface="Nunito"/>
                <a:cs typeface="Nunito"/>
                <a:sym typeface="Nunito"/>
              </a:rPr>
              <a:t> </a:t>
            </a:r>
            <a:r>
              <a:rPr lang="en-US" sz="3000" spc="-78" dirty="0" err="1">
                <a:solidFill>
                  <a:srgbClr val="000000"/>
                </a:solidFill>
                <a:latin typeface="Nunito"/>
                <a:ea typeface="Nunito"/>
                <a:cs typeface="Nunito"/>
                <a:sym typeface="Nunito"/>
              </a:rPr>
              <a:t>được</a:t>
            </a:r>
            <a:r>
              <a:rPr lang="en-US" sz="3000" spc="-78" dirty="0">
                <a:solidFill>
                  <a:srgbClr val="000000"/>
                </a:solidFill>
                <a:latin typeface="Nunito"/>
                <a:ea typeface="Nunito"/>
                <a:cs typeface="Nunito"/>
                <a:sym typeface="Nunito"/>
              </a:rPr>
              <a:t> </a:t>
            </a:r>
            <a:r>
              <a:rPr lang="en-US" sz="3000" spc="-78" dirty="0" err="1">
                <a:solidFill>
                  <a:srgbClr val="000000"/>
                </a:solidFill>
                <a:latin typeface="Nunito"/>
                <a:ea typeface="Nunito"/>
                <a:cs typeface="Nunito"/>
                <a:sym typeface="Nunito"/>
              </a:rPr>
              <a:t>mối</a:t>
            </a:r>
            <a:r>
              <a:rPr lang="en-US" sz="3000" spc="-78" dirty="0">
                <a:solidFill>
                  <a:srgbClr val="000000"/>
                </a:solidFill>
                <a:latin typeface="Nunito"/>
                <a:ea typeface="Nunito"/>
                <a:cs typeface="Nunito"/>
                <a:sym typeface="Nunito"/>
              </a:rPr>
              <a:t> </a:t>
            </a:r>
            <a:r>
              <a:rPr lang="en-US" sz="3000" spc="-78" dirty="0" err="1">
                <a:solidFill>
                  <a:srgbClr val="000000"/>
                </a:solidFill>
                <a:latin typeface="Nunito"/>
                <a:ea typeface="Nunito"/>
                <a:cs typeface="Nunito"/>
                <a:sym typeface="Nunito"/>
              </a:rPr>
              <a:t>quan</a:t>
            </a:r>
            <a:r>
              <a:rPr lang="en-US" sz="3000" spc="-78" dirty="0">
                <a:solidFill>
                  <a:srgbClr val="000000"/>
                </a:solidFill>
                <a:latin typeface="Nunito"/>
                <a:ea typeface="Nunito"/>
                <a:cs typeface="Nunito"/>
                <a:sym typeface="Nunito"/>
              </a:rPr>
              <a:t> </a:t>
            </a:r>
            <a:r>
              <a:rPr lang="en-US" sz="3000" spc="-78" dirty="0" err="1">
                <a:solidFill>
                  <a:srgbClr val="000000"/>
                </a:solidFill>
                <a:latin typeface="Nunito"/>
                <a:ea typeface="Nunito"/>
                <a:cs typeface="Nunito"/>
                <a:sym typeface="Nunito"/>
              </a:rPr>
              <a:t>hệ</a:t>
            </a:r>
            <a:r>
              <a:rPr lang="en-US" sz="3000" spc="-78" dirty="0">
                <a:solidFill>
                  <a:srgbClr val="000000"/>
                </a:solidFill>
                <a:latin typeface="Nunito"/>
                <a:ea typeface="Nunito"/>
                <a:cs typeface="Nunito"/>
                <a:sym typeface="Nunito"/>
              </a:rPr>
              <a:t> </a:t>
            </a:r>
            <a:r>
              <a:rPr lang="en-US" sz="3000" spc="-78" dirty="0" err="1">
                <a:solidFill>
                  <a:srgbClr val="000000"/>
                </a:solidFill>
                <a:latin typeface="Nunito"/>
                <a:ea typeface="Nunito"/>
                <a:cs typeface="Nunito"/>
                <a:sym typeface="Nunito"/>
              </a:rPr>
              <a:t>thân</a:t>
            </a:r>
            <a:r>
              <a:rPr lang="en-US" sz="3000" spc="-78" dirty="0">
                <a:solidFill>
                  <a:srgbClr val="000000"/>
                </a:solidFill>
                <a:latin typeface="Nunito"/>
                <a:ea typeface="Nunito"/>
                <a:cs typeface="Nunito"/>
                <a:sym typeface="Nunito"/>
              </a:rPr>
              <a:t> </a:t>
            </a:r>
            <a:r>
              <a:rPr lang="en-US" sz="3000" spc="-78" dirty="0" err="1">
                <a:solidFill>
                  <a:srgbClr val="000000"/>
                </a:solidFill>
                <a:latin typeface="Nunito"/>
                <a:ea typeface="Nunito"/>
                <a:cs typeface="Nunito"/>
                <a:sym typeface="Nunito"/>
              </a:rPr>
              <a:t>thiện</a:t>
            </a:r>
            <a:r>
              <a:rPr lang="en-US" sz="3000" spc="-78" dirty="0">
                <a:solidFill>
                  <a:srgbClr val="000000"/>
                </a:solidFill>
                <a:latin typeface="Nunito"/>
                <a:ea typeface="Nunito"/>
                <a:cs typeface="Nunito"/>
                <a:sym typeface="Nunito"/>
              </a:rPr>
              <a:t> </a:t>
            </a:r>
            <a:r>
              <a:rPr lang="en-US" sz="3000" spc="-78" dirty="0" err="1">
                <a:solidFill>
                  <a:srgbClr val="000000"/>
                </a:solidFill>
                <a:latin typeface="Nunito"/>
                <a:ea typeface="Nunito"/>
                <a:cs typeface="Nunito"/>
                <a:sym typeface="Nunito"/>
              </a:rPr>
              <a:t>trong</a:t>
            </a:r>
            <a:r>
              <a:rPr lang="en-US" sz="3000" spc="-78" dirty="0">
                <a:solidFill>
                  <a:srgbClr val="000000"/>
                </a:solidFill>
                <a:latin typeface="Nunito"/>
                <a:ea typeface="Nunito"/>
                <a:cs typeface="Nunito"/>
                <a:sym typeface="Nunito"/>
              </a:rPr>
              <a:t> </a:t>
            </a:r>
            <a:r>
              <a:rPr lang="en-US" sz="3000" spc="-78" dirty="0" err="1">
                <a:solidFill>
                  <a:srgbClr val="000000"/>
                </a:solidFill>
                <a:latin typeface="Nunito"/>
                <a:ea typeface="Nunito"/>
                <a:cs typeface="Nunito"/>
                <a:sym typeface="Nunito"/>
              </a:rPr>
              <a:t>lớp</a:t>
            </a:r>
            <a:r>
              <a:rPr lang="en-US" sz="3000" spc="-78" dirty="0">
                <a:solidFill>
                  <a:srgbClr val="000000"/>
                </a:solidFill>
                <a:latin typeface="Nunito"/>
                <a:ea typeface="Nunito"/>
                <a:cs typeface="Nunito"/>
                <a:sym typeface="Nunito"/>
              </a:rPr>
              <a:t> </a:t>
            </a:r>
            <a:r>
              <a:rPr lang="en-US" sz="3000" spc="-78" dirty="0" err="1">
                <a:solidFill>
                  <a:srgbClr val="000000"/>
                </a:solidFill>
                <a:latin typeface="Nunito"/>
                <a:ea typeface="Nunito"/>
                <a:cs typeface="Nunito"/>
                <a:sym typeface="Nunito"/>
              </a:rPr>
              <a:t>học</a:t>
            </a:r>
            <a:endParaRPr lang="en-US" sz="3000" spc="-78" dirty="0">
              <a:solidFill>
                <a:srgbClr val="000000"/>
              </a:solidFill>
              <a:latin typeface="Nunito"/>
              <a:ea typeface="Nunito"/>
              <a:cs typeface="Nunito"/>
              <a:sym typeface="Nunito"/>
            </a:endParaRPr>
          </a:p>
        </p:txBody>
      </p:sp>
      <p:sp>
        <p:nvSpPr>
          <p:cNvPr id="22" name="TextBox 22"/>
          <p:cNvSpPr txBox="1"/>
          <p:nvPr/>
        </p:nvSpPr>
        <p:spPr>
          <a:xfrm>
            <a:off x="13885865" y="1411122"/>
            <a:ext cx="3588704" cy="4290060"/>
          </a:xfrm>
          <a:prstGeom prst="rect">
            <a:avLst/>
          </a:prstGeom>
        </p:spPr>
        <p:txBody>
          <a:bodyPr lIns="0" tIns="0" rIns="0" bIns="0" rtlCol="0" anchor="t">
            <a:spAutoFit/>
          </a:bodyPr>
          <a:lstStyle/>
          <a:p>
            <a:pPr algn="just">
              <a:lnSpc>
                <a:spcPts val="4920"/>
              </a:lnSpc>
            </a:pPr>
            <a:r>
              <a:rPr lang="en-US" sz="3000" spc="-177" dirty="0">
                <a:solidFill>
                  <a:srgbClr val="000000"/>
                </a:solidFill>
                <a:latin typeface="Nunito"/>
                <a:ea typeface="Nunito"/>
                <a:cs typeface="Nunito"/>
                <a:sym typeface="Nunito"/>
              </a:rPr>
              <a:t>- Phối hợp trong lập kế hoạch, thực hiện và xây dựng môi trường giáo dục cho trẻ tại lớp.</a:t>
            </a:r>
          </a:p>
          <a:p>
            <a:pPr algn="just">
              <a:lnSpc>
                <a:spcPts val="4920"/>
              </a:lnSpc>
            </a:pPr>
            <a:r>
              <a:rPr lang="en-US" sz="3000" spc="-177" dirty="0">
                <a:solidFill>
                  <a:srgbClr val="000000"/>
                </a:solidFill>
                <a:latin typeface="Nunito"/>
                <a:ea typeface="Nunito"/>
                <a:cs typeface="Nunito"/>
                <a:sym typeface="Nunito"/>
              </a:rPr>
              <a:t>- Kết nối chia sẻ thông tin giữa Trường và GĐ.</a:t>
            </a:r>
          </a:p>
          <a:p>
            <a:pPr algn="just">
              <a:lnSpc>
                <a:spcPts val="4920"/>
              </a:lnSpc>
            </a:pPr>
            <a:endParaRPr lang="en-US" sz="3000" spc="-177" dirty="0">
              <a:solidFill>
                <a:srgbClr val="000000"/>
              </a:solidFill>
              <a:latin typeface="Nunito"/>
              <a:ea typeface="Nunito"/>
              <a:cs typeface="Nunito"/>
              <a:sym typeface="Nunito"/>
            </a:endParaRPr>
          </a:p>
        </p:txBody>
      </p:sp>
      <p:sp>
        <p:nvSpPr>
          <p:cNvPr id="24" name="Rectangle 23">
            <a:extLst>
              <a:ext uri="{FF2B5EF4-FFF2-40B4-BE49-F238E27FC236}">
                <a16:creationId xmlns:a16="http://schemas.microsoft.com/office/drawing/2014/main" id="{A68DDB3E-992D-83D6-DBBB-85853FBB694A}"/>
              </a:ext>
            </a:extLst>
          </p:cNvPr>
          <p:cNvSpPr/>
          <p:nvPr/>
        </p:nvSpPr>
        <p:spPr>
          <a:xfrm>
            <a:off x="0" y="7962899"/>
            <a:ext cx="2667000" cy="15599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b="1" dirty="0">
                <a:latin typeface="Times New Roman" panose="02020603050405020304" pitchFamily="18" charset="0"/>
                <a:cs typeface="Times New Roman" panose="02020603050405020304" pitchFamily="18" charset="0"/>
              </a:rPr>
              <a:t>4. Vai </a:t>
            </a:r>
            <a:r>
              <a:rPr lang="en-GB" sz="4800" b="1" dirty="0" err="1">
                <a:latin typeface="Times New Roman" panose="02020603050405020304" pitchFamily="18" charset="0"/>
                <a:cs typeface="Times New Roman" panose="02020603050405020304" pitchFamily="18" charset="0"/>
              </a:rPr>
              <a:t>trò</a:t>
            </a:r>
            <a:endParaRPr lang="en-US" sz="4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barn(inVertical)">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19"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DDDCF"/>
        </a:solidFill>
        <a:effectLst/>
      </p:bgPr>
    </p:bg>
    <p:spTree>
      <p:nvGrpSpPr>
        <p:cNvPr id="1" name=""/>
        <p:cNvGrpSpPr/>
        <p:nvPr/>
      </p:nvGrpSpPr>
      <p:grpSpPr>
        <a:xfrm>
          <a:off x="0" y="0"/>
          <a:ext cx="0" cy="0"/>
          <a:chOff x="0" y="0"/>
          <a:chExt cx="0" cy="0"/>
        </a:xfrm>
      </p:grpSpPr>
      <p:grpSp>
        <p:nvGrpSpPr>
          <p:cNvPr id="2" name="Group 2"/>
          <p:cNvGrpSpPr/>
          <p:nvPr/>
        </p:nvGrpSpPr>
        <p:grpSpPr>
          <a:xfrm>
            <a:off x="609599" y="329715"/>
            <a:ext cx="5638801" cy="6608092"/>
            <a:chOff x="0" y="0"/>
            <a:chExt cx="8604159" cy="12425700"/>
          </a:xfrm>
        </p:grpSpPr>
        <p:sp>
          <p:nvSpPr>
            <p:cNvPr id="3" name="Freeform 3"/>
            <p:cNvSpPr/>
            <p:nvPr/>
          </p:nvSpPr>
          <p:spPr>
            <a:xfrm>
              <a:off x="72390" y="72390"/>
              <a:ext cx="8459379" cy="12280920"/>
            </a:xfrm>
            <a:custGeom>
              <a:avLst/>
              <a:gdLst/>
              <a:ahLst/>
              <a:cxnLst/>
              <a:rect l="l" t="t" r="r" b="b"/>
              <a:pathLst>
                <a:path w="8459379" h="12280920">
                  <a:moveTo>
                    <a:pt x="0" y="0"/>
                  </a:moveTo>
                  <a:lnTo>
                    <a:pt x="8459379" y="0"/>
                  </a:lnTo>
                  <a:lnTo>
                    <a:pt x="8459379" y="12280920"/>
                  </a:lnTo>
                  <a:lnTo>
                    <a:pt x="0" y="12280920"/>
                  </a:lnTo>
                  <a:lnTo>
                    <a:pt x="0" y="0"/>
                  </a:lnTo>
                  <a:close/>
                </a:path>
              </a:pathLst>
            </a:custGeom>
            <a:solidFill>
              <a:srgbClr val="FFFFFF"/>
            </a:solidFill>
          </p:spPr>
          <p:txBody>
            <a:bodyPr/>
            <a:lstStyle/>
            <a:p>
              <a:endParaRPr lang="en-US"/>
            </a:p>
          </p:txBody>
        </p:sp>
        <p:sp>
          <p:nvSpPr>
            <p:cNvPr id="4" name="Freeform 4"/>
            <p:cNvSpPr/>
            <p:nvPr/>
          </p:nvSpPr>
          <p:spPr>
            <a:xfrm>
              <a:off x="0" y="0"/>
              <a:ext cx="8604159" cy="12425700"/>
            </a:xfrm>
            <a:custGeom>
              <a:avLst/>
              <a:gdLst/>
              <a:ahLst/>
              <a:cxnLst/>
              <a:rect l="l" t="t" r="r" b="b"/>
              <a:pathLst>
                <a:path w="8604159" h="12425700">
                  <a:moveTo>
                    <a:pt x="8459379" y="12280920"/>
                  </a:moveTo>
                  <a:lnTo>
                    <a:pt x="8604159" y="12280920"/>
                  </a:lnTo>
                  <a:lnTo>
                    <a:pt x="8604159" y="12425700"/>
                  </a:lnTo>
                  <a:lnTo>
                    <a:pt x="8459379" y="12425700"/>
                  </a:lnTo>
                  <a:lnTo>
                    <a:pt x="8459379" y="12280920"/>
                  </a:lnTo>
                  <a:close/>
                  <a:moveTo>
                    <a:pt x="0" y="144780"/>
                  </a:moveTo>
                  <a:lnTo>
                    <a:pt x="144780" y="144780"/>
                  </a:lnTo>
                  <a:lnTo>
                    <a:pt x="144780" y="12280920"/>
                  </a:lnTo>
                  <a:lnTo>
                    <a:pt x="0" y="12280920"/>
                  </a:lnTo>
                  <a:lnTo>
                    <a:pt x="0" y="144780"/>
                  </a:lnTo>
                  <a:close/>
                  <a:moveTo>
                    <a:pt x="0" y="12280920"/>
                  </a:moveTo>
                  <a:lnTo>
                    <a:pt x="144780" y="12280920"/>
                  </a:lnTo>
                  <a:lnTo>
                    <a:pt x="144780" y="12425700"/>
                  </a:lnTo>
                  <a:lnTo>
                    <a:pt x="0" y="12425700"/>
                  </a:lnTo>
                  <a:lnTo>
                    <a:pt x="0" y="12280920"/>
                  </a:lnTo>
                  <a:close/>
                  <a:moveTo>
                    <a:pt x="8459379" y="144780"/>
                  </a:moveTo>
                  <a:lnTo>
                    <a:pt x="8604159" y="144780"/>
                  </a:lnTo>
                  <a:lnTo>
                    <a:pt x="8604159" y="12280920"/>
                  </a:lnTo>
                  <a:lnTo>
                    <a:pt x="8459379" y="12280920"/>
                  </a:lnTo>
                  <a:lnTo>
                    <a:pt x="8459379" y="144780"/>
                  </a:lnTo>
                  <a:close/>
                  <a:moveTo>
                    <a:pt x="144780" y="12280920"/>
                  </a:moveTo>
                  <a:lnTo>
                    <a:pt x="8459379" y="12280920"/>
                  </a:lnTo>
                  <a:lnTo>
                    <a:pt x="8459379" y="12425700"/>
                  </a:lnTo>
                  <a:lnTo>
                    <a:pt x="144780" y="12425700"/>
                  </a:lnTo>
                  <a:lnTo>
                    <a:pt x="144780" y="12280920"/>
                  </a:lnTo>
                  <a:close/>
                  <a:moveTo>
                    <a:pt x="8459379" y="0"/>
                  </a:moveTo>
                  <a:lnTo>
                    <a:pt x="8604159" y="0"/>
                  </a:lnTo>
                  <a:lnTo>
                    <a:pt x="8604159" y="144780"/>
                  </a:lnTo>
                  <a:lnTo>
                    <a:pt x="8459379" y="144780"/>
                  </a:lnTo>
                  <a:lnTo>
                    <a:pt x="8459379" y="0"/>
                  </a:lnTo>
                  <a:close/>
                  <a:moveTo>
                    <a:pt x="0" y="0"/>
                  </a:moveTo>
                  <a:lnTo>
                    <a:pt x="144780" y="0"/>
                  </a:lnTo>
                  <a:lnTo>
                    <a:pt x="144780" y="144780"/>
                  </a:lnTo>
                  <a:lnTo>
                    <a:pt x="0" y="144780"/>
                  </a:lnTo>
                  <a:lnTo>
                    <a:pt x="0" y="0"/>
                  </a:lnTo>
                  <a:close/>
                  <a:moveTo>
                    <a:pt x="144780" y="0"/>
                  </a:moveTo>
                  <a:lnTo>
                    <a:pt x="8459379" y="0"/>
                  </a:lnTo>
                  <a:lnTo>
                    <a:pt x="8459379" y="144780"/>
                  </a:lnTo>
                  <a:lnTo>
                    <a:pt x="144780" y="144780"/>
                  </a:lnTo>
                  <a:lnTo>
                    <a:pt x="144780" y="0"/>
                  </a:lnTo>
                  <a:close/>
                </a:path>
              </a:pathLst>
            </a:custGeom>
            <a:solidFill>
              <a:srgbClr val="1D2831"/>
            </a:solidFill>
          </p:spPr>
          <p:txBody>
            <a:bodyPr/>
            <a:lstStyle/>
            <a:p>
              <a:endParaRPr lang="en-US"/>
            </a:p>
          </p:txBody>
        </p:sp>
      </p:grpSp>
      <p:grpSp>
        <p:nvGrpSpPr>
          <p:cNvPr id="5" name="Group 5"/>
          <p:cNvGrpSpPr/>
          <p:nvPr/>
        </p:nvGrpSpPr>
        <p:grpSpPr>
          <a:xfrm>
            <a:off x="11353800" y="368213"/>
            <a:ext cx="5943600" cy="6569594"/>
            <a:chOff x="0" y="0"/>
            <a:chExt cx="8604159" cy="12425700"/>
          </a:xfrm>
        </p:grpSpPr>
        <p:sp>
          <p:nvSpPr>
            <p:cNvPr id="6" name="Freeform 6"/>
            <p:cNvSpPr/>
            <p:nvPr/>
          </p:nvSpPr>
          <p:spPr>
            <a:xfrm>
              <a:off x="72390" y="72390"/>
              <a:ext cx="8459379" cy="12280920"/>
            </a:xfrm>
            <a:custGeom>
              <a:avLst/>
              <a:gdLst/>
              <a:ahLst/>
              <a:cxnLst/>
              <a:rect l="l" t="t" r="r" b="b"/>
              <a:pathLst>
                <a:path w="8459379" h="12280920">
                  <a:moveTo>
                    <a:pt x="0" y="0"/>
                  </a:moveTo>
                  <a:lnTo>
                    <a:pt x="8459379" y="0"/>
                  </a:lnTo>
                  <a:lnTo>
                    <a:pt x="8459379" y="12280920"/>
                  </a:lnTo>
                  <a:lnTo>
                    <a:pt x="0" y="12280920"/>
                  </a:lnTo>
                  <a:lnTo>
                    <a:pt x="0" y="0"/>
                  </a:lnTo>
                  <a:close/>
                </a:path>
              </a:pathLst>
            </a:custGeom>
            <a:solidFill>
              <a:srgbClr val="FFFFFF"/>
            </a:solidFill>
          </p:spPr>
          <p:txBody>
            <a:bodyPr/>
            <a:lstStyle/>
            <a:p>
              <a:endParaRPr lang="en-US" dirty="0"/>
            </a:p>
          </p:txBody>
        </p:sp>
        <p:sp>
          <p:nvSpPr>
            <p:cNvPr id="7" name="Freeform 7"/>
            <p:cNvSpPr/>
            <p:nvPr/>
          </p:nvSpPr>
          <p:spPr>
            <a:xfrm>
              <a:off x="0" y="0"/>
              <a:ext cx="8604159" cy="12425700"/>
            </a:xfrm>
            <a:custGeom>
              <a:avLst/>
              <a:gdLst/>
              <a:ahLst/>
              <a:cxnLst/>
              <a:rect l="l" t="t" r="r" b="b"/>
              <a:pathLst>
                <a:path w="8604159" h="12425700">
                  <a:moveTo>
                    <a:pt x="8459379" y="12280920"/>
                  </a:moveTo>
                  <a:lnTo>
                    <a:pt x="8604159" y="12280920"/>
                  </a:lnTo>
                  <a:lnTo>
                    <a:pt x="8604159" y="12425700"/>
                  </a:lnTo>
                  <a:lnTo>
                    <a:pt x="8459379" y="12425700"/>
                  </a:lnTo>
                  <a:lnTo>
                    <a:pt x="8459379" y="12280920"/>
                  </a:lnTo>
                  <a:close/>
                  <a:moveTo>
                    <a:pt x="0" y="144780"/>
                  </a:moveTo>
                  <a:lnTo>
                    <a:pt x="144780" y="144780"/>
                  </a:lnTo>
                  <a:lnTo>
                    <a:pt x="144780" y="12280920"/>
                  </a:lnTo>
                  <a:lnTo>
                    <a:pt x="0" y="12280920"/>
                  </a:lnTo>
                  <a:lnTo>
                    <a:pt x="0" y="144780"/>
                  </a:lnTo>
                  <a:close/>
                  <a:moveTo>
                    <a:pt x="0" y="12280920"/>
                  </a:moveTo>
                  <a:lnTo>
                    <a:pt x="144780" y="12280920"/>
                  </a:lnTo>
                  <a:lnTo>
                    <a:pt x="144780" y="12425700"/>
                  </a:lnTo>
                  <a:lnTo>
                    <a:pt x="0" y="12425700"/>
                  </a:lnTo>
                  <a:lnTo>
                    <a:pt x="0" y="12280920"/>
                  </a:lnTo>
                  <a:close/>
                  <a:moveTo>
                    <a:pt x="8459379" y="144780"/>
                  </a:moveTo>
                  <a:lnTo>
                    <a:pt x="8604159" y="144780"/>
                  </a:lnTo>
                  <a:lnTo>
                    <a:pt x="8604159" y="12280920"/>
                  </a:lnTo>
                  <a:lnTo>
                    <a:pt x="8459379" y="12280920"/>
                  </a:lnTo>
                  <a:lnTo>
                    <a:pt x="8459379" y="144780"/>
                  </a:lnTo>
                  <a:close/>
                  <a:moveTo>
                    <a:pt x="144780" y="12280920"/>
                  </a:moveTo>
                  <a:lnTo>
                    <a:pt x="8459379" y="12280920"/>
                  </a:lnTo>
                  <a:lnTo>
                    <a:pt x="8459379" y="12425700"/>
                  </a:lnTo>
                  <a:lnTo>
                    <a:pt x="144780" y="12425700"/>
                  </a:lnTo>
                  <a:lnTo>
                    <a:pt x="144780" y="12280920"/>
                  </a:lnTo>
                  <a:close/>
                  <a:moveTo>
                    <a:pt x="8459379" y="0"/>
                  </a:moveTo>
                  <a:lnTo>
                    <a:pt x="8604159" y="0"/>
                  </a:lnTo>
                  <a:lnTo>
                    <a:pt x="8604159" y="144780"/>
                  </a:lnTo>
                  <a:lnTo>
                    <a:pt x="8459379" y="144780"/>
                  </a:lnTo>
                  <a:lnTo>
                    <a:pt x="8459379" y="0"/>
                  </a:lnTo>
                  <a:close/>
                  <a:moveTo>
                    <a:pt x="0" y="0"/>
                  </a:moveTo>
                  <a:lnTo>
                    <a:pt x="144780" y="0"/>
                  </a:lnTo>
                  <a:lnTo>
                    <a:pt x="144780" y="144780"/>
                  </a:lnTo>
                  <a:lnTo>
                    <a:pt x="0" y="144780"/>
                  </a:lnTo>
                  <a:lnTo>
                    <a:pt x="0" y="0"/>
                  </a:lnTo>
                  <a:close/>
                  <a:moveTo>
                    <a:pt x="144780" y="0"/>
                  </a:moveTo>
                  <a:lnTo>
                    <a:pt x="8459379" y="0"/>
                  </a:lnTo>
                  <a:lnTo>
                    <a:pt x="8459379" y="144780"/>
                  </a:lnTo>
                  <a:lnTo>
                    <a:pt x="144780" y="144780"/>
                  </a:lnTo>
                  <a:lnTo>
                    <a:pt x="144780" y="0"/>
                  </a:lnTo>
                  <a:close/>
                </a:path>
              </a:pathLst>
            </a:custGeom>
            <a:solidFill>
              <a:srgbClr val="1D2831"/>
            </a:solidFill>
          </p:spPr>
          <p:txBody>
            <a:bodyPr/>
            <a:lstStyle/>
            <a:p>
              <a:endParaRPr lang="en-US"/>
            </a:p>
          </p:txBody>
        </p:sp>
      </p:grpSp>
      <p:sp>
        <p:nvSpPr>
          <p:cNvPr id="14" name="Freeform 14"/>
          <p:cNvSpPr/>
          <p:nvPr/>
        </p:nvSpPr>
        <p:spPr>
          <a:xfrm>
            <a:off x="1066800" y="7521476"/>
            <a:ext cx="15602276" cy="2879824"/>
          </a:xfrm>
          <a:custGeom>
            <a:avLst/>
            <a:gdLst/>
            <a:ahLst/>
            <a:cxnLst/>
            <a:rect l="l" t="t" r="r" b="b"/>
            <a:pathLst>
              <a:path w="13750895" h="4199752">
                <a:moveTo>
                  <a:pt x="0" y="0"/>
                </a:moveTo>
                <a:lnTo>
                  <a:pt x="13750895" y="0"/>
                </a:lnTo>
                <a:lnTo>
                  <a:pt x="13750895" y="4199752"/>
                </a:lnTo>
                <a:lnTo>
                  <a:pt x="0" y="4199752"/>
                </a:lnTo>
                <a:lnTo>
                  <a:pt x="0" y="0"/>
                </a:lnTo>
                <a:close/>
              </a:path>
            </a:pathLst>
          </a:custGeom>
          <a:blipFill>
            <a:blip r:embed="rId2"/>
            <a:stretch>
              <a:fillRect/>
            </a:stretch>
          </a:blipFill>
        </p:spPr>
        <p:txBody>
          <a:bodyPr/>
          <a:lstStyle/>
          <a:p>
            <a:endParaRPr lang="en-US"/>
          </a:p>
        </p:txBody>
      </p:sp>
      <p:sp>
        <p:nvSpPr>
          <p:cNvPr id="16" name="TextBox 16"/>
          <p:cNvSpPr txBox="1"/>
          <p:nvPr/>
        </p:nvSpPr>
        <p:spPr>
          <a:xfrm>
            <a:off x="6934200" y="530518"/>
            <a:ext cx="3886200" cy="1692771"/>
          </a:xfrm>
          <a:prstGeom prst="rect">
            <a:avLst/>
          </a:prstGeom>
        </p:spPr>
        <p:txBody>
          <a:bodyPr wrap="square" lIns="0" tIns="0" rIns="0" bIns="0" rtlCol="0" anchor="t">
            <a:spAutoFit/>
          </a:bodyPr>
          <a:lstStyle/>
          <a:p>
            <a:pPr algn="ctr">
              <a:lnSpc>
                <a:spcPts val="4350"/>
              </a:lnSpc>
            </a:pPr>
            <a:r>
              <a:rPr lang="en-US" sz="3000" b="1" spc="69" dirty="0" err="1">
                <a:solidFill>
                  <a:srgbClr val="000000"/>
                </a:solidFill>
                <a:latin typeface="Times New Roman" panose="02020603050405020304" pitchFamily="18" charset="0"/>
                <a:ea typeface="Nunito Bold"/>
                <a:cs typeface="Times New Roman" panose="02020603050405020304" pitchFamily="18" charset="0"/>
                <a:sym typeface="Nunito Bold"/>
              </a:rPr>
              <a:t>Trẻ</a:t>
            </a:r>
            <a:r>
              <a:rPr lang="en-US" sz="3000" b="1" spc="69" dirty="0">
                <a:solidFill>
                  <a:srgbClr val="000000"/>
                </a:solidFill>
                <a:latin typeface="Times New Roman" panose="02020603050405020304" pitchFamily="18" charset="0"/>
                <a:ea typeface="Nunito Bold"/>
                <a:cs typeface="Times New Roman" panose="02020603050405020304" pitchFamily="18" charset="0"/>
                <a:sym typeface="Nunito Bold"/>
              </a:rPr>
              <a:t> - </a:t>
            </a:r>
            <a:r>
              <a:rPr lang="en-US" sz="3000" b="1" spc="69" dirty="0" err="1">
                <a:solidFill>
                  <a:srgbClr val="000000"/>
                </a:solidFill>
                <a:latin typeface="Times New Roman" panose="02020603050405020304" pitchFamily="18" charset="0"/>
                <a:ea typeface="Nunito Bold"/>
                <a:cs typeface="Times New Roman" panose="02020603050405020304" pitchFamily="18" charset="0"/>
                <a:sym typeface="Nunito Bold"/>
              </a:rPr>
              <a:t>vai</a:t>
            </a:r>
            <a:r>
              <a:rPr lang="en-US" sz="3000" b="1" spc="69" dirty="0">
                <a:solidFill>
                  <a:srgbClr val="000000"/>
                </a:solidFill>
                <a:latin typeface="Times New Roman" panose="02020603050405020304" pitchFamily="18" charset="0"/>
                <a:ea typeface="Nunito Bold"/>
                <a:cs typeface="Times New Roman" panose="02020603050405020304" pitchFamily="18" charset="0"/>
                <a:sym typeface="Nunito Bold"/>
              </a:rPr>
              <a:t> trò </a:t>
            </a:r>
            <a:r>
              <a:rPr lang="en-US" sz="3000" b="1" spc="69" dirty="0" err="1">
                <a:solidFill>
                  <a:srgbClr val="000000"/>
                </a:solidFill>
                <a:latin typeface="Times New Roman" panose="02020603050405020304" pitchFamily="18" charset="0"/>
                <a:ea typeface="Nunito Bold"/>
                <a:cs typeface="Times New Roman" panose="02020603050405020304" pitchFamily="18" charset="0"/>
                <a:sym typeface="Nunito Bold"/>
              </a:rPr>
              <a:t>của</a:t>
            </a:r>
            <a:r>
              <a:rPr lang="en-US" sz="3000" b="1" spc="69" dirty="0">
                <a:solidFill>
                  <a:srgbClr val="000000"/>
                </a:solidFill>
                <a:latin typeface="Times New Roman" panose="02020603050405020304" pitchFamily="18" charset="0"/>
                <a:ea typeface="Nunito Bold"/>
                <a:cs typeface="Times New Roman" panose="02020603050405020304" pitchFamily="18" charset="0"/>
                <a:sym typeface="Nunito Bold"/>
              </a:rPr>
              <a:t> </a:t>
            </a:r>
            <a:r>
              <a:rPr lang="en-US" sz="3000" b="1" spc="69" dirty="0" err="1">
                <a:solidFill>
                  <a:srgbClr val="000000"/>
                </a:solidFill>
                <a:latin typeface="Times New Roman" panose="02020603050405020304" pitchFamily="18" charset="0"/>
                <a:ea typeface="Nunito Bold"/>
                <a:cs typeface="Times New Roman" panose="02020603050405020304" pitchFamily="18" charset="0"/>
                <a:sym typeface="Nunito Bold"/>
              </a:rPr>
              <a:t>chủ</a:t>
            </a:r>
            <a:r>
              <a:rPr lang="en-US" sz="3000" b="1" spc="69" dirty="0">
                <a:solidFill>
                  <a:srgbClr val="000000"/>
                </a:solidFill>
                <a:latin typeface="Times New Roman" panose="02020603050405020304" pitchFamily="18" charset="0"/>
                <a:ea typeface="Nunito Bold"/>
                <a:cs typeface="Times New Roman" panose="02020603050405020304" pitchFamily="18" charset="0"/>
                <a:sym typeface="Nunito Bold"/>
              </a:rPr>
              <a:t> </a:t>
            </a:r>
            <a:r>
              <a:rPr lang="en-US" sz="3000" b="1" spc="69" dirty="0" err="1">
                <a:solidFill>
                  <a:srgbClr val="000000"/>
                </a:solidFill>
                <a:latin typeface="Times New Roman" panose="02020603050405020304" pitchFamily="18" charset="0"/>
                <a:ea typeface="Nunito Bold"/>
                <a:cs typeface="Times New Roman" panose="02020603050405020304" pitchFamily="18" charset="0"/>
                <a:sym typeface="Nunito Bold"/>
              </a:rPr>
              <a:t>thể</a:t>
            </a:r>
            <a:r>
              <a:rPr lang="en-US" sz="3000" b="1" spc="69" dirty="0">
                <a:solidFill>
                  <a:srgbClr val="000000"/>
                </a:solidFill>
                <a:latin typeface="Times New Roman" panose="02020603050405020304" pitchFamily="18" charset="0"/>
                <a:ea typeface="Nunito Bold"/>
                <a:cs typeface="Times New Roman" panose="02020603050405020304" pitchFamily="18" charset="0"/>
                <a:sym typeface="Nunito Bold"/>
              </a:rPr>
              <a:t>, </a:t>
            </a:r>
            <a:r>
              <a:rPr lang="en-US" sz="3000" b="1" spc="69" dirty="0" err="1">
                <a:solidFill>
                  <a:srgbClr val="000000"/>
                </a:solidFill>
                <a:latin typeface="Times New Roman" panose="02020603050405020304" pitchFamily="18" charset="0"/>
                <a:ea typeface="Nunito Bold"/>
                <a:cs typeface="Times New Roman" panose="02020603050405020304" pitchFamily="18" charset="0"/>
                <a:sym typeface="Nunito Bold"/>
              </a:rPr>
              <a:t>là</a:t>
            </a:r>
            <a:r>
              <a:rPr lang="en-US" sz="3000" b="1" spc="69" dirty="0">
                <a:solidFill>
                  <a:srgbClr val="000000"/>
                </a:solidFill>
                <a:latin typeface="Times New Roman" panose="02020603050405020304" pitchFamily="18" charset="0"/>
                <a:ea typeface="Nunito Bold"/>
                <a:cs typeface="Times New Roman" panose="02020603050405020304" pitchFamily="18" charset="0"/>
                <a:sym typeface="Nunito Bold"/>
              </a:rPr>
              <a:t> </a:t>
            </a:r>
            <a:r>
              <a:rPr lang="en-US" sz="3000" b="1" spc="69" dirty="0" err="1">
                <a:solidFill>
                  <a:srgbClr val="000000"/>
                </a:solidFill>
                <a:latin typeface="Times New Roman" panose="02020603050405020304" pitchFamily="18" charset="0"/>
                <a:ea typeface="Nunito Bold"/>
                <a:cs typeface="Times New Roman" panose="02020603050405020304" pitchFamily="18" charset="0"/>
                <a:sym typeface="Nunito Bold"/>
              </a:rPr>
              <a:t>người</a:t>
            </a:r>
            <a:r>
              <a:rPr lang="en-US" sz="3000" b="1" spc="69" dirty="0">
                <a:solidFill>
                  <a:srgbClr val="000000"/>
                </a:solidFill>
                <a:latin typeface="Times New Roman" panose="02020603050405020304" pitchFamily="18" charset="0"/>
                <a:ea typeface="Nunito Bold"/>
                <a:cs typeface="Times New Roman" panose="02020603050405020304" pitchFamily="18" charset="0"/>
                <a:sym typeface="Nunito Bold"/>
              </a:rPr>
              <a:t> </a:t>
            </a:r>
            <a:r>
              <a:rPr lang="en-US" sz="3000" b="1" spc="69" dirty="0" err="1">
                <a:solidFill>
                  <a:srgbClr val="000000"/>
                </a:solidFill>
                <a:latin typeface="Times New Roman" panose="02020603050405020304" pitchFamily="18" charset="0"/>
                <a:ea typeface="Nunito Bold"/>
                <a:cs typeface="Times New Roman" panose="02020603050405020304" pitchFamily="18" charset="0"/>
                <a:sym typeface="Nunito Bold"/>
              </a:rPr>
              <a:t>học</a:t>
            </a:r>
            <a:r>
              <a:rPr lang="en-US" sz="3000" b="1" spc="69" dirty="0">
                <a:solidFill>
                  <a:srgbClr val="000000"/>
                </a:solidFill>
                <a:latin typeface="Times New Roman" panose="02020603050405020304" pitchFamily="18" charset="0"/>
                <a:ea typeface="Nunito Bold"/>
                <a:cs typeface="Times New Roman" panose="02020603050405020304" pitchFamily="18" charset="0"/>
                <a:sym typeface="Nunito Bold"/>
              </a:rPr>
              <a:t>, </a:t>
            </a:r>
            <a:r>
              <a:rPr lang="en-US" sz="3000" b="1" spc="69" dirty="0" err="1">
                <a:solidFill>
                  <a:srgbClr val="000000"/>
                </a:solidFill>
                <a:latin typeface="Times New Roman" panose="02020603050405020304" pitchFamily="18" charset="0"/>
                <a:ea typeface="Nunito Bold"/>
                <a:cs typeface="Times New Roman" panose="02020603050405020304" pitchFamily="18" charset="0"/>
                <a:sym typeface="Nunito Bold"/>
              </a:rPr>
              <a:t>chủ</a:t>
            </a:r>
            <a:r>
              <a:rPr lang="en-US" sz="3000" b="1" spc="69" dirty="0">
                <a:solidFill>
                  <a:srgbClr val="000000"/>
                </a:solidFill>
                <a:latin typeface="Times New Roman" panose="02020603050405020304" pitchFamily="18" charset="0"/>
                <a:ea typeface="Nunito Bold"/>
                <a:cs typeface="Times New Roman" panose="02020603050405020304" pitchFamily="18" charset="0"/>
                <a:sym typeface="Nunito Bold"/>
              </a:rPr>
              <a:t> </a:t>
            </a:r>
            <a:r>
              <a:rPr lang="en-US" sz="3000" b="1" spc="69" dirty="0" err="1">
                <a:solidFill>
                  <a:srgbClr val="000000"/>
                </a:solidFill>
                <a:latin typeface="Times New Roman" panose="02020603050405020304" pitchFamily="18" charset="0"/>
                <a:ea typeface="Nunito Bold"/>
                <a:cs typeface="Times New Roman" panose="02020603050405020304" pitchFamily="18" charset="0"/>
                <a:sym typeface="Nunito Bold"/>
              </a:rPr>
              <a:t>động</a:t>
            </a:r>
            <a:r>
              <a:rPr lang="en-US" sz="3000" b="1" spc="69" dirty="0">
                <a:solidFill>
                  <a:srgbClr val="000000"/>
                </a:solidFill>
                <a:latin typeface="Times New Roman" panose="02020603050405020304" pitchFamily="18" charset="0"/>
                <a:ea typeface="Nunito Bold"/>
                <a:cs typeface="Times New Roman" panose="02020603050405020304" pitchFamily="18" charset="0"/>
                <a:sym typeface="Nunito Bold"/>
              </a:rPr>
              <a:t> </a:t>
            </a:r>
            <a:r>
              <a:rPr lang="en-US" sz="3000" b="1" spc="69" dirty="0" err="1">
                <a:solidFill>
                  <a:srgbClr val="000000"/>
                </a:solidFill>
                <a:latin typeface="Times New Roman" panose="02020603050405020304" pitchFamily="18" charset="0"/>
                <a:ea typeface="Nunito Bold"/>
                <a:cs typeface="Times New Roman" panose="02020603050405020304" pitchFamily="18" charset="0"/>
                <a:sym typeface="Nunito Bold"/>
              </a:rPr>
              <a:t>tích</a:t>
            </a:r>
            <a:r>
              <a:rPr lang="en-US" sz="3000" b="1" spc="69" dirty="0">
                <a:solidFill>
                  <a:srgbClr val="000000"/>
                </a:solidFill>
                <a:latin typeface="Times New Roman" panose="02020603050405020304" pitchFamily="18" charset="0"/>
                <a:ea typeface="Nunito Bold"/>
                <a:cs typeface="Times New Roman" panose="02020603050405020304" pitchFamily="18" charset="0"/>
                <a:sym typeface="Nunito Bold"/>
              </a:rPr>
              <a:t> </a:t>
            </a:r>
            <a:r>
              <a:rPr lang="en-US" sz="3000" b="1" spc="69" dirty="0" err="1">
                <a:solidFill>
                  <a:srgbClr val="000000"/>
                </a:solidFill>
                <a:latin typeface="Times New Roman" panose="02020603050405020304" pitchFamily="18" charset="0"/>
                <a:ea typeface="Nunito Bold"/>
                <a:cs typeface="Times New Roman" panose="02020603050405020304" pitchFamily="18" charset="0"/>
                <a:sym typeface="Nunito Bold"/>
              </a:rPr>
              <a:t>cực</a:t>
            </a:r>
            <a:endParaRPr lang="en-US" sz="3000" b="1" spc="69" dirty="0">
              <a:solidFill>
                <a:srgbClr val="000000"/>
              </a:solidFill>
              <a:latin typeface="Times New Roman" panose="02020603050405020304" pitchFamily="18" charset="0"/>
              <a:ea typeface="Nunito Bold"/>
              <a:cs typeface="Times New Roman" panose="02020603050405020304" pitchFamily="18" charset="0"/>
              <a:sym typeface="Nunito Bold"/>
            </a:endParaRPr>
          </a:p>
        </p:txBody>
      </p:sp>
      <p:sp>
        <p:nvSpPr>
          <p:cNvPr id="19" name="TextBox 19"/>
          <p:cNvSpPr txBox="1"/>
          <p:nvPr/>
        </p:nvSpPr>
        <p:spPr>
          <a:xfrm>
            <a:off x="904966" y="1120590"/>
            <a:ext cx="4962434" cy="4954048"/>
          </a:xfrm>
          <a:prstGeom prst="rect">
            <a:avLst/>
          </a:prstGeom>
        </p:spPr>
        <p:txBody>
          <a:bodyPr wrap="square" lIns="0" tIns="0" rIns="0" bIns="0" rtlCol="0" anchor="t">
            <a:spAutoFit/>
          </a:bodyPr>
          <a:lstStyle/>
          <a:p>
            <a:pPr algn="just">
              <a:lnSpc>
                <a:spcPts val="4920"/>
              </a:lnSpc>
            </a:pPr>
            <a:r>
              <a:rPr lang="en-US" sz="20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endParaRPr lang="en-US" sz="2800" dirty="0">
              <a:latin typeface="Times New Roman" panose="02020603050405020304" pitchFamily="18" charset="0"/>
              <a:cs typeface="Times New Roman" panose="02020603050405020304" pitchFamily="18" charset="0"/>
            </a:endParaRPr>
          </a:p>
          <a:p>
            <a:pPr algn="just">
              <a:lnSpc>
                <a:spcPts val="4920"/>
              </a:lnSpc>
            </a:pPr>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p>
          <a:p>
            <a:pPr algn="just">
              <a:lnSpc>
                <a:spcPts val="4920"/>
              </a:lnSpc>
            </a:pPr>
            <a:r>
              <a:rPr lang="en-US" sz="2800" dirty="0">
                <a:latin typeface="Times New Roman" panose="02020603050405020304" pitchFamily="18" charset="0"/>
                <a:cs typeface="Times New Roman" panose="02020603050405020304" pitchFamily="18" charset="0"/>
              </a:rPr>
              <a:t>(3)</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endParaRPr lang="en-US" sz="2800" dirty="0">
              <a:latin typeface="Times New Roman" panose="02020603050405020304" pitchFamily="18" charset="0"/>
              <a:cs typeface="Times New Roman" panose="02020603050405020304" pitchFamily="18" charset="0"/>
            </a:endParaRPr>
          </a:p>
          <a:p>
            <a:pPr algn="just">
              <a:lnSpc>
                <a:spcPts val="4920"/>
              </a:lnSpc>
            </a:pPr>
            <a:r>
              <a:rPr lang="en-US" sz="2800" dirty="0">
                <a:latin typeface="Times New Roman" panose="02020603050405020304" pitchFamily="18" charset="0"/>
                <a:cs typeface="Times New Roman" panose="02020603050405020304" pitchFamily="18" charset="0"/>
              </a:rPr>
              <a:t>(4)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HĐ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endParaRPr lang="en-US" sz="2800" spc="-63" dirty="0">
              <a:solidFill>
                <a:srgbClr val="000000"/>
              </a:solidFill>
              <a:latin typeface="Times New Roman" panose="02020603050405020304" pitchFamily="18" charset="0"/>
              <a:ea typeface="Nunito"/>
              <a:cs typeface="Times New Roman" panose="02020603050405020304" pitchFamily="18" charset="0"/>
              <a:sym typeface="Nunito"/>
            </a:endParaRPr>
          </a:p>
        </p:txBody>
      </p:sp>
      <p:sp>
        <p:nvSpPr>
          <p:cNvPr id="20" name="TextBox 20"/>
          <p:cNvSpPr txBox="1"/>
          <p:nvPr/>
        </p:nvSpPr>
        <p:spPr>
          <a:xfrm>
            <a:off x="5174868" y="1411122"/>
            <a:ext cx="3588704" cy="1215076"/>
          </a:xfrm>
          <a:prstGeom prst="rect">
            <a:avLst/>
          </a:prstGeom>
        </p:spPr>
        <p:txBody>
          <a:bodyPr lIns="0" tIns="0" rIns="0" bIns="0" rtlCol="0" anchor="t">
            <a:spAutoFit/>
          </a:bodyPr>
          <a:lstStyle/>
          <a:p>
            <a:pPr algn="just">
              <a:lnSpc>
                <a:spcPts val="4920"/>
              </a:lnSpc>
            </a:pPr>
            <a:r>
              <a:rPr lang="en-US" sz="3000" dirty="0">
                <a:solidFill>
                  <a:srgbClr val="000000"/>
                </a:solidFill>
                <a:latin typeface="Nunito"/>
                <a:ea typeface="Nunito"/>
                <a:cs typeface="Nunito"/>
                <a:sym typeface="Nunito"/>
              </a:rPr>
              <a:t>.</a:t>
            </a:r>
          </a:p>
          <a:p>
            <a:pPr algn="just">
              <a:lnSpc>
                <a:spcPts val="4920"/>
              </a:lnSpc>
            </a:pPr>
            <a:endParaRPr lang="en-US" sz="3000" dirty="0">
              <a:solidFill>
                <a:srgbClr val="000000"/>
              </a:solidFill>
              <a:latin typeface="Nunito"/>
              <a:ea typeface="Nunito"/>
              <a:cs typeface="Nunito"/>
              <a:sym typeface="Nunito"/>
            </a:endParaRPr>
          </a:p>
        </p:txBody>
      </p:sp>
      <p:sp>
        <p:nvSpPr>
          <p:cNvPr id="26" name="TextBox 25">
            <a:extLst>
              <a:ext uri="{FF2B5EF4-FFF2-40B4-BE49-F238E27FC236}">
                <a16:creationId xmlns:a16="http://schemas.microsoft.com/office/drawing/2014/main" id="{E58C2137-ADE1-4575-9599-FF98CBD25F11}"/>
              </a:ext>
            </a:extLst>
          </p:cNvPr>
          <p:cNvSpPr txBox="1"/>
          <p:nvPr/>
        </p:nvSpPr>
        <p:spPr>
          <a:xfrm rot="10800000" flipV="1">
            <a:off x="11582400" y="658074"/>
            <a:ext cx="5486400" cy="6198107"/>
          </a:xfrm>
          <a:prstGeom prst="rect">
            <a:avLst/>
          </a:prstGeom>
          <a:noFill/>
        </p:spPr>
        <p:txBody>
          <a:bodyPr wrap="square">
            <a:spAutoFit/>
          </a:bodyPr>
          <a:lstStyle/>
          <a:p>
            <a:pPr marL="457200" algn="just">
              <a:lnSpc>
                <a:spcPct val="130000"/>
              </a:lnSpc>
            </a:pPr>
            <a:r>
              <a:rPr lang="en-US" sz="2800" dirty="0">
                <a:effectLst/>
                <a:latin typeface="Times New Roman" panose="02020603050405020304" pitchFamily="18" charset="0"/>
                <a:ea typeface="Times New Roman" panose="02020603050405020304" pitchFamily="18" charset="0"/>
              </a:rPr>
              <a:t>(5) </a:t>
            </a:r>
            <a:r>
              <a:rPr lang="en-US" sz="2800" dirty="0" err="1">
                <a:effectLst/>
                <a:latin typeface="Times New Roman" panose="02020603050405020304" pitchFamily="18" charset="0"/>
                <a:ea typeface="Times New Roman" panose="02020603050405020304" pitchFamily="18" charset="0"/>
              </a:rPr>
              <a:t>Khám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môi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hỏi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đặt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hỏi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nghiệm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endParaRPr lang="en-US" sz="2800" dirty="0">
              <a:effectLst/>
              <a:latin typeface="Times New Roman" panose="02020603050405020304" pitchFamily="18" charset="0"/>
              <a:ea typeface="Times New Roman" panose="02020603050405020304" pitchFamily="18" charset="0"/>
            </a:endParaRPr>
          </a:p>
          <a:p>
            <a:pPr marL="457200" algn="just">
              <a:lnSpc>
                <a:spcPct val="130000"/>
              </a:lnSpc>
            </a:pPr>
            <a:r>
              <a:rPr lang="en-US" sz="2800" dirty="0">
                <a:effectLst/>
                <a:latin typeface="Times New Roman" panose="02020603050405020304" pitchFamily="18" charset="0"/>
                <a:ea typeface="Calibri" panose="020F0502020204030204" pitchFamily="34" charset="0"/>
              </a:rPr>
              <a:t>(6) </a:t>
            </a:r>
            <a:r>
              <a:rPr lang="en-US" sz="2800" dirty="0" err="1">
                <a:effectLst/>
                <a:latin typeface="Times New Roman" panose="02020603050405020304" pitchFamily="18" charset="0"/>
                <a:ea typeface="Calibri" panose="020F0502020204030204" pitchFamily="34" charset="0"/>
              </a:rPr>
              <a:t>Thử</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hiệu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để</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giải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quyết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vấn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đề</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trong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một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tình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huống</a:t>
            </a:r>
            <a:r>
              <a:rPr lang="en-US" sz="2800" dirty="0">
                <a:effectLst/>
                <a:latin typeface="Times New Roman" panose="02020603050405020304" pitchFamily="18" charset="0"/>
                <a:ea typeface="Calibri" panose="020F0502020204030204" pitchFamily="34" charset="0"/>
              </a:rPr>
              <a:t> </a:t>
            </a:r>
          </a:p>
          <a:p>
            <a:pPr marL="457200" algn="just">
              <a:lnSpc>
                <a:spcPct val="130000"/>
              </a:lnSpc>
            </a:pPr>
            <a:r>
              <a:rPr lang="en-US" sz="2800" dirty="0">
                <a:effectLst/>
                <a:latin typeface="Times New Roman" panose="02020603050405020304" pitchFamily="18" charset="0"/>
                <a:ea typeface="Calibri" panose="020F0502020204030204" pitchFamily="34" charset="0"/>
              </a:rPr>
              <a:t>(7)</a:t>
            </a:r>
            <a:r>
              <a:rPr lang="en-US" sz="2800" dirty="0" err="1">
                <a:effectLst/>
                <a:latin typeface="Times New Roman" panose="02020603050405020304" pitchFamily="18" charset="0"/>
                <a:ea typeface="Calibri" panose="020F0502020204030204" pitchFamily="34" charset="0"/>
              </a:rPr>
              <a:t>Sử</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dụng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nhau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để</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phản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hồi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đánh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giá</a:t>
            </a:r>
            <a:r>
              <a:rPr lang="en-US" sz="2800" dirty="0">
                <a:effectLst/>
                <a:latin typeface="Times New Roman" panose="02020603050405020304" pitchFamily="18" charset="0"/>
                <a:ea typeface="Calibri" panose="020F0502020204030204" pitchFamily="34" charset="0"/>
              </a:rPr>
              <a:t> </a:t>
            </a:r>
          </a:p>
          <a:p>
            <a:pPr marL="457200" algn="just">
              <a:lnSpc>
                <a:spcPct val="130000"/>
              </a:lnSpc>
            </a:pPr>
            <a:r>
              <a:rPr lang="en-US" sz="2800" dirty="0">
                <a:effectLst/>
                <a:latin typeface="Times New Roman" panose="02020603050405020304" pitchFamily="18" charset="0"/>
                <a:ea typeface="Calibri" panose="020F0502020204030204" pitchFamily="34" charset="0"/>
              </a:rPr>
              <a:t>(8)</a:t>
            </a:r>
            <a:r>
              <a:rPr lang="en-US" sz="2800" dirty="0" err="1">
                <a:effectLst/>
                <a:latin typeface="Times New Roman" panose="02020603050405020304" pitchFamily="18" charset="0"/>
                <a:ea typeface="Calibri" panose="020F0502020204030204" pitchFamily="34" charset="0"/>
              </a:rPr>
              <a:t>Thảo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luận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tương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thường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xuyên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với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bạn</a:t>
            </a:r>
            <a:r>
              <a:rPr lang="en-US" sz="2800" dirty="0">
                <a:effectLst/>
                <a:latin typeface="Times New Roman" panose="02020603050405020304" pitchFamily="18" charset="0"/>
                <a:ea typeface="Calibri" panose="020F0502020204030204" pitchFamily="34" charset="0"/>
              </a:rPr>
              <a:t>, GV</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6060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DDDCF"/>
        </a:solidFill>
        <a:effectLst/>
      </p:bgPr>
    </p:bg>
    <p:spTree>
      <p:nvGrpSpPr>
        <p:cNvPr id="1" name="">
          <a:extLst>
            <a:ext uri="{FF2B5EF4-FFF2-40B4-BE49-F238E27FC236}">
              <a16:creationId xmlns:a16="http://schemas.microsoft.com/office/drawing/2014/main" id="{7B8A5BF5-D7C5-062C-4F42-4C42D43C9B1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064947F-35C9-D62A-2CCA-3280433BC2AC}"/>
              </a:ext>
            </a:extLst>
          </p:cNvPr>
          <p:cNvGrpSpPr/>
          <p:nvPr/>
        </p:nvGrpSpPr>
        <p:grpSpPr>
          <a:xfrm>
            <a:off x="354213" y="316236"/>
            <a:ext cx="17579574" cy="9654528"/>
            <a:chOff x="0" y="0"/>
            <a:chExt cx="36109603" cy="19831037"/>
          </a:xfrm>
        </p:grpSpPr>
        <p:sp>
          <p:nvSpPr>
            <p:cNvPr id="3" name="Freeform 3">
              <a:extLst>
                <a:ext uri="{FF2B5EF4-FFF2-40B4-BE49-F238E27FC236}">
                  <a16:creationId xmlns:a16="http://schemas.microsoft.com/office/drawing/2014/main" id="{5DE1DD9A-C50D-CE5C-85CA-5CA73CC89163}"/>
                </a:ext>
              </a:extLst>
            </p:cNvPr>
            <p:cNvSpPr/>
            <p:nvPr/>
          </p:nvSpPr>
          <p:spPr>
            <a:xfrm>
              <a:off x="72390" y="72390"/>
              <a:ext cx="35964824" cy="19686257"/>
            </a:xfrm>
            <a:custGeom>
              <a:avLst/>
              <a:gdLst/>
              <a:ahLst/>
              <a:cxnLst/>
              <a:rect l="l" t="t" r="r" b="b"/>
              <a:pathLst>
                <a:path w="35964824" h="19686257">
                  <a:moveTo>
                    <a:pt x="0" y="0"/>
                  </a:moveTo>
                  <a:lnTo>
                    <a:pt x="35964824" y="0"/>
                  </a:lnTo>
                  <a:lnTo>
                    <a:pt x="35964824" y="19686257"/>
                  </a:lnTo>
                  <a:lnTo>
                    <a:pt x="0" y="19686257"/>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ED50EBED-99B3-BD8A-CE56-8E8C19C3F97C}"/>
                </a:ext>
              </a:extLst>
            </p:cNvPr>
            <p:cNvSpPr/>
            <p:nvPr/>
          </p:nvSpPr>
          <p:spPr>
            <a:xfrm>
              <a:off x="0" y="0"/>
              <a:ext cx="36109604" cy="19831038"/>
            </a:xfrm>
            <a:custGeom>
              <a:avLst/>
              <a:gdLst/>
              <a:ahLst/>
              <a:cxnLst/>
              <a:rect l="l" t="t" r="r" b="b"/>
              <a:pathLst>
                <a:path w="36109604" h="19831038">
                  <a:moveTo>
                    <a:pt x="35964822" y="19686257"/>
                  </a:moveTo>
                  <a:lnTo>
                    <a:pt x="36109604" y="19686257"/>
                  </a:lnTo>
                  <a:lnTo>
                    <a:pt x="36109604" y="19831038"/>
                  </a:lnTo>
                  <a:lnTo>
                    <a:pt x="35964822" y="19831038"/>
                  </a:lnTo>
                  <a:lnTo>
                    <a:pt x="35964822"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35964822" y="144780"/>
                  </a:moveTo>
                  <a:lnTo>
                    <a:pt x="36109604" y="144780"/>
                  </a:lnTo>
                  <a:lnTo>
                    <a:pt x="36109604" y="19686257"/>
                  </a:lnTo>
                  <a:lnTo>
                    <a:pt x="35964822" y="19686257"/>
                  </a:lnTo>
                  <a:lnTo>
                    <a:pt x="35964822" y="144780"/>
                  </a:lnTo>
                  <a:close/>
                  <a:moveTo>
                    <a:pt x="144780" y="19686257"/>
                  </a:moveTo>
                  <a:lnTo>
                    <a:pt x="35964822" y="19686257"/>
                  </a:lnTo>
                  <a:lnTo>
                    <a:pt x="35964822" y="19831038"/>
                  </a:lnTo>
                  <a:lnTo>
                    <a:pt x="144780" y="19831038"/>
                  </a:lnTo>
                  <a:lnTo>
                    <a:pt x="144780" y="19686257"/>
                  </a:lnTo>
                  <a:close/>
                  <a:moveTo>
                    <a:pt x="35964822" y="0"/>
                  </a:moveTo>
                  <a:lnTo>
                    <a:pt x="36109604" y="0"/>
                  </a:lnTo>
                  <a:lnTo>
                    <a:pt x="36109604" y="144780"/>
                  </a:lnTo>
                  <a:lnTo>
                    <a:pt x="35964822" y="144780"/>
                  </a:lnTo>
                  <a:lnTo>
                    <a:pt x="35964822" y="0"/>
                  </a:lnTo>
                  <a:close/>
                  <a:moveTo>
                    <a:pt x="0" y="0"/>
                  </a:moveTo>
                  <a:lnTo>
                    <a:pt x="144780" y="0"/>
                  </a:lnTo>
                  <a:lnTo>
                    <a:pt x="144780" y="144780"/>
                  </a:lnTo>
                  <a:lnTo>
                    <a:pt x="0" y="144780"/>
                  </a:lnTo>
                  <a:lnTo>
                    <a:pt x="0" y="0"/>
                  </a:lnTo>
                  <a:close/>
                  <a:moveTo>
                    <a:pt x="144780" y="0"/>
                  </a:moveTo>
                  <a:lnTo>
                    <a:pt x="35964822" y="0"/>
                  </a:lnTo>
                  <a:lnTo>
                    <a:pt x="35964822" y="144780"/>
                  </a:lnTo>
                  <a:lnTo>
                    <a:pt x="144780" y="144780"/>
                  </a:lnTo>
                  <a:lnTo>
                    <a:pt x="144780" y="0"/>
                  </a:lnTo>
                  <a:close/>
                </a:path>
              </a:pathLst>
            </a:custGeom>
            <a:solidFill>
              <a:srgbClr val="1D283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4755DB41-9E37-A3B3-342C-D456A53E6BEC}"/>
              </a:ext>
            </a:extLst>
          </p:cNvPr>
          <p:cNvSpPr/>
          <p:nvPr/>
        </p:nvSpPr>
        <p:spPr>
          <a:xfrm>
            <a:off x="1028700" y="870498"/>
            <a:ext cx="1691700" cy="1410455"/>
          </a:xfrm>
          <a:custGeom>
            <a:avLst/>
            <a:gdLst/>
            <a:ahLst/>
            <a:cxnLst/>
            <a:rect l="l" t="t" r="r" b="b"/>
            <a:pathLst>
              <a:path w="1691700" h="1410455">
                <a:moveTo>
                  <a:pt x="0" y="0"/>
                </a:moveTo>
                <a:lnTo>
                  <a:pt x="1691700" y="0"/>
                </a:lnTo>
                <a:lnTo>
                  <a:pt x="1691700" y="1410455"/>
                </a:lnTo>
                <a:lnTo>
                  <a:pt x="0" y="141045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64475CAB-6917-92E5-3243-A50A8BE18056}"/>
              </a:ext>
            </a:extLst>
          </p:cNvPr>
          <p:cNvSpPr/>
          <p:nvPr/>
        </p:nvSpPr>
        <p:spPr>
          <a:xfrm>
            <a:off x="1614768" y="5581698"/>
            <a:ext cx="14387232" cy="4244656"/>
          </a:xfrm>
          <a:custGeom>
            <a:avLst/>
            <a:gdLst/>
            <a:ahLst/>
            <a:cxnLst/>
            <a:rect l="l" t="t" r="r" b="b"/>
            <a:pathLst>
              <a:path w="14596820" h="4591916">
                <a:moveTo>
                  <a:pt x="0" y="0"/>
                </a:moveTo>
                <a:lnTo>
                  <a:pt x="14596820" y="0"/>
                </a:lnTo>
                <a:lnTo>
                  <a:pt x="14596820" y="4591916"/>
                </a:lnTo>
                <a:lnTo>
                  <a:pt x="0" y="459191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7C1059AC-BC97-5582-FDF8-499B062BD289}"/>
              </a:ext>
            </a:extLst>
          </p:cNvPr>
          <p:cNvSpPr txBox="1"/>
          <p:nvPr/>
        </p:nvSpPr>
        <p:spPr>
          <a:xfrm>
            <a:off x="1614768" y="2280953"/>
            <a:ext cx="15267166" cy="2487219"/>
          </a:xfrm>
          <a:prstGeom prst="rect">
            <a:avLst/>
          </a:prstGeom>
        </p:spPr>
        <p:txBody>
          <a:bodyPr wrap="square" lIns="0" tIns="0" rIns="0" bIns="0" rtlCol="0" anchor="t">
            <a:spAutoFit/>
          </a:bodyPr>
          <a:lstStyle/>
          <a:p>
            <a:pPr marL="0" marR="0" lvl="0" indent="0" algn="just" defTabSz="914400" rtl="0" eaLnBrk="1" fontAlgn="auto" latinLnBrk="0" hangingPunct="1">
              <a:lnSpc>
                <a:spcPts val="4929"/>
              </a:lnSpc>
              <a:spcBef>
                <a:spcPts val="0"/>
              </a:spcBef>
              <a:spcAft>
                <a:spcPts val="0"/>
              </a:spcAft>
              <a:buClrTx/>
              <a:buSzTx/>
              <a:buFontTx/>
              <a:buNone/>
              <a:tabLst/>
              <a:defRPr/>
            </a:pPr>
            <a:r>
              <a:rPr kumimoji="0" lang="en-US" sz="3400" b="0" i="0" u="none" strike="noStrike" kern="1200" cap="none" spc="78" normalizeH="0" baseline="0" noProof="0" dirty="0">
                <a:ln>
                  <a:noFill/>
                </a:ln>
                <a:solidFill>
                  <a:srgbClr val="000000"/>
                </a:solidFill>
                <a:effectLst/>
                <a:uLnTx/>
                <a:uFillTx/>
                <a:latin typeface="Nunito Bold"/>
                <a:ea typeface="Nunito Bold"/>
                <a:cs typeface="Nunito Bold"/>
                <a:sym typeface="Nunito Bold"/>
              </a:rPr>
              <a:t>Câu hỏi:</a:t>
            </a:r>
            <a:r>
              <a:rPr kumimoji="0" lang="en-US" sz="3400" b="0" i="0" u="none" strike="noStrike" kern="1200" cap="none" spc="78" normalizeH="0" baseline="0" noProof="0" dirty="0">
                <a:ln>
                  <a:noFill/>
                </a:ln>
                <a:solidFill>
                  <a:srgbClr val="000000"/>
                </a:solidFill>
                <a:effectLst/>
                <a:uLnTx/>
                <a:uFillTx/>
                <a:latin typeface="Nunito"/>
                <a:ea typeface="Nunito"/>
                <a:cs typeface="Nunito"/>
                <a:sym typeface="Nunito"/>
              </a:rPr>
              <a:t> </a:t>
            </a:r>
          </a:p>
          <a:p>
            <a:pPr marL="734058" marR="0" lvl="1" indent="-367029" algn="just" defTabSz="914400" rtl="0" eaLnBrk="1" fontAlgn="auto" latinLnBrk="0" hangingPunct="1">
              <a:lnSpc>
                <a:spcPts val="4929"/>
              </a:lnSpc>
              <a:spcBef>
                <a:spcPts val="0"/>
              </a:spcBef>
              <a:spcAft>
                <a:spcPts val="0"/>
              </a:spcAft>
              <a:buClrTx/>
              <a:buSzTx/>
              <a:buFont typeface="Arial"/>
              <a:buChar char="•"/>
              <a:tabLst/>
              <a:defRPr/>
            </a:pPr>
            <a:r>
              <a:rPr kumimoji="0" lang="en-US" sz="3400" b="0" i="0" u="none" strike="noStrike" kern="1200" cap="none" spc="78" normalizeH="0" baseline="0" noProof="0" dirty="0" err="1">
                <a:ln>
                  <a:noFill/>
                </a:ln>
                <a:solidFill>
                  <a:srgbClr val="000000"/>
                </a:solidFill>
                <a:effectLst/>
                <a:uLnTx/>
                <a:uFillTx/>
                <a:latin typeface="Nunito"/>
                <a:ea typeface="Nunito"/>
                <a:cs typeface="Nunito"/>
                <a:sym typeface="Nunito"/>
              </a:rPr>
              <a:t>Viết</a:t>
            </a:r>
            <a:r>
              <a:rPr kumimoji="0" lang="en-US" sz="3400" b="0" i="0" u="none" strike="noStrike" kern="1200" cap="none" spc="78" normalizeH="0" baseline="0" noProof="0" dirty="0">
                <a:ln>
                  <a:noFill/>
                </a:ln>
                <a:solidFill>
                  <a:srgbClr val="000000"/>
                </a:solidFill>
                <a:effectLst/>
                <a:uLnTx/>
                <a:uFillTx/>
                <a:latin typeface="Nunito"/>
                <a:ea typeface="Nunito"/>
                <a:cs typeface="Nunito"/>
                <a:sym typeface="Nunito"/>
              </a:rPr>
              <a:t> ra ít nhất 5 điều về GV/CBQL cần thay đổi để thể hiện tốt vai trò tổ chức thực hiện môi trường giáo dục phát huy tính cực của trẻ</a:t>
            </a:r>
          </a:p>
          <a:p>
            <a:pPr marL="0" marR="0" lvl="0" indent="0" algn="just" defTabSz="914400" rtl="0" eaLnBrk="1" fontAlgn="auto" latinLnBrk="0" hangingPunct="1">
              <a:lnSpc>
                <a:spcPts val="4929"/>
              </a:lnSpc>
              <a:spcBef>
                <a:spcPts val="0"/>
              </a:spcBef>
              <a:spcAft>
                <a:spcPts val="0"/>
              </a:spcAft>
              <a:buClrTx/>
              <a:buSzTx/>
              <a:buFontTx/>
              <a:buNone/>
              <a:tabLst/>
              <a:defRPr/>
            </a:pPr>
            <a:endParaRPr kumimoji="0" lang="en-US" sz="3400" b="0" i="0" u="none" strike="noStrike" kern="1200" cap="none" spc="78" normalizeH="0" baseline="0" noProof="0" dirty="0">
              <a:ln>
                <a:noFill/>
              </a:ln>
              <a:solidFill>
                <a:srgbClr val="000000"/>
              </a:solidFill>
              <a:effectLst/>
              <a:uLnTx/>
              <a:uFillTx/>
              <a:latin typeface="Nunito"/>
              <a:ea typeface="Nunito"/>
              <a:cs typeface="Nunito"/>
              <a:sym typeface="Nunito"/>
            </a:endParaRPr>
          </a:p>
        </p:txBody>
      </p:sp>
      <p:sp>
        <p:nvSpPr>
          <p:cNvPr id="8" name="TextBox 8">
            <a:extLst>
              <a:ext uri="{FF2B5EF4-FFF2-40B4-BE49-F238E27FC236}">
                <a16:creationId xmlns:a16="http://schemas.microsoft.com/office/drawing/2014/main" id="{FF6721EE-16AC-73E5-F22E-B7A833E362C9}"/>
              </a:ext>
            </a:extLst>
          </p:cNvPr>
          <p:cNvSpPr txBox="1"/>
          <p:nvPr/>
        </p:nvSpPr>
        <p:spPr>
          <a:xfrm>
            <a:off x="3155819" y="1136148"/>
            <a:ext cx="9095325" cy="1425576"/>
          </a:xfrm>
          <a:prstGeom prst="rect">
            <a:avLst/>
          </a:prstGeom>
        </p:spPr>
        <p:txBody>
          <a:bodyPr lIns="0" tIns="0" rIns="0" bIns="0" rtlCol="0" anchor="t">
            <a:spAutoFit/>
          </a:bodyPr>
          <a:lstStyle/>
          <a:p>
            <a:pPr marL="0" marR="0" lvl="0" indent="0" algn="just" defTabSz="914400" rtl="0" eaLnBrk="1" fontAlgn="auto" latinLnBrk="0" hangingPunct="1">
              <a:lnSpc>
                <a:spcPts val="5799"/>
              </a:lnSpc>
              <a:spcBef>
                <a:spcPts val="0"/>
              </a:spcBef>
              <a:spcAft>
                <a:spcPts val="0"/>
              </a:spcAft>
              <a:buClrTx/>
              <a:buSzTx/>
              <a:buFontTx/>
              <a:buNone/>
              <a:tabLst/>
              <a:defRPr/>
            </a:pPr>
            <a:r>
              <a:rPr kumimoji="0" lang="en-US" sz="3999" b="0" i="0" u="none" strike="noStrike" kern="1200" cap="none" spc="91" normalizeH="0" baseline="0" noProof="0" dirty="0">
                <a:ln>
                  <a:noFill/>
                </a:ln>
                <a:solidFill>
                  <a:srgbClr val="000000"/>
                </a:solidFill>
                <a:effectLst/>
                <a:uLnTx/>
                <a:uFillTx/>
                <a:latin typeface="Nunito Bold"/>
                <a:ea typeface="Nunito Bold"/>
                <a:cs typeface="Nunito Bold"/>
                <a:sym typeface="Nunito Bold"/>
              </a:rPr>
              <a:t>Phiếu 6: Thảo luận nhóm/cặp đôi:</a:t>
            </a:r>
          </a:p>
          <a:p>
            <a:pPr marL="0" marR="0" lvl="0" indent="0" algn="just" defTabSz="914400" rtl="0" eaLnBrk="1" fontAlgn="auto" latinLnBrk="0" hangingPunct="1">
              <a:lnSpc>
                <a:spcPts val="5799"/>
              </a:lnSpc>
              <a:spcBef>
                <a:spcPts val="0"/>
              </a:spcBef>
              <a:spcAft>
                <a:spcPts val="0"/>
              </a:spcAft>
              <a:buClrTx/>
              <a:buSzTx/>
              <a:buFontTx/>
              <a:buNone/>
              <a:tabLst/>
              <a:defRPr/>
            </a:pPr>
            <a:endParaRPr kumimoji="0" lang="en-US" sz="3999" b="0" i="0" u="none" strike="noStrike" kern="1200" cap="none" spc="91" normalizeH="0" baseline="0" noProof="0" dirty="0">
              <a:ln>
                <a:noFill/>
              </a:ln>
              <a:solidFill>
                <a:srgbClr val="000000"/>
              </a:solidFill>
              <a:effectLst/>
              <a:uLnTx/>
              <a:uFillTx/>
              <a:latin typeface="Nunito Bold"/>
              <a:ea typeface="Nunito Bold"/>
              <a:cs typeface="Nunito Bold"/>
              <a:sym typeface="Nunito Bold"/>
            </a:endParaRPr>
          </a:p>
        </p:txBody>
      </p:sp>
    </p:spTree>
    <p:extLst>
      <p:ext uri="{BB962C8B-B14F-4D97-AF65-F5344CB8AC3E}">
        <p14:creationId xmlns:p14="http://schemas.microsoft.com/office/powerpoint/2010/main" val="2248259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0ABDD"/>
        </a:solidFill>
        <a:effectLst/>
      </p:bgPr>
    </p:bg>
    <p:spTree>
      <p:nvGrpSpPr>
        <p:cNvPr id="1" name=""/>
        <p:cNvGrpSpPr/>
        <p:nvPr/>
      </p:nvGrpSpPr>
      <p:grpSpPr>
        <a:xfrm>
          <a:off x="0" y="0"/>
          <a:ext cx="0" cy="0"/>
          <a:chOff x="0" y="0"/>
          <a:chExt cx="0" cy="0"/>
        </a:xfrm>
      </p:grpSpPr>
      <p:grpSp>
        <p:nvGrpSpPr>
          <p:cNvPr id="2" name="Group 2"/>
          <p:cNvGrpSpPr/>
          <p:nvPr/>
        </p:nvGrpSpPr>
        <p:grpSpPr>
          <a:xfrm>
            <a:off x="760907" y="419100"/>
            <a:ext cx="17999584" cy="9551664"/>
            <a:chOff x="0" y="0"/>
            <a:chExt cx="36109603" cy="19831037"/>
          </a:xfrm>
        </p:grpSpPr>
        <p:sp>
          <p:nvSpPr>
            <p:cNvPr id="3" name="Freeform 3"/>
            <p:cNvSpPr/>
            <p:nvPr/>
          </p:nvSpPr>
          <p:spPr>
            <a:xfrm>
              <a:off x="72390" y="72390"/>
              <a:ext cx="35964824" cy="19686257"/>
            </a:xfrm>
            <a:custGeom>
              <a:avLst/>
              <a:gdLst/>
              <a:ahLst/>
              <a:cxnLst/>
              <a:rect l="l" t="t" r="r" b="b"/>
              <a:pathLst>
                <a:path w="35964824" h="19686257">
                  <a:moveTo>
                    <a:pt x="0" y="0"/>
                  </a:moveTo>
                  <a:lnTo>
                    <a:pt x="35964824" y="0"/>
                  </a:lnTo>
                  <a:lnTo>
                    <a:pt x="35964824"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36109604" cy="19831038"/>
            </a:xfrm>
            <a:custGeom>
              <a:avLst/>
              <a:gdLst/>
              <a:ahLst/>
              <a:cxnLst/>
              <a:rect l="l" t="t" r="r" b="b"/>
              <a:pathLst>
                <a:path w="36109604" h="19831038">
                  <a:moveTo>
                    <a:pt x="35964822" y="19686257"/>
                  </a:moveTo>
                  <a:lnTo>
                    <a:pt x="36109604" y="19686257"/>
                  </a:lnTo>
                  <a:lnTo>
                    <a:pt x="36109604" y="19831038"/>
                  </a:lnTo>
                  <a:lnTo>
                    <a:pt x="35964822" y="19831038"/>
                  </a:lnTo>
                  <a:lnTo>
                    <a:pt x="35964822"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35964822" y="144780"/>
                  </a:moveTo>
                  <a:lnTo>
                    <a:pt x="36109604" y="144780"/>
                  </a:lnTo>
                  <a:lnTo>
                    <a:pt x="36109604" y="19686257"/>
                  </a:lnTo>
                  <a:lnTo>
                    <a:pt x="35964822" y="19686257"/>
                  </a:lnTo>
                  <a:lnTo>
                    <a:pt x="35964822" y="144780"/>
                  </a:lnTo>
                  <a:close/>
                  <a:moveTo>
                    <a:pt x="144780" y="19686257"/>
                  </a:moveTo>
                  <a:lnTo>
                    <a:pt x="35964822" y="19686257"/>
                  </a:lnTo>
                  <a:lnTo>
                    <a:pt x="35964822" y="19831038"/>
                  </a:lnTo>
                  <a:lnTo>
                    <a:pt x="144780" y="19831038"/>
                  </a:lnTo>
                  <a:lnTo>
                    <a:pt x="144780" y="19686257"/>
                  </a:lnTo>
                  <a:close/>
                  <a:moveTo>
                    <a:pt x="35964822" y="0"/>
                  </a:moveTo>
                  <a:lnTo>
                    <a:pt x="36109604" y="0"/>
                  </a:lnTo>
                  <a:lnTo>
                    <a:pt x="36109604" y="144780"/>
                  </a:lnTo>
                  <a:lnTo>
                    <a:pt x="35964822" y="144780"/>
                  </a:lnTo>
                  <a:lnTo>
                    <a:pt x="35964822" y="0"/>
                  </a:lnTo>
                  <a:close/>
                  <a:moveTo>
                    <a:pt x="0" y="0"/>
                  </a:moveTo>
                  <a:lnTo>
                    <a:pt x="144780" y="0"/>
                  </a:lnTo>
                  <a:lnTo>
                    <a:pt x="144780" y="144780"/>
                  </a:lnTo>
                  <a:lnTo>
                    <a:pt x="0" y="144780"/>
                  </a:lnTo>
                  <a:lnTo>
                    <a:pt x="0" y="0"/>
                  </a:lnTo>
                  <a:close/>
                  <a:moveTo>
                    <a:pt x="144780" y="0"/>
                  </a:moveTo>
                  <a:lnTo>
                    <a:pt x="35964822" y="0"/>
                  </a:lnTo>
                  <a:lnTo>
                    <a:pt x="35964822" y="144780"/>
                  </a:lnTo>
                  <a:lnTo>
                    <a:pt x="144780" y="144780"/>
                  </a:lnTo>
                  <a:lnTo>
                    <a:pt x="144780" y="0"/>
                  </a:lnTo>
                  <a:close/>
                </a:path>
              </a:pathLst>
            </a:custGeom>
            <a:solidFill>
              <a:srgbClr val="1D2831"/>
            </a:solidFill>
          </p:spPr>
          <p:txBody>
            <a:bodyPr/>
            <a:lstStyle/>
            <a:p>
              <a:endParaRPr lang="en-US"/>
            </a:p>
          </p:txBody>
        </p:sp>
      </p:grpSp>
      <p:sp>
        <p:nvSpPr>
          <p:cNvPr id="5" name="Freeform 5"/>
          <p:cNvSpPr/>
          <p:nvPr/>
        </p:nvSpPr>
        <p:spPr>
          <a:xfrm>
            <a:off x="10186413" y="3165536"/>
            <a:ext cx="7340680" cy="6092764"/>
          </a:xfrm>
          <a:custGeom>
            <a:avLst/>
            <a:gdLst/>
            <a:ahLst/>
            <a:cxnLst/>
            <a:rect l="l" t="t" r="r" b="b"/>
            <a:pathLst>
              <a:path w="7340680" h="6092764">
                <a:moveTo>
                  <a:pt x="0" y="0"/>
                </a:moveTo>
                <a:lnTo>
                  <a:pt x="7340680" y="0"/>
                </a:lnTo>
                <a:lnTo>
                  <a:pt x="7340680" y="6092764"/>
                </a:lnTo>
                <a:lnTo>
                  <a:pt x="0" y="60927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144822" y="2042724"/>
            <a:ext cx="8439717" cy="5943601"/>
          </a:xfrm>
          <a:prstGeom prst="rect">
            <a:avLst/>
          </a:prstGeom>
        </p:spPr>
        <p:txBody>
          <a:bodyPr lIns="0" tIns="0" rIns="0" bIns="0" rtlCol="0" anchor="t">
            <a:spAutoFit/>
          </a:bodyPr>
          <a:lstStyle/>
          <a:p>
            <a:pPr algn="just">
              <a:lnSpc>
                <a:spcPts val="4349"/>
              </a:lnSpc>
            </a:pPr>
            <a:r>
              <a:rPr lang="en-US" sz="2999" spc="164" dirty="0">
                <a:solidFill>
                  <a:srgbClr val="000000"/>
                </a:solidFill>
                <a:latin typeface="Nunito"/>
                <a:ea typeface="Nunito"/>
                <a:cs typeface="Nunito"/>
                <a:sym typeface="Nunito"/>
              </a:rPr>
              <a:t>• Khái niệm tính tích cực, môi trường giáo dục phát huy tính tích cực</a:t>
            </a:r>
          </a:p>
          <a:p>
            <a:pPr algn="just">
              <a:lnSpc>
                <a:spcPts val="4349"/>
              </a:lnSpc>
            </a:pPr>
            <a:r>
              <a:rPr lang="en-US" sz="2999" spc="164" dirty="0">
                <a:solidFill>
                  <a:srgbClr val="000000"/>
                </a:solidFill>
                <a:latin typeface="Nunito"/>
                <a:ea typeface="Nunito"/>
                <a:cs typeface="Nunito"/>
                <a:sym typeface="Nunito"/>
              </a:rPr>
              <a:t>• Vận dụng quan điểm lấy trẻ làm trung tâm, nguyên tắc xây dựng môi trường, tổ chức nuôi dưỡng, chăm sóc, giáo dục theo hướng tăng cường tham gia khả năng tự chủ, giải quyết vấn đề, làm việc nhóm.</a:t>
            </a:r>
          </a:p>
          <a:p>
            <a:pPr algn="just">
              <a:lnSpc>
                <a:spcPts val="4349"/>
              </a:lnSpc>
            </a:pPr>
            <a:r>
              <a:rPr lang="en-US" sz="2999" spc="164" dirty="0">
                <a:solidFill>
                  <a:srgbClr val="000000"/>
                </a:solidFill>
                <a:latin typeface="Nunito"/>
                <a:ea typeface="Nunito"/>
                <a:cs typeface="Nunito"/>
                <a:sym typeface="Nunito"/>
              </a:rPr>
              <a:t>• Sẵn sàng tích cực sáng tạo trong kiến tạo môi trường thân thiện ý nghĩa thúc đẩy và khích lệ tích cực.</a:t>
            </a:r>
          </a:p>
          <a:p>
            <a:pPr algn="just">
              <a:lnSpc>
                <a:spcPts val="4349"/>
              </a:lnSpc>
            </a:pPr>
            <a:endParaRPr lang="en-US" sz="2999" spc="164" dirty="0">
              <a:solidFill>
                <a:srgbClr val="000000"/>
              </a:solidFill>
              <a:latin typeface="Nunito"/>
              <a:ea typeface="Nunito"/>
              <a:cs typeface="Nunito"/>
              <a:sym typeface="Nunito"/>
            </a:endParaRPr>
          </a:p>
        </p:txBody>
      </p:sp>
      <p:sp>
        <p:nvSpPr>
          <p:cNvPr id="7" name="TextBox 7"/>
          <p:cNvSpPr txBox="1"/>
          <p:nvPr/>
        </p:nvSpPr>
        <p:spPr>
          <a:xfrm>
            <a:off x="1028700" y="985450"/>
            <a:ext cx="5706165" cy="781049"/>
          </a:xfrm>
          <a:prstGeom prst="rect">
            <a:avLst/>
          </a:prstGeom>
        </p:spPr>
        <p:txBody>
          <a:bodyPr lIns="0" tIns="0" rIns="0" bIns="0" rtlCol="0" anchor="t">
            <a:spAutoFit/>
          </a:bodyPr>
          <a:lstStyle/>
          <a:p>
            <a:pPr algn="l">
              <a:lnSpc>
                <a:spcPts val="6300"/>
              </a:lnSpc>
            </a:pPr>
            <a:r>
              <a:rPr lang="en-US" sz="4500" dirty="0">
                <a:solidFill>
                  <a:srgbClr val="000000"/>
                </a:solidFill>
                <a:latin typeface="Nunito Bold"/>
                <a:ea typeface="Nunito Bold"/>
                <a:cs typeface="Nunito Bold"/>
                <a:sym typeface="Nunito Bold"/>
              </a:rPr>
              <a:t>MỤC TIÊU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94C54"/>
        </a:solidFill>
        <a:effectLst/>
      </p:bgPr>
    </p:bg>
    <p:spTree>
      <p:nvGrpSpPr>
        <p:cNvPr id="1" name=""/>
        <p:cNvGrpSpPr/>
        <p:nvPr/>
      </p:nvGrpSpPr>
      <p:grpSpPr>
        <a:xfrm>
          <a:off x="0" y="0"/>
          <a:ext cx="0" cy="0"/>
          <a:chOff x="0" y="0"/>
          <a:chExt cx="0" cy="0"/>
        </a:xfrm>
      </p:grpSpPr>
      <p:grpSp>
        <p:nvGrpSpPr>
          <p:cNvPr id="2" name="Group 2"/>
          <p:cNvGrpSpPr/>
          <p:nvPr/>
        </p:nvGrpSpPr>
        <p:grpSpPr>
          <a:xfrm>
            <a:off x="366654" y="316236"/>
            <a:ext cx="17520887" cy="9530211"/>
            <a:chOff x="0" y="0"/>
            <a:chExt cx="35989056" cy="19575680"/>
          </a:xfrm>
        </p:grpSpPr>
        <p:sp>
          <p:nvSpPr>
            <p:cNvPr id="3" name="Freeform 3"/>
            <p:cNvSpPr/>
            <p:nvPr/>
          </p:nvSpPr>
          <p:spPr>
            <a:xfrm>
              <a:off x="72390" y="72390"/>
              <a:ext cx="35844277" cy="19430900"/>
            </a:xfrm>
            <a:custGeom>
              <a:avLst/>
              <a:gdLst/>
              <a:ahLst/>
              <a:cxnLst/>
              <a:rect l="l" t="t" r="r" b="b"/>
              <a:pathLst>
                <a:path w="35844277" h="19430900">
                  <a:moveTo>
                    <a:pt x="0" y="0"/>
                  </a:moveTo>
                  <a:lnTo>
                    <a:pt x="35844277" y="0"/>
                  </a:lnTo>
                  <a:lnTo>
                    <a:pt x="35844277" y="19430900"/>
                  </a:lnTo>
                  <a:lnTo>
                    <a:pt x="0" y="19430900"/>
                  </a:lnTo>
                  <a:lnTo>
                    <a:pt x="0" y="0"/>
                  </a:lnTo>
                  <a:close/>
                </a:path>
              </a:pathLst>
            </a:custGeom>
            <a:solidFill>
              <a:srgbClr val="FFFFFF"/>
            </a:solidFill>
          </p:spPr>
          <p:txBody>
            <a:bodyPr/>
            <a:lstStyle/>
            <a:p>
              <a:endParaRPr lang="en-US"/>
            </a:p>
          </p:txBody>
        </p:sp>
        <p:sp>
          <p:nvSpPr>
            <p:cNvPr id="4" name="Freeform 4"/>
            <p:cNvSpPr/>
            <p:nvPr/>
          </p:nvSpPr>
          <p:spPr>
            <a:xfrm>
              <a:off x="0" y="0"/>
              <a:ext cx="35989056" cy="19575681"/>
            </a:xfrm>
            <a:custGeom>
              <a:avLst/>
              <a:gdLst/>
              <a:ahLst/>
              <a:cxnLst/>
              <a:rect l="l" t="t" r="r" b="b"/>
              <a:pathLst>
                <a:path w="35989056" h="19575681">
                  <a:moveTo>
                    <a:pt x="35844274" y="19430901"/>
                  </a:moveTo>
                  <a:lnTo>
                    <a:pt x="35989056" y="19430901"/>
                  </a:lnTo>
                  <a:lnTo>
                    <a:pt x="35989056" y="19575681"/>
                  </a:lnTo>
                  <a:lnTo>
                    <a:pt x="35844274" y="19575681"/>
                  </a:lnTo>
                  <a:lnTo>
                    <a:pt x="35844274" y="19430901"/>
                  </a:lnTo>
                  <a:close/>
                  <a:moveTo>
                    <a:pt x="0" y="144780"/>
                  </a:moveTo>
                  <a:lnTo>
                    <a:pt x="144780" y="144780"/>
                  </a:lnTo>
                  <a:lnTo>
                    <a:pt x="144780" y="19430901"/>
                  </a:lnTo>
                  <a:lnTo>
                    <a:pt x="0" y="19430901"/>
                  </a:lnTo>
                  <a:lnTo>
                    <a:pt x="0" y="144780"/>
                  </a:lnTo>
                  <a:close/>
                  <a:moveTo>
                    <a:pt x="0" y="19430901"/>
                  </a:moveTo>
                  <a:lnTo>
                    <a:pt x="144780" y="19430901"/>
                  </a:lnTo>
                  <a:lnTo>
                    <a:pt x="144780" y="19575681"/>
                  </a:lnTo>
                  <a:lnTo>
                    <a:pt x="0" y="19575681"/>
                  </a:lnTo>
                  <a:lnTo>
                    <a:pt x="0" y="19430901"/>
                  </a:lnTo>
                  <a:close/>
                  <a:moveTo>
                    <a:pt x="35844274" y="144780"/>
                  </a:moveTo>
                  <a:lnTo>
                    <a:pt x="35989056" y="144780"/>
                  </a:lnTo>
                  <a:lnTo>
                    <a:pt x="35989056" y="19430901"/>
                  </a:lnTo>
                  <a:lnTo>
                    <a:pt x="35844274" y="19430901"/>
                  </a:lnTo>
                  <a:lnTo>
                    <a:pt x="35844274" y="144780"/>
                  </a:lnTo>
                  <a:close/>
                  <a:moveTo>
                    <a:pt x="144780" y="19430901"/>
                  </a:moveTo>
                  <a:lnTo>
                    <a:pt x="35844274" y="19430901"/>
                  </a:lnTo>
                  <a:lnTo>
                    <a:pt x="35844274" y="19575681"/>
                  </a:lnTo>
                  <a:lnTo>
                    <a:pt x="144780" y="19575681"/>
                  </a:lnTo>
                  <a:lnTo>
                    <a:pt x="144780" y="19430901"/>
                  </a:lnTo>
                  <a:close/>
                  <a:moveTo>
                    <a:pt x="35844274" y="0"/>
                  </a:moveTo>
                  <a:lnTo>
                    <a:pt x="35989056" y="0"/>
                  </a:lnTo>
                  <a:lnTo>
                    <a:pt x="35989056" y="144780"/>
                  </a:lnTo>
                  <a:lnTo>
                    <a:pt x="35844274" y="144780"/>
                  </a:lnTo>
                  <a:lnTo>
                    <a:pt x="35844274" y="0"/>
                  </a:lnTo>
                  <a:close/>
                  <a:moveTo>
                    <a:pt x="0" y="0"/>
                  </a:moveTo>
                  <a:lnTo>
                    <a:pt x="144780" y="0"/>
                  </a:lnTo>
                  <a:lnTo>
                    <a:pt x="144780" y="144780"/>
                  </a:lnTo>
                  <a:lnTo>
                    <a:pt x="0" y="144780"/>
                  </a:lnTo>
                  <a:lnTo>
                    <a:pt x="0" y="0"/>
                  </a:lnTo>
                  <a:close/>
                  <a:moveTo>
                    <a:pt x="144780" y="0"/>
                  </a:moveTo>
                  <a:lnTo>
                    <a:pt x="35844274" y="0"/>
                  </a:lnTo>
                  <a:lnTo>
                    <a:pt x="35844274" y="144780"/>
                  </a:lnTo>
                  <a:lnTo>
                    <a:pt x="144780" y="144780"/>
                  </a:lnTo>
                  <a:lnTo>
                    <a:pt x="144780" y="0"/>
                  </a:lnTo>
                  <a:close/>
                </a:path>
              </a:pathLst>
            </a:custGeom>
            <a:solidFill>
              <a:srgbClr val="1D2831"/>
            </a:solidFill>
          </p:spPr>
          <p:txBody>
            <a:bodyPr/>
            <a:lstStyle/>
            <a:p>
              <a:endParaRPr lang="en-US"/>
            </a:p>
          </p:txBody>
        </p:sp>
      </p:grpSp>
      <p:sp>
        <p:nvSpPr>
          <p:cNvPr id="5" name="Freeform 5"/>
          <p:cNvSpPr/>
          <p:nvPr/>
        </p:nvSpPr>
        <p:spPr>
          <a:xfrm>
            <a:off x="1572209" y="5277557"/>
            <a:ext cx="14406033" cy="4254340"/>
          </a:xfrm>
          <a:custGeom>
            <a:avLst/>
            <a:gdLst/>
            <a:ahLst/>
            <a:cxnLst/>
            <a:rect l="l" t="t" r="r" b="b"/>
            <a:pathLst>
              <a:path w="14406033" h="4254340">
                <a:moveTo>
                  <a:pt x="0" y="0"/>
                </a:moveTo>
                <a:lnTo>
                  <a:pt x="14406033" y="0"/>
                </a:lnTo>
                <a:lnTo>
                  <a:pt x="14406033" y="4254340"/>
                </a:lnTo>
                <a:lnTo>
                  <a:pt x="0" y="4254340"/>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320397" y="680015"/>
            <a:ext cx="17247470" cy="4949825"/>
          </a:xfrm>
          <a:prstGeom prst="rect">
            <a:avLst/>
          </a:prstGeom>
        </p:spPr>
        <p:txBody>
          <a:bodyPr lIns="0" tIns="0" rIns="0" bIns="0" rtlCol="0" anchor="t">
            <a:spAutoFit/>
          </a:bodyPr>
          <a:lstStyle/>
          <a:p>
            <a:pPr algn="ctr">
              <a:lnSpc>
                <a:spcPts val="7000"/>
              </a:lnSpc>
            </a:pPr>
            <a:r>
              <a:rPr lang="en-US" sz="5000" b="1" dirty="0">
                <a:solidFill>
                  <a:srgbClr val="000000"/>
                </a:solidFill>
                <a:latin typeface="Times New Roman" panose="02020603050405020304" pitchFamily="18" charset="0"/>
                <a:ea typeface="Nunito Bold Bold"/>
                <a:cs typeface="Times New Roman" panose="02020603050405020304" pitchFamily="18" charset="0"/>
                <a:sym typeface="Nunito Bold Bold"/>
              </a:rPr>
              <a:t>NỘI DUNG 2: </a:t>
            </a:r>
          </a:p>
          <a:p>
            <a:pPr algn="ctr">
              <a:lnSpc>
                <a:spcPts val="6300"/>
              </a:lnSpc>
            </a:pPr>
            <a:r>
              <a:rPr lang="en-US" sz="4500" b="1" dirty="0">
                <a:solidFill>
                  <a:srgbClr val="000000"/>
                </a:solidFill>
                <a:latin typeface="Times New Roman" panose="02020603050405020304" pitchFamily="18" charset="0"/>
                <a:ea typeface="Nunito Bold Bold"/>
                <a:cs typeface="Times New Roman" panose="02020603050405020304" pitchFamily="18" charset="0"/>
                <a:sym typeface="Nunito Bold Bold"/>
              </a:rPr>
              <a:t>TỔ CHỨC THỰC HIỆN XÂY DỰNG </a:t>
            </a:r>
          </a:p>
          <a:p>
            <a:pPr algn="ctr">
              <a:lnSpc>
                <a:spcPts val="6300"/>
              </a:lnSpc>
            </a:pPr>
            <a:r>
              <a:rPr lang="en-US" sz="4500" b="1" dirty="0">
                <a:solidFill>
                  <a:srgbClr val="000000"/>
                </a:solidFill>
                <a:latin typeface="Times New Roman" panose="02020603050405020304" pitchFamily="18" charset="0"/>
                <a:ea typeface="Nunito Bold Bold"/>
                <a:cs typeface="Times New Roman" panose="02020603050405020304" pitchFamily="18" charset="0"/>
                <a:sym typeface="Nunito Bold Bold"/>
              </a:rPr>
              <a:t>MÔI TRƯỜNG GIÁO DỤC PHÁT HUY TÍNH TÍCH CỰC </a:t>
            </a:r>
          </a:p>
          <a:p>
            <a:pPr algn="ctr">
              <a:lnSpc>
                <a:spcPts val="6300"/>
              </a:lnSpc>
            </a:pPr>
            <a:r>
              <a:rPr lang="en-US" sz="4500" b="1" dirty="0">
                <a:solidFill>
                  <a:srgbClr val="000000"/>
                </a:solidFill>
                <a:latin typeface="Times New Roman" panose="02020603050405020304" pitchFamily="18" charset="0"/>
                <a:ea typeface="Nunito Bold Bold"/>
                <a:cs typeface="Times New Roman" panose="02020603050405020304" pitchFamily="18" charset="0"/>
                <a:sym typeface="Nunito Bold Bold"/>
              </a:rPr>
              <a:t>CỦA TRẺ MẦM NON THEO QUAN ĐIỂM GIÁO DỤC </a:t>
            </a:r>
          </a:p>
          <a:p>
            <a:pPr algn="ctr">
              <a:lnSpc>
                <a:spcPts val="6300"/>
              </a:lnSpc>
            </a:pPr>
            <a:r>
              <a:rPr lang="en-US" sz="4500" b="1" dirty="0">
                <a:solidFill>
                  <a:srgbClr val="000000"/>
                </a:solidFill>
                <a:latin typeface="Times New Roman" panose="02020603050405020304" pitchFamily="18" charset="0"/>
                <a:ea typeface="Nunito Bold Bold"/>
                <a:cs typeface="Times New Roman" panose="02020603050405020304" pitchFamily="18" charset="0"/>
                <a:sym typeface="Nunito Bold Bold"/>
              </a:rPr>
              <a:t>LẤY TRẺ LÀM TRUNG TÂM</a:t>
            </a:r>
          </a:p>
          <a:p>
            <a:pPr algn="ctr">
              <a:lnSpc>
                <a:spcPts val="7000"/>
              </a:lnSpc>
            </a:pPr>
            <a:endParaRPr lang="en-US" sz="4500" dirty="0">
              <a:solidFill>
                <a:srgbClr val="000000"/>
              </a:solidFill>
              <a:latin typeface="Nunito Bold Bold"/>
              <a:ea typeface="Nunito Bold Bold"/>
              <a:cs typeface="Nunito Bold Bold"/>
              <a:sym typeface="Nunito Bold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B2A4E"/>
        </a:solidFill>
        <a:effectLst/>
      </p:bgPr>
    </p:bg>
    <p:spTree>
      <p:nvGrpSpPr>
        <p:cNvPr id="1" name=""/>
        <p:cNvGrpSpPr/>
        <p:nvPr/>
      </p:nvGrpSpPr>
      <p:grpSpPr>
        <a:xfrm>
          <a:off x="0" y="0"/>
          <a:ext cx="0" cy="0"/>
          <a:chOff x="0" y="0"/>
          <a:chExt cx="0" cy="0"/>
        </a:xfrm>
      </p:grpSpPr>
      <p:grpSp>
        <p:nvGrpSpPr>
          <p:cNvPr id="2" name="Group 2"/>
          <p:cNvGrpSpPr/>
          <p:nvPr/>
        </p:nvGrpSpPr>
        <p:grpSpPr>
          <a:xfrm>
            <a:off x="320001" y="316236"/>
            <a:ext cx="17624483" cy="9654528"/>
            <a:chOff x="0" y="0"/>
            <a:chExt cx="36201849" cy="19831037"/>
          </a:xfrm>
        </p:grpSpPr>
        <p:sp>
          <p:nvSpPr>
            <p:cNvPr id="3" name="Freeform 3"/>
            <p:cNvSpPr/>
            <p:nvPr/>
          </p:nvSpPr>
          <p:spPr>
            <a:xfrm>
              <a:off x="72390" y="72390"/>
              <a:ext cx="36057070" cy="19686257"/>
            </a:xfrm>
            <a:custGeom>
              <a:avLst/>
              <a:gdLst/>
              <a:ahLst/>
              <a:cxnLst/>
              <a:rect l="l" t="t" r="r" b="b"/>
              <a:pathLst>
                <a:path w="36057070" h="19686257">
                  <a:moveTo>
                    <a:pt x="0" y="0"/>
                  </a:moveTo>
                  <a:lnTo>
                    <a:pt x="36057070" y="0"/>
                  </a:lnTo>
                  <a:lnTo>
                    <a:pt x="36057070"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36201849" cy="19831038"/>
            </a:xfrm>
            <a:custGeom>
              <a:avLst/>
              <a:gdLst/>
              <a:ahLst/>
              <a:cxnLst/>
              <a:rect l="l" t="t" r="r" b="b"/>
              <a:pathLst>
                <a:path w="36201849" h="19831038">
                  <a:moveTo>
                    <a:pt x="36057067" y="19686257"/>
                  </a:moveTo>
                  <a:lnTo>
                    <a:pt x="36201849" y="19686257"/>
                  </a:lnTo>
                  <a:lnTo>
                    <a:pt x="36201849" y="19831038"/>
                  </a:lnTo>
                  <a:lnTo>
                    <a:pt x="36057067" y="19831038"/>
                  </a:lnTo>
                  <a:lnTo>
                    <a:pt x="36057067"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36057067" y="144780"/>
                  </a:moveTo>
                  <a:lnTo>
                    <a:pt x="36201849" y="144780"/>
                  </a:lnTo>
                  <a:lnTo>
                    <a:pt x="36201849" y="19686257"/>
                  </a:lnTo>
                  <a:lnTo>
                    <a:pt x="36057067" y="19686257"/>
                  </a:lnTo>
                  <a:lnTo>
                    <a:pt x="36057067" y="144780"/>
                  </a:lnTo>
                  <a:close/>
                  <a:moveTo>
                    <a:pt x="144780" y="19686257"/>
                  </a:moveTo>
                  <a:lnTo>
                    <a:pt x="36057067" y="19686257"/>
                  </a:lnTo>
                  <a:lnTo>
                    <a:pt x="36057067" y="19831038"/>
                  </a:lnTo>
                  <a:lnTo>
                    <a:pt x="144780" y="19831038"/>
                  </a:lnTo>
                  <a:lnTo>
                    <a:pt x="144780" y="19686257"/>
                  </a:lnTo>
                  <a:close/>
                  <a:moveTo>
                    <a:pt x="36057067" y="0"/>
                  </a:moveTo>
                  <a:lnTo>
                    <a:pt x="36201849" y="0"/>
                  </a:lnTo>
                  <a:lnTo>
                    <a:pt x="36201849" y="144780"/>
                  </a:lnTo>
                  <a:lnTo>
                    <a:pt x="36057067" y="144780"/>
                  </a:lnTo>
                  <a:lnTo>
                    <a:pt x="36057067" y="0"/>
                  </a:lnTo>
                  <a:close/>
                  <a:moveTo>
                    <a:pt x="0" y="0"/>
                  </a:moveTo>
                  <a:lnTo>
                    <a:pt x="144780" y="0"/>
                  </a:lnTo>
                  <a:lnTo>
                    <a:pt x="144780" y="144780"/>
                  </a:lnTo>
                  <a:lnTo>
                    <a:pt x="0" y="144780"/>
                  </a:lnTo>
                  <a:lnTo>
                    <a:pt x="0" y="0"/>
                  </a:lnTo>
                  <a:close/>
                  <a:moveTo>
                    <a:pt x="144780" y="0"/>
                  </a:moveTo>
                  <a:lnTo>
                    <a:pt x="36057067" y="0"/>
                  </a:lnTo>
                  <a:lnTo>
                    <a:pt x="36057067" y="144780"/>
                  </a:lnTo>
                  <a:lnTo>
                    <a:pt x="144780" y="144780"/>
                  </a:lnTo>
                  <a:lnTo>
                    <a:pt x="144780" y="0"/>
                  </a:lnTo>
                  <a:close/>
                </a:path>
              </a:pathLst>
            </a:custGeom>
            <a:solidFill>
              <a:srgbClr val="1D2831"/>
            </a:solidFill>
          </p:spPr>
          <p:txBody>
            <a:bodyPr/>
            <a:lstStyle/>
            <a:p>
              <a:endParaRPr lang="en-US"/>
            </a:p>
          </p:txBody>
        </p:sp>
      </p:grpSp>
      <p:sp>
        <p:nvSpPr>
          <p:cNvPr id="5" name="Freeform 5"/>
          <p:cNvSpPr/>
          <p:nvPr/>
        </p:nvSpPr>
        <p:spPr>
          <a:xfrm>
            <a:off x="1333822" y="1277869"/>
            <a:ext cx="1901972" cy="1585769"/>
          </a:xfrm>
          <a:custGeom>
            <a:avLst/>
            <a:gdLst/>
            <a:ahLst/>
            <a:cxnLst/>
            <a:rect l="l" t="t" r="r" b="b"/>
            <a:pathLst>
              <a:path w="1901972" h="1585769">
                <a:moveTo>
                  <a:pt x="0" y="0"/>
                </a:moveTo>
                <a:lnTo>
                  <a:pt x="1901972" y="0"/>
                </a:lnTo>
                <a:lnTo>
                  <a:pt x="1901972" y="1585769"/>
                </a:lnTo>
                <a:lnTo>
                  <a:pt x="0" y="1585769"/>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333822" y="3266017"/>
            <a:ext cx="15620357" cy="6257482"/>
          </a:xfrm>
          <a:prstGeom prst="rect">
            <a:avLst/>
          </a:prstGeom>
        </p:spPr>
        <p:txBody>
          <a:bodyPr lIns="0" tIns="0" rIns="0" bIns="0" rtlCol="0" anchor="t">
            <a:spAutoFit/>
          </a:bodyPr>
          <a:lstStyle/>
          <a:p>
            <a:pPr algn="just">
              <a:lnSpc>
                <a:spcPts val="4929"/>
              </a:lnSpc>
            </a:pPr>
            <a:r>
              <a:rPr lang="en-US" sz="3399" spc="78" dirty="0">
                <a:solidFill>
                  <a:srgbClr val="000000"/>
                </a:solidFill>
                <a:latin typeface="Nunito Bold"/>
                <a:ea typeface="Nunito Bold"/>
                <a:cs typeface="Nunito Bold"/>
                <a:sym typeface="Nunito Bold"/>
              </a:rPr>
              <a:t>Câu hỏi:</a:t>
            </a:r>
            <a:r>
              <a:rPr lang="en-US" sz="3399" spc="78" dirty="0">
                <a:solidFill>
                  <a:srgbClr val="000000"/>
                </a:solidFill>
                <a:latin typeface="Nunito"/>
                <a:ea typeface="Nunito"/>
                <a:cs typeface="Nunito"/>
                <a:sym typeface="Nunito"/>
              </a:rPr>
              <a:t> </a:t>
            </a:r>
          </a:p>
          <a:p>
            <a:pPr marL="734058" lvl="1" indent="-367029" algn="just">
              <a:lnSpc>
                <a:spcPts val="4929"/>
              </a:lnSpc>
              <a:buFont typeface="Arial"/>
              <a:buChar char="•"/>
            </a:pPr>
            <a:r>
              <a:rPr lang="en-US" sz="3399" spc="78" dirty="0">
                <a:solidFill>
                  <a:srgbClr val="000000"/>
                </a:solidFill>
                <a:latin typeface="Nunito"/>
                <a:ea typeface="Nunito"/>
                <a:cs typeface="Nunito"/>
                <a:sym typeface="Nunito"/>
              </a:rPr>
              <a:t>Đọc nội dung sắp xếp môi trường vật chất giúp phát huy TTC của trẻ</a:t>
            </a:r>
          </a:p>
          <a:p>
            <a:pPr marL="734058" lvl="1" indent="-367029" algn="just">
              <a:lnSpc>
                <a:spcPts val="4929"/>
              </a:lnSpc>
              <a:buFont typeface="Arial"/>
              <a:buChar char="•"/>
            </a:pPr>
            <a:r>
              <a:rPr lang="en-US" sz="3399" spc="78" dirty="0" err="1">
                <a:solidFill>
                  <a:srgbClr val="000000"/>
                </a:solidFill>
                <a:latin typeface="Nunito"/>
                <a:ea typeface="Nunito"/>
                <a:cs typeface="Nunito"/>
                <a:sym typeface="Nunito"/>
              </a:rPr>
              <a:t>Vẽ</a:t>
            </a:r>
            <a:r>
              <a:rPr lang="en-US" sz="3399" spc="78" dirty="0">
                <a:solidFill>
                  <a:srgbClr val="000000"/>
                </a:solidFill>
                <a:latin typeface="Nunito"/>
                <a:ea typeface="Nunito"/>
                <a:cs typeface="Nunito"/>
                <a:sym typeface="Nunito"/>
              </a:rPr>
              <a:t> </a:t>
            </a:r>
            <a:r>
              <a:rPr lang="en-US" sz="3399" spc="78" dirty="0" err="1">
                <a:solidFill>
                  <a:srgbClr val="000000"/>
                </a:solidFill>
                <a:latin typeface="Nunito"/>
                <a:ea typeface="Nunito"/>
                <a:cs typeface="Nunito"/>
                <a:sym typeface="Nunito"/>
              </a:rPr>
              <a:t>lại</a:t>
            </a:r>
            <a:r>
              <a:rPr lang="en-US" sz="3399" spc="78" dirty="0">
                <a:solidFill>
                  <a:srgbClr val="000000"/>
                </a:solidFill>
                <a:latin typeface="Nunito"/>
                <a:ea typeface="Nunito"/>
                <a:cs typeface="Nunito"/>
                <a:sym typeface="Nunito"/>
              </a:rPr>
              <a:t> (</a:t>
            </a:r>
            <a:r>
              <a:rPr lang="en-US" sz="3399" spc="78" dirty="0" err="1">
                <a:solidFill>
                  <a:srgbClr val="000000"/>
                </a:solidFill>
                <a:latin typeface="Nunito"/>
                <a:ea typeface="Nunito"/>
                <a:cs typeface="Nunito"/>
                <a:sym typeface="Nunito"/>
              </a:rPr>
              <a:t>mô</a:t>
            </a:r>
            <a:r>
              <a:rPr lang="en-US" sz="3399" spc="78" dirty="0">
                <a:solidFill>
                  <a:srgbClr val="000000"/>
                </a:solidFill>
                <a:latin typeface="Nunito"/>
                <a:ea typeface="Nunito"/>
                <a:cs typeface="Nunito"/>
                <a:sym typeface="Nunito"/>
              </a:rPr>
              <a:t> </a:t>
            </a:r>
            <a:r>
              <a:rPr lang="en-US" sz="3399" spc="78" dirty="0" err="1">
                <a:solidFill>
                  <a:srgbClr val="000000"/>
                </a:solidFill>
                <a:latin typeface="Nunito"/>
                <a:ea typeface="Nunito"/>
                <a:cs typeface="Nunito"/>
                <a:sym typeface="Nunito"/>
              </a:rPr>
              <a:t>tả</a:t>
            </a:r>
            <a:r>
              <a:rPr lang="en-US" sz="3399" spc="78" dirty="0">
                <a:solidFill>
                  <a:srgbClr val="000000"/>
                </a:solidFill>
                <a:latin typeface="Nunito"/>
                <a:ea typeface="Nunito"/>
                <a:cs typeface="Nunito"/>
                <a:sym typeface="Nunito"/>
              </a:rPr>
              <a:t> </a:t>
            </a:r>
            <a:r>
              <a:rPr lang="en-US" sz="3399" spc="78" dirty="0" err="1">
                <a:solidFill>
                  <a:srgbClr val="000000"/>
                </a:solidFill>
                <a:latin typeface="Nunito"/>
                <a:ea typeface="Nunito"/>
                <a:cs typeface="Nunito"/>
                <a:sym typeface="Nunito"/>
              </a:rPr>
              <a:t>lại</a:t>
            </a:r>
            <a:r>
              <a:rPr lang="en-US" sz="3399" spc="78" dirty="0">
                <a:solidFill>
                  <a:srgbClr val="000000"/>
                </a:solidFill>
                <a:latin typeface="Nunito"/>
                <a:ea typeface="Nunito"/>
                <a:cs typeface="Nunito"/>
                <a:sym typeface="Nunito"/>
              </a:rPr>
              <a:t>, </a:t>
            </a:r>
            <a:r>
              <a:rPr lang="en-US" sz="3399" spc="78" dirty="0" err="1">
                <a:solidFill>
                  <a:srgbClr val="000000"/>
                </a:solidFill>
                <a:latin typeface="Nunito"/>
                <a:ea typeface="Nunito"/>
                <a:cs typeface="Nunito"/>
                <a:sym typeface="Nunito"/>
              </a:rPr>
              <a:t>đưa</a:t>
            </a:r>
            <a:r>
              <a:rPr lang="en-US" sz="3399" spc="78" dirty="0">
                <a:solidFill>
                  <a:srgbClr val="000000"/>
                </a:solidFill>
                <a:latin typeface="Nunito"/>
                <a:ea typeface="Nunito"/>
                <a:cs typeface="Nunito"/>
                <a:sym typeface="Nunito"/>
              </a:rPr>
              <a:t> </a:t>
            </a:r>
            <a:r>
              <a:rPr lang="en-US" sz="3399" spc="78" dirty="0" err="1">
                <a:solidFill>
                  <a:srgbClr val="000000"/>
                </a:solidFill>
                <a:latin typeface="Nunito"/>
                <a:ea typeface="Nunito"/>
                <a:cs typeface="Nunito"/>
                <a:sym typeface="Nunito"/>
              </a:rPr>
              <a:t>hình</a:t>
            </a:r>
            <a:r>
              <a:rPr lang="en-US" sz="3399" spc="78" dirty="0">
                <a:solidFill>
                  <a:srgbClr val="000000"/>
                </a:solidFill>
                <a:latin typeface="Nunito"/>
                <a:ea typeface="Nunito"/>
                <a:cs typeface="Nunito"/>
                <a:sym typeface="Nunito"/>
              </a:rPr>
              <a:t> </a:t>
            </a:r>
            <a:r>
              <a:rPr lang="en-US" sz="3399" spc="78" dirty="0" err="1">
                <a:solidFill>
                  <a:srgbClr val="000000"/>
                </a:solidFill>
                <a:latin typeface="Nunito"/>
                <a:ea typeface="Nunito"/>
                <a:cs typeface="Nunito"/>
                <a:sym typeface="Nunito"/>
              </a:rPr>
              <a:t>ảnh</a:t>
            </a:r>
            <a:r>
              <a:rPr lang="en-US" sz="3399" spc="78" dirty="0">
                <a:solidFill>
                  <a:srgbClr val="000000"/>
                </a:solidFill>
                <a:latin typeface="Nunito"/>
                <a:ea typeface="Nunito"/>
                <a:cs typeface="Nunito"/>
                <a:sym typeface="Nunito"/>
              </a:rPr>
              <a:t>) </a:t>
            </a:r>
            <a:r>
              <a:rPr lang="en-US" sz="3399" spc="78" dirty="0" err="1">
                <a:solidFill>
                  <a:srgbClr val="000000"/>
                </a:solidFill>
                <a:latin typeface="Nunito"/>
                <a:ea typeface="Nunito"/>
                <a:cs typeface="Nunito"/>
                <a:sym typeface="Nunito"/>
              </a:rPr>
              <a:t>sắp</a:t>
            </a:r>
            <a:r>
              <a:rPr lang="en-US" sz="3399" spc="78" dirty="0">
                <a:solidFill>
                  <a:srgbClr val="000000"/>
                </a:solidFill>
                <a:latin typeface="Nunito"/>
                <a:ea typeface="Nunito"/>
                <a:cs typeface="Nunito"/>
                <a:sym typeface="Nunito"/>
              </a:rPr>
              <a:t> xếp các góc mà thầy/ cô cho rằng giúp phát huy TTC của trẻ</a:t>
            </a:r>
          </a:p>
          <a:p>
            <a:pPr marL="734058" lvl="1" indent="-367029" algn="just">
              <a:lnSpc>
                <a:spcPts val="4929"/>
              </a:lnSpc>
              <a:buFont typeface="Arial"/>
              <a:buChar char="•"/>
            </a:pPr>
            <a:r>
              <a:rPr lang="en-US" sz="3399" spc="78" dirty="0" err="1">
                <a:solidFill>
                  <a:srgbClr val="000000"/>
                </a:solidFill>
                <a:latin typeface="Nunito"/>
                <a:ea typeface="Nunito"/>
                <a:cs typeface="Nunito"/>
                <a:sym typeface="Nunito"/>
              </a:rPr>
              <a:t>Liệt</a:t>
            </a:r>
            <a:r>
              <a:rPr lang="en-US" sz="3399" spc="78" dirty="0">
                <a:solidFill>
                  <a:srgbClr val="000000"/>
                </a:solidFill>
                <a:latin typeface="Nunito"/>
                <a:ea typeface="Nunito"/>
                <a:cs typeface="Nunito"/>
                <a:sym typeface="Nunito"/>
              </a:rPr>
              <a:t> </a:t>
            </a:r>
            <a:r>
              <a:rPr lang="en-US" sz="3399" spc="78" dirty="0" err="1">
                <a:solidFill>
                  <a:srgbClr val="000000"/>
                </a:solidFill>
                <a:latin typeface="Nunito"/>
                <a:ea typeface="Nunito"/>
                <a:cs typeface="Nunito"/>
                <a:sym typeface="Nunito"/>
              </a:rPr>
              <a:t>kê</a:t>
            </a:r>
            <a:r>
              <a:rPr lang="en-US" sz="3399" spc="78" dirty="0">
                <a:solidFill>
                  <a:srgbClr val="000000"/>
                </a:solidFill>
                <a:latin typeface="Nunito"/>
                <a:ea typeface="Nunito"/>
                <a:cs typeface="Nunito"/>
                <a:sym typeface="Nunito"/>
              </a:rPr>
              <a:t> </a:t>
            </a:r>
            <a:r>
              <a:rPr lang="en-US" sz="3399" spc="78" dirty="0" err="1">
                <a:solidFill>
                  <a:srgbClr val="000000"/>
                </a:solidFill>
                <a:latin typeface="Nunito"/>
                <a:ea typeface="Nunito"/>
                <a:cs typeface="Nunito"/>
                <a:sym typeface="Nunito"/>
              </a:rPr>
              <a:t>viêc</a:t>
            </a:r>
            <a:r>
              <a:rPr lang="en-US" sz="3399" spc="78" dirty="0">
                <a:solidFill>
                  <a:srgbClr val="000000"/>
                </a:solidFill>
                <a:latin typeface="Nunito"/>
                <a:ea typeface="Nunito"/>
                <a:cs typeface="Nunito"/>
                <a:sym typeface="Nunito"/>
              </a:rPr>
              <a:t> tận dụng, bổ sung các đồ chơi/ góc chơi trong và ngoài lớp giúp trẻ có cơ hội trải nghiệm, hoạt động đa dạng?</a:t>
            </a:r>
          </a:p>
          <a:p>
            <a:pPr marL="734058" lvl="1" indent="-367029" algn="just">
              <a:lnSpc>
                <a:spcPts val="4929"/>
              </a:lnSpc>
              <a:buFont typeface="Arial"/>
              <a:buChar char="•"/>
            </a:pPr>
            <a:r>
              <a:rPr lang="en-US" sz="3399" spc="78" dirty="0">
                <a:solidFill>
                  <a:srgbClr val="000000"/>
                </a:solidFill>
                <a:latin typeface="Nunito"/>
                <a:ea typeface="Nunito"/>
                <a:cs typeface="Nunito"/>
                <a:sym typeface="Nunito"/>
              </a:rPr>
              <a:t>Liệt kê các hoạt động giúp huy động các nguồn học liệu mở tận dụng từ cộng đồng, phù hợp với điều kiện thực tế tại trường, lớp, địa phương.</a:t>
            </a:r>
          </a:p>
          <a:p>
            <a:pPr marL="734058" lvl="1" indent="-367029" algn="just">
              <a:lnSpc>
                <a:spcPts val="4929"/>
              </a:lnSpc>
              <a:buFont typeface="Arial"/>
              <a:buChar char="•"/>
            </a:pPr>
            <a:r>
              <a:rPr lang="en-US" sz="3399" spc="78" dirty="0">
                <a:solidFill>
                  <a:srgbClr val="000000"/>
                </a:solidFill>
                <a:latin typeface="Nunito"/>
                <a:ea typeface="Nunito"/>
                <a:cs typeface="Nunito"/>
                <a:sym typeface="Nunito"/>
              </a:rPr>
              <a:t>Minh hoạ phương án tận dụng các nguồn học liệu mở này của cả nhóm</a:t>
            </a:r>
          </a:p>
          <a:p>
            <a:pPr algn="just">
              <a:lnSpc>
                <a:spcPts val="4929"/>
              </a:lnSpc>
            </a:pPr>
            <a:endParaRPr lang="en-US" sz="3399" spc="78" dirty="0">
              <a:solidFill>
                <a:srgbClr val="000000"/>
              </a:solidFill>
              <a:latin typeface="Nunito"/>
              <a:ea typeface="Nunito"/>
              <a:cs typeface="Nunito"/>
              <a:sym typeface="Nunito"/>
            </a:endParaRPr>
          </a:p>
        </p:txBody>
      </p:sp>
      <p:sp>
        <p:nvSpPr>
          <p:cNvPr id="7" name="TextBox 7"/>
          <p:cNvSpPr txBox="1"/>
          <p:nvPr/>
        </p:nvSpPr>
        <p:spPr>
          <a:xfrm>
            <a:off x="3903711" y="1846534"/>
            <a:ext cx="9095325" cy="692151"/>
          </a:xfrm>
          <a:prstGeom prst="rect">
            <a:avLst/>
          </a:prstGeom>
        </p:spPr>
        <p:txBody>
          <a:bodyPr lIns="0" tIns="0" rIns="0" bIns="0" rtlCol="0" anchor="t">
            <a:spAutoFit/>
          </a:bodyPr>
          <a:lstStyle/>
          <a:p>
            <a:pPr algn="just">
              <a:lnSpc>
                <a:spcPts val="5799"/>
              </a:lnSpc>
            </a:pPr>
            <a:r>
              <a:rPr lang="en-US" sz="3999" spc="91" dirty="0">
                <a:solidFill>
                  <a:srgbClr val="000000"/>
                </a:solidFill>
                <a:latin typeface="Nunito Bold"/>
                <a:ea typeface="Nunito Bold"/>
                <a:cs typeface="Nunito Bold"/>
                <a:sym typeface="Nunito Bold"/>
              </a:rPr>
              <a:t>Phiếu 7: Thảo luận nhóm/cặp đôi:</a:t>
            </a:r>
          </a:p>
        </p:txBody>
      </p:sp>
      <p:sp>
        <p:nvSpPr>
          <p:cNvPr id="8" name="Rectangle 7"/>
          <p:cNvSpPr/>
          <p:nvPr/>
        </p:nvSpPr>
        <p:spPr>
          <a:xfrm>
            <a:off x="3903711" y="800100"/>
            <a:ext cx="8288289" cy="838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Times New Roman" panose="02020603050405020304" pitchFamily="18" charset="0"/>
                <a:cs typeface="Times New Roman" panose="02020603050405020304" pitchFamily="18" charset="0"/>
              </a:rPr>
              <a:t>1. </a:t>
            </a:r>
            <a:r>
              <a:rPr lang="en-US" sz="4000" b="1" dirty="0" err="1">
                <a:latin typeface="Times New Roman" panose="02020603050405020304" pitchFamily="18" charset="0"/>
                <a:cs typeface="Times New Roman" panose="02020603050405020304" pitchFamily="18" charset="0"/>
              </a:rPr>
              <a:t>Môi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trường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chất</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B2A4E"/>
        </a:solidFill>
        <a:effectLst/>
      </p:bgPr>
    </p:bg>
    <p:spTree>
      <p:nvGrpSpPr>
        <p:cNvPr id="1" name=""/>
        <p:cNvGrpSpPr/>
        <p:nvPr/>
      </p:nvGrpSpPr>
      <p:grpSpPr>
        <a:xfrm>
          <a:off x="0" y="0"/>
          <a:ext cx="0" cy="0"/>
          <a:chOff x="0" y="0"/>
          <a:chExt cx="0" cy="0"/>
        </a:xfrm>
      </p:grpSpPr>
      <p:grpSp>
        <p:nvGrpSpPr>
          <p:cNvPr id="2" name="Group 2"/>
          <p:cNvGrpSpPr/>
          <p:nvPr/>
        </p:nvGrpSpPr>
        <p:grpSpPr>
          <a:xfrm>
            <a:off x="320001" y="316236"/>
            <a:ext cx="17624483" cy="9654528"/>
            <a:chOff x="0" y="0"/>
            <a:chExt cx="36201849" cy="19831037"/>
          </a:xfrm>
        </p:grpSpPr>
        <p:sp>
          <p:nvSpPr>
            <p:cNvPr id="3" name="Freeform 3"/>
            <p:cNvSpPr/>
            <p:nvPr/>
          </p:nvSpPr>
          <p:spPr>
            <a:xfrm>
              <a:off x="72390" y="72390"/>
              <a:ext cx="36057070" cy="19686257"/>
            </a:xfrm>
            <a:custGeom>
              <a:avLst/>
              <a:gdLst/>
              <a:ahLst/>
              <a:cxnLst/>
              <a:rect l="l" t="t" r="r" b="b"/>
              <a:pathLst>
                <a:path w="36057070" h="19686257">
                  <a:moveTo>
                    <a:pt x="0" y="0"/>
                  </a:moveTo>
                  <a:lnTo>
                    <a:pt x="36057070" y="0"/>
                  </a:lnTo>
                  <a:lnTo>
                    <a:pt x="36057070"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36201849" cy="19831038"/>
            </a:xfrm>
            <a:custGeom>
              <a:avLst/>
              <a:gdLst/>
              <a:ahLst/>
              <a:cxnLst/>
              <a:rect l="l" t="t" r="r" b="b"/>
              <a:pathLst>
                <a:path w="36201849" h="19831038">
                  <a:moveTo>
                    <a:pt x="36057067" y="19686257"/>
                  </a:moveTo>
                  <a:lnTo>
                    <a:pt x="36201849" y="19686257"/>
                  </a:lnTo>
                  <a:lnTo>
                    <a:pt x="36201849" y="19831038"/>
                  </a:lnTo>
                  <a:lnTo>
                    <a:pt x="36057067" y="19831038"/>
                  </a:lnTo>
                  <a:lnTo>
                    <a:pt x="36057067"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36057067" y="144780"/>
                  </a:moveTo>
                  <a:lnTo>
                    <a:pt x="36201849" y="144780"/>
                  </a:lnTo>
                  <a:lnTo>
                    <a:pt x="36201849" y="19686257"/>
                  </a:lnTo>
                  <a:lnTo>
                    <a:pt x="36057067" y="19686257"/>
                  </a:lnTo>
                  <a:lnTo>
                    <a:pt x="36057067" y="144780"/>
                  </a:lnTo>
                  <a:close/>
                  <a:moveTo>
                    <a:pt x="144780" y="19686257"/>
                  </a:moveTo>
                  <a:lnTo>
                    <a:pt x="36057067" y="19686257"/>
                  </a:lnTo>
                  <a:lnTo>
                    <a:pt x="36057067" y="19831038"/>
                  </a:lnTo>
                  <a:lnTo>
                    <a:pt x="144780" y="19831038"/>
                  </a:lnTo>
                  <a:lnTo>
                    <a:pt x="144780" y="19686257"/>
                  </a:lnTo>
                  <a:close/>
                  <a:moveTo>
                    <a:pt x="36057067" y="0"/>
                  </a:moveTo>
                  <a:lnTo>
                    <a:pt x="36201849" y="0"/>
                  </a:lnTo>
                  <a:lnTo>
                    <a:pt x="36201849" y="144780"/>
                  </a:lnTo>
                  <a:lnTo>
                    <a:pt x="36057067" y="144780"/>
                  </a:lnTo>
                  <a:lnTo>
                    <a:pt x="36057067" y="0"/>
                  </a:lnTo>
                  <a:close/>
                  <a:moveTo>
                    <a:pt x="0" y="0"/>
                  </a:moveTo>
                  <a:lnTo>
                    <a:pt x="144780" y="0"/>
                  </a:lnTo>
                  <a:lnTo>
                    <a:pt x="144780" y="144780"/>
                  </a:lnTo>
                  <a:lnTo>
                    <a:pt x="0" y="144780"/>
                  </a:lnTo>
                  <a:lnTo>
                    <a:pt x="0" y="0"/>
                  </a:lnTo>
                  <a:close/>
                  <a:moveTo>
                    <a:pt x="144780" y="0"/>
                  </a:moveTo>
                  <a:lnTo>
                    <a:pt x="36057067" y="0"/>
                  </a:lnTo>
                  <a:lnTo>
                    <a:pt x="36057067" y="144780"/>
                  </a:lnTo>
                  <a:lnTo>
                    <a:pt x="144780" y="144780"/>
                  </a:lnTo>
                  <a:lnTo>
                    <a:pt x="144780" y="0"/>
                  </a:lnTo>
                  <a:close/>
                </a:path>
              </a:pathLst>
            </a:custGeom>
            <a:solidFill>
              <a:srgbClr val="1D2831"/>
            </a:solidFill>
          </p:spPr>
          <p:txBody>
            <a:bodyPr/>
            <a:lstStyle/>
            <a:p>
              <a:endParaRPr lang="en-US"/>
            </a:p>
          </p:txBody>
        </p:sp>
      </p:grpSp>
      <p:sp>
        <p:nvSpPr>
          <p:cNvPr id="5" name="Freeform 5"/>
          <p:cNvSpPr/>
          <p:nvPr/>
        </p:nvSpPr>
        <p:spPr>
          <a:xfrm>
            <a:off x="944932" y="5550058"/>
            <a:ext cx="7188883" cy="3167870"/>
          </a:xfrm>
          <a:custGeom>
            <a:avLst/>
            <a:gdLst/>
            <a:ahLst/>
            <a:cxnLst/>
            <a:rect l="l" t="t" r="r" b="b"/>
            <a:pathLst>
              <a:path w="7188883" h="3167870">
                <a:moveTo>
                  <a:pt x="0" y="0"/>
                </a:moveTo>
                <a:lnTo>
                  <a:pt x="7188883" y="0"/>
                </a:lnTo>
                <a:lnTo>
                  <a:pt x="7188883" y="3167870"/>
                </a:lnTo>
                <a:lnTo>
                  <a:pt x="0" y="3167870"/>
                </a:lnTo>
                <a:lnTo>
                  <a:pt x="0" y="0"/>
                </a:lnTo>
                <a:close/>
              </a:path>
            </a:pathLst>
          </a:custGeom>
          <a:blipFill>
            <a:blip r:embed="rId2"/>
            <a:stretch>
              <a:fillRect/>
            </a:stretch>
          </a:blipFill>
        </p:spPr>
        <p:txBody>
          <a:bodyPr/>
          <a:lstStyle/>
          <a:p>
            <a:endParaRPr lang="en-US"/>
          </a:p>
        </p:txBody>
      </p:sp>
      <p:sp>
        <p:nvSpPr>
          <p:cNvPr id="6" name="Freeform 6"/>
          <p:cNvSpPr/>
          <p:nvPr/>
        </p:nvSpPr>
        <p:spPr>
          <a:xfrm>
            <a:off x="8773669" y="1259325"/>
            <a:ext cx="8485631" cy="5874668"/>
          </a:xfrm>
          <a:custGeom>
            <a:avLst/>
            <a:gdLst/>
            <a:ahLst/>
            <a:cxnLst/>
            <a:rect l="l" t="t" r="r" b="b"/>
            <a:pathLst>
              <a:path w="8485631" h="5874668">
                <a:moveTo>
                  <a:pt x="0" y="0"/>
                </a:moveTo>
                <a:lnTo>
                  <a:pt x="8485631" y="0"/>
                </a:lnTo>
                <a:lnTo>
                  <a:pt x="8485631" y="5874668"/>
                </a:lnTo>
                <a:lnTo>
                  <a:pt x="0" y="5874668"/>
                </a:lnTo>
                <a:lnTo>
                  <a:pt x="0" y="0"/>
                </a:lnTo>
                <a:close/>
              </a:path>
            </a:pathLst>
          </a:custGeom>
          <a:blipFill>
            <a:blip r:embed="rId3"/>
            <a:stretch>
              <a:fillRect/>
            </a:stretch>
          </a:blipFill>
        </p:spPr>
        <p:txBody>
          <a:bodyPr/>
          <a:lstStyle/>
          <a:p>
            <a:endParaRPr lang="en-US"/>
          </a:p>
        </p:txBody>
      </p:sp>
      <p:sp>
        <p:nvSpPr>
          <p:cNvPr id="7" name="Freeform 7"/>
          <p:cNvSpPr/>
          <p:nvPr/>
        </p:nvSpPr>
        <p:spPr>
          <a:xfrm>
            <a:off x="833344" y="774626"/>
            <a:ext cx="7477830" cy="4214260"/>
          </a:xfrm>
          <a:custGeom>
            <a:avLst/>
            <a:gdLst/>
            <a:ahLst/>
            <a:cxnLst/>
            <a:rect l="l" t="t" r="r" b="b"/>
            <a:pathLst>
              <a:path w="7477830" h="4214260">
                <a:moveTo>
                  <a:pt x="0" y="0"/>
                </a:moveTo>
                <a:lnTo>
                  <a:pt x="7477830" y="0"/>
                </a:lnTo>
                <a:lnTo>
                  <a:pt x="7477830" y="4214260"/>
                </a:lnTo>
                <a:lnTo>
                  <a:pt x="0" y="4214260"/>
                </a:lnTo>
                <a:lnTo>
                  <a:pt x="0" y="0"/>
                </a:lnTo>
                <a:close/>
              </a:path>
            </a:pathLst>
          </a:custGeom>
          <a:blipFill>
            <a:blip r:embed="rId4"/>
            <a:stretch>
              <a:fillRect l="-7597" t="-29736" r="-19886" b="-5947"/>
            </a:stretch>
          </a:blipFill>
        </p:spPr>
        <p:txBody>
          <a:bodyPr/>
          <a:lstStyle/>
          <a:p>
            <a:endParaRPr lang="en-US"/>
          </a:p>
        </p:txBody>
      </p:sp>
      <p:sp>
        <p:nvSpPr>
          <p:cNvPr id="8" name="TextBox 8"/>
          <p:cNvSpPr txBox="1"/>
          <p:nvPr/>
        </p:nvSpPr>
        <p:spPr>
          <a:xfrm>
            <a:off x="833344" y="4848225"/>
            <a:ext cx="7300471" cy="523875"/>
          </a:xfrm>
          <a:prstGeom prst="rect">
            <a:avLst/>
          </a:prstGeom>
        </p:spPr>
        <p:txBody>
          <a:bodyPr lIns="0" tIns="0" rIns="0" bIns="0" rtlCol="0" anchor="t">
            <a:spAutoFit/>
          </a:bodyPr>
          <a:lstStyle/>
          <a:p>
            <a:pPr algn="ctr">
              <a:lnSpc>
                <a:spcPts val="4350"/>
              </a:lnSpc>
            </a:pPr>
            <a:r>
              <a:rPr lang="en-US" sz="3000" spc="69">
                <a:solidFill>
                  <a:srgbClr val="000000"/>
                </a:solidFill>
                <a:latin typeface="Nunito Bold"/>
                <a:ea typeface="Nunito Bold"/>
                <a:cs typeface="Nunito Bold"/>
                <a:sym typeface="Nunito Bold"/>
              </a:rPr>
              <a:t>Các vật liệu rời: vải, len, đồ đóng gói,...</a:t>
            </a:r>
          </a:p>
        </p:txBody>
      </p:sp>
      <p:sp>
        <p:nvSpPr>
          <p:cNvPr id="9" name="TextBox 9"/>
          <p:cNvSpPr txBox="1"/>
          <p:nvPr/>
        </p:nvSpPr>
        <p:spPr>
          <a:xfrm>
            <a:off x="833344" y="8963025"/>
            <a:ext cx="7300471" cy="538609"/>
          </a:xfrm>
          <a:prstGeom prst="rect">
            <a:avLst/>
          </a:prstGeom>
        </p:spPr>
        <p:txBody>
          <a:bodyPr lIns="0" tIns="0" rIns="0" bIns="0" rtlCol="0" anchor="t">
            <a:spAutoFit/>
          </a:bodyPr>
          <a:lstStyle/>
          <a:p>
            <a:pPr algn="ctr">
              <a:lnSpc>
                <a:spcPts val="4350"/>
              </a:lnSpc>
            </a:pPr>
            <a:r>
              <a:rPr lang="en-US" sz="3000" spc="69" dirty="0" err="1">
                <a:solidFill>
                  <a:srgbClr val="000000"/>
                </a:solidFill>
                <a:latin typeface="Nunito Bold"/>
                <a:ea typeface="Nunito Bold"/>
                <a:cs typeface="Nunito Bold"/>
                <a:sym typeface="Nunito Bold"/>
              </a:rPr>
              <a:t>Học</a:t>
            </a:r>
            <a:r>
              <a:rPr lang="en-US" sz="3000" spc="69" dirty="0">
                <a:solidFill>
                  <a:srgbClr val="000000"/>
                </a:solidFill>
                <a:latin typeface="Nunito Bold"/>
                <a:ea typeface="Nunito Bold"/>
                <a:cs typeface="Nunito Bold"/>
                <a:sym typeface="Nunito Bold"/>
              </a:rPr>
              <a:t> </a:t>
            </a:r>
            <a:r>
              <a:rPr lang="en-US" sz="3000" spc="69" dirty="0" err="1">
                <a:solidFill>
                  <a:srgbClr val="000000"/>
                </a:solidFill>
                <a:latin typeface="Nunito Bold"/>
                <a:ea typeface="Nunito Bold"/>
                <a:cs typeface="Nunito Bold"/>
                <a:sym typeface="Nunito Bold"/>
              </a:rPr>
              <a:t>liệu</a:t>
            </a:r>
            <a:r>
              <a:rPr lang="en-US" sz="3000" spc="69" dirty="0">
                <a:solidFill>
                  <a:srgbClr val="000000"/>
                </a:solidFill>
                <a:latin typeface="Nunito Bold"/>
                <a:ea typeface="Nunito Bold"/>
                <a:cs typeface="Nunito Bold"/>
                <a:sym typeface="Nunito Bold"/>
              </a:rPr>
              <a:t> </a:t>
            </a:r>
            <a:r>
              <a:rPr lang="en-US" sz="3000" spc="69" dirty="0" err="1">
                <a:solidFill>
                  <a:srgbClr val="000000"/>
                </a:solidFill>
                <a:latin typeface="Nunito Bold"/>
                <a:ea typeface="Nunito Bold"/>
                <a:cs typeface="Nunito Bold"/>
                <a:sym typeface="Nunito Bold"/>
              </a:rPr>
              <a:t>mở</a:t>
            </a:r>
            <a:endParaRPr lang="en-US" sz="3000" spc="69" dirty="0">
              <a:solidFill>
                <a:srgbClr val="000000"/>
              </a:solidFill>
              <a:latin typeface="Nunito Bold"/>
              <a:ea typeface="Nunito Bold"/>
              <a:cs typeface="Nunito Bold"/>
              <a:sym typeface="Nunito Bold"/>
            </a:endParaRPr>
          </a:p>
        </p:txBody>
      </p:sp>
      <p:sp>
        <p:nvSpPr>
          <p:cNvPr id="10" name="TextBox 10"/>
          <p:cNvSpPr txBox="1"/>
          <p:nvPr/>
        </p:nvSpPr>
        <p:spPr>
          <a:xfrm>
            <a:off x="9144000" y="7392968"/>
            <a:ext cx="7300471" cy="1076325"/>
          </a:xfrm>
          <a:prstGeom prst="rect">
            <a:avLst/>
          </a:prstGeom>
        </p:spPr>
        <p:txBody>
          <a:bodyPr lIns="0" tIns="0" rIns="0" bIns="0" rtlCol="0" anchor="t">
            <a:spAutoFit/>
          </a:bodyPr>
          <a:lstStyle/>
          <a:p>
            <a:pPr algn="ctr">
              <a:lnSpc>
                <a:spcPts val="4350"/>
              </a:lnSpc>
            </a:pPr>
            <a:r>
              <a:rPr lang="en-US" sz="3000" spc="69">
                <a:solidFill>
                  <a:srgbClr val="000000"/>
                </a:solidFill>
                <a:latin typeface="Nunito Bold"/>
                <a:ea typeface="Nunito Bold"/>
                <a:cs typeface="Nunito Bold"/>
                <a:sym typeface="Nunito Bold"/>
              </a:rPr>
              <a:t>Góc cảm xúc-Trẻ thư giãn</a:t>
            </a:r>
          </a:p>
          <a:p>
            <a:pPr algn="ctr">
              <a:lnSpc>
                <a:spcPts val="4350"/>
              </a:lnSpc>
            </a:pPr>
            <a:r>
              <a:rPr lang="en-US" sz="3000" spc="69">
                <a:solidFill>
                  <a:srgbClr val="000000"/>
                </a:solidFill>
                <a:latin typeface="Nunito Bold"/>
                <a:ea typeface="Nunito Bold"/>
                <a:cs typeface="Nunito Bold"/>
                <a:sym typeface="Nunito Bold"/>
              </a:rPr>
              <a:t>Trường Mầm non Ánh Sao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CFA3C-2239-D4BA-F77C-703B71E81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714AEF-6D80-3D3E-0E4E-461FDD1F34A5}"/>
              </a:ext>
            </a:extLst>
          </p:cNvPr>
          <p:cNvSpPr>
            <a:spLocks noGrp="1"/>
          </p:cNvSpPr>
          <p:nvPr>
            <p:ph type="title"/>
          </p:nvPr>
        </p:nvSpPr>
        <p:spPr>
          <a:xfrm>
            <a:off x="457200" y="274638"/>
            <a:ext cx="17297400" cy="1096962"/>
          </a:xfrm>
        </p:spPr>
        <p:txBody>
          <a:bodyPr>
            <a:normAutofit fontScale="90000"/>
          </a:bodyPr>
          <a:lstStyle/>
          <a:p>
            <a:r>
              <a:rPr lang="en-US" b="1" dirty="0"/>
              <a:t>1.1. </a:t>
            </a:r>
            <a:r>
              <a:rPr lang="en-US" b="1" dirty="0" err="1"/>
              <a:t>Bố</a:t>
            </a:r>
            <a:r>
              <a:rPr lang="en-US" b="1" dirty="0"/>
              <a:t> </a:t>
            </a:r>
            <a:r>
              <a:rPr lang="en-US" b="1" dirty="0" err="1"/>
              <a:t>trí</a:t>
            </a:r>
            <a:r>
              <a:rPr lang="en-US" b="1" dirty="0"/>
              <a:t> </a:t>
            </a:r>
            <a:r>
              <a:rPr lang="en-US" b="1" dirty="0" err="1"/>
              <a:t>môi</a:t>
            </a:r>
            <a:r>
              <a:rPr lang="en-US" b="1" dirty="0"/>
              <a:t> </a:t>
            </a:r>
            <a:r>
              <a:rPr lang="en-US" b="1" dirty="0" err="1"/>
              <a:t>trường</a:t>
            </a:r>
            <a:r>
              <a:rPr lang="en-US" b="1" dirty="0"/>
              <a:t> </a:t>
            </a:r>
            <a:r>
              <a:rPr lang="en-US" b="1" dirty="0" err="1"/>
              <a:t>hấp</a:t>
            </a:r>
            <a:r>
              <a:rPr lang="en-US" b="1" dirty="0"/>
              <a:t> </a:t>
            </a:r>
            <a:r>
              <a:rPr lang="en-US" b="1" dirty="0" err="1"/>
              <a:t>dẫn</a:t>
            </a:r>
            <a:r>
              <a:rPr lang="en-US" b="1" dirty="0"/>
              <a:t> </a:t>
            </a:r>
            <a:r>
              <a:rPr lang="en-US" b="1" dirty="0" err="1"/>
              <a:t>dễ</a:t>
            </a:r>
            <a:r>
              <a:rPr lang="en-US" b="1" dirty="0"/>
              <a:t> </a:t>
            </a:r>
            <a:r>
              <a:rPr lang="en-US" b="1" dirty="0" err="1"/>
              <a:t>tiếp</a:t>
            </a:r>
            <a:r>
              <a:rPr lang="en-US" b="1" dirty="0"/>
              <a:t> </a:t>
            </a:r>
            <a:r>
              <a:rPr lang="en-US" b="1" dirty="0" err="1"/>
              <a:t>cận</a:t>
            </a:r>
            <a:r>
              <a:rPr lang="en-US" b="1" dirty="0"/>
              <a:t> </a:t>
            </a:r>
            <a:r>
              <a:rPr lang="en-US" b="1" dirty="0" err="1"/>
              <a:t>và</a:t>
            </a:r>
            <a:r>
              <a:rPr lang="en-US" b="1" dirty="0"/>
              <a:t> </a:t>
            </a:r>
            <a:r>
              <a:rPr lang="en-US" b="1" dirty="0" err="1"/>
              <a:t>sử</a:t>
            </a:r>
            <a:r>
              <a:rPr lang="en-US" b="1" dirty="0"/>
              <a:t> </a:t>
            </a:r>
            <a:r>
              <a:rPr lang="en-US" b="1" dirty="0" err="1"/>
              <a:t>dụng</a:t>
            </a:r>
            <a:r>
              <a:rPr lang="en-US" b="1" dirty="0"/>
              <a:t>, </a:t>
            </a:r>
            <a:r>
              <a:rPr lang="en-US" b="1" dirty="0" err="1"/>
              <a:t>kích</a:t>
            </a:r>
            <a:r>
              <a:rPr lang="en-US" b="1" dirty="0"/>
              <a:t> </a:t>
            </a:r>
            <a:r>
              <a:rPr lang="en-US" b="1" dirty="0" err="1"/>
              <a:t>thích</a:t>
            </a:r>
            <a:r>
              <a:rPr lang="en-US" b="1" dirty="0"/>
              <a:t> </a:t>
            </a:r>
            <a:r>
              <a:rPr lang="en-US" b="1" dirty="0" err="1"/>
              <a:t>sự</a:t>
            </a:r>
            <a:r>
              <a:rPr lang="en-US" b="1" dirty="0"/>
              <a:t> </a:t>
            </a:r>
            <a:r>
              <a:rPr lang="en-US" b="1" dirty="0" err="1"/>
              <a:t>sáng</a:t>
            </a:r>
            <a:r>
              <a:rPr lang="en-US" b="1" dirty="0"/>
              <a:t> </a:t>
            </a:r>
            <a:r>
              <a:rPr lang="en-US" b="1" dirty="0" err="1"/>
              <a:t>tạo</a:t>
            </a:r>
            <a:r>
              <a:rPr lang="en-US" b="1" dirty="0"/>
              <a:t> </a:t>
            </a:r>
            <a:r>
              <a:rPr lang="en-US" b="1" dirty="0" err="1"/>
              <a:t>của</a:t>
            </a:r>
            <a:r>
              <a:rPr lang="en-US" b="1" dirty="0"/>
              <a:t> </a:t>
            </a:r>
            <a:r>
              <a:rPr lang="en-US" b="1" dirty="0" err="1"/>
              <a:t>trẻ</a:t>
            </a:r>
            <a:endParaRPr lang="en-US" b="1" dirty="0"/>
          </a:p>
        </p:txBody>
      </p:sp>
      <p:sp>
        <p:nvSpPr>
          <p:cNvPr id="3" name="Content Placeholder 2">
            <a:extLst>
              <a:ext uri="{FF2B5EF4-FFF2-40B4-BE49-F238E27FC236}">
                <a16:creationId xmlns:a16="http://schemas.microsoft.com/office/drawing/2014/main" id="{2D5F5EAD-5DDD-57D1-49E4-B7878F78B3D1}"/>
              </a:ext>
            </a:extLst>
          </p:cNvPr>
          <p:cNvSpPr>
            <a:spLocks noGrp="1"/>
          </p:cNvSpPr>
          <p:nvPr>
            <p:ph sz="half" idx="1"/>
          </p:nvPr>
        </p:nvSpPr>
        <p:spPr>
          <a:xfrm>
            <a:off x="457200" y="1371600"/>
            <a:ext cx="8305800" cy="7658100"/>
          </a:xfrm>
        </p:spPr>
        <p:txBody>
          <a:bodyPr/>
          <a:lstStyle/>
          <a:p>
            <a:endParaRPr lang="en-US" sz="3600" b="1" dirty="0"/>
          </a:p>
          <a:p>
            <a:r>
              <a:rPr lang="en-US" sz="3600" b="1" dirty="0" err="1"/>
              <a:t>Không</a:t>
            </a:r>
            <a:r>
              <a:rPr lang="en-US" sz="3600" b="1" dirty="0"/>
              <a:t> </a:t>
            </a:r>
            <a:r>
              <a:rPr lang="en-US" sz="3600" b="1" dirty="0" err="1"/>
              <a:t>gian</a:t>
            </a:r>
            <a:r>
              <a:rPr lang="en-US" sz="3600" b="1" dirty="0"/>
              <a:t> </a:t>
            </a:r>
            <a:r>
              <a:rPr lang="en-US" sz="3600" b="1" dirty="0" err="1"/>
              <a:t>ngoài</a:t>
            </a:r>
            <a:r>
              <a:rPr lang="en-US" sz="3600" b="1" dirty="0"/>
              <a:t> </a:t>
            </a:r>
            <a:r>
              <a:rPr lang="en-US" sz="3600" b="1" dirty="0" err="1"/>
              <a:t>trời</a:t>
            </a:r>
            <a:r>
              <a:rPr lang="en-US" sz="3600" b="1" dirty="0"/>
              <a:t>:</a:t>
            </a:r>
          </a:p>
          <a:p>
            <a:r>
              <a:rPr lang="en-US" dirty="0"/>
              <a:t>- </a:t>
            </a:r>
            <a:r>
              <a:rPr lang="en-US" dirty="0" err="1"/>
              <a:t>Thiết</a:t>
            </a:r>
            <a:r>
              <a:rPr lang="en-US" dirty="0"/>
              <a:t> </a:t>
            </a:r>
            <a:r>
              <a:rPr lang="en-US" dirty="0" err="1"/>
              <a:t>bị</a:t>
            </a:r>
            <a:r>
              <a:rPr lang="en-US" dirty="0"/>
              <a:t>: an </a:t>
            </a:r>
            <a:r>
              <a:rPr lang="en-US" dirty="0" err="1"/>
              <a:t>toàn</a:t>
            </a:r>
            <a:r>
              <a:rPr lang="en-US" dirty="0"/>
              <a:t>, </a:t>
            </a:r>
            <a:r>
              <a:rPr lang="en-US" dirty="0" err="1"/>
              <a:t>đa</a:t>
            </a:r>
            <a:r>
              <a:rPr lang="en-US" dirty="0"/>
              <a:t> </a:t>
            </a:r>
            <a:r>
              <a:rPr lang="en-US" dirty="0" err="1"/>
              <a:t>dạng</a:t>
            </a:r>
            <a:r>
              <a:rPr lang="en-US" dirty="0"/>
              <a:t>, </a:t>
            </a:r>
            <a:r>
              <a:rPr lang="en-US" dirty="0" err="1"/>
              <a:t>phù</a:t>
            </a:r>
            <a:r>
              <a:rPr lang="en-US" dirty="0"/>
              <a:t> </a:t>
            </a:r>
            <a:r>
              <a:rPr lang="en-US" dirty="0" err="1"/>
              <a:t>hợp</a:t>
            </a:r>
            <a:r>
              <a:rPr lang="en-US" dirty="0"/>
              <a:t> (</a:t>
            </a:r>
            <a:r>
              <a:rPr lang="en-US" dirty="0" err="1"/>
              <a:t>có</a:t>
            </a:r>
            <a:r>
              <a:rPr lang="en-US" dirty="0"/>
              <a:t> </a:t>
            </a:r>
            <a:r>
              <a:rPr lang="en-US" dirty="0" err="1"/>
              <a:t>biểu</a:t>
            </a:r>
            <a:r>
              <a:rPr lang="en-US" dirty="0"/>
              <a:t> </a:t>
            </a:r>
            <a:r>
              <a:rPr lang="en-US" dirty="0" err="1"/>
              <a:t>tượng</a:t>
            </a:r>
            <a:r>
              <a:rPr lang="en-US" dirty="0"/>
              <a:t> </a:t>
            </a:r>
            <a:r>
              <a:rPr lang="en-US" dirty="0" err="1"/>
              <a:t>quy</a:t>
            </a:r>
            <a:r>
              <a:rPr lang="en-US" dirty="0"/>
              <a:t> </a:t>
            </a:r>
            <a:r>
              <a:rPr lang="en-US" dirty="0" err="1"/>
              <a:t>định</a:t>
            </a:r>
            <a:r>
              <a:rPr lang="en-US" dirty="0"/>
              <a:t> </a:t>
            </a:r>
            <a:r>
              <a:rPr lang="en-US" dirty="0" err="1"/>
              <a:t>độ</a:t>
            </a:r>
            <a:r>
              <a:rPr lang="en-US" dirty="0"/>
              <a:t> </a:t>
            </a:r>
            <a:r>
              <a:rPr lang="en-US" dirty="0" err="1"/>
              <a:t>tuổi</a:t>
            </a:r>
            <a:r>
              <a:rPr lang="en-US" dirty="0"/>
              <a:t>)</a:t>
            </a:r>
          </a:p>
          <a:p>
            <a:r>
              <a:rPr lang="en-US" dirty="0"/>
              <a:t>- </a:t>
            </a:r>
            <a:r>
              <a:rPr lang="en-US" dirty="0" err="1"/>
              <a:t>Khuôn</a:t>
            </a:r>
            <a:r>
              <a:rPr lang="en-US" dirty="0"/>
              <a:t> </a:t>
            </a:r>
            <a:r>
              <a:rPr lang="en-US" dirty="0" err="1"/>
              <a:t>viên</a:t>
            </a:r>
            <a:r>
              <a:rPr lang="en-US" dirty="0"/>
              <a:t>: </a:t>
            </a:r>
            <a:r>
              <a:rPr lang="en-US" dirty="0" err="1"/>
              <a:t>nhiều</a:t>
            </a:r>
            <a:r>
              <a:rPr lang="en-US" dirty="0"/>
              <a:t> </a:t>
            </a:r>
            <a:r>
              <a:rPr lang="en-US" dirty="0" err="1"/>
              <a:t>cây</a:t>
            </a:r>
            <a:r>
              <a:rPr lang="en-US" dirty="0"/>
              <a:t> </a:t>
            </a:r>
            <a:r>
              <a:rPr lang="en-US" dirty="0" err="1"/>
              <a:t>xanh</a:t>
            </a:r>
            <a:endParaRPr lang="en-US" dirty="0"/>
          </a:p>
          <a:p>
            <a:r>
              <a:rPr lang="en-US" dirty="0"/>
              <a:t>- </a:t>
            </a:r>
            <a:r>
              <a:rPr lang="en-US" dirty="0" err="1"/>
              <a:t>Các</a:t>
            </a:r>
            <a:r>
              <a:rPr lang="en-US" dirty="0"/>
              <a:t> </a:t>
            </a:r>
            <a:r>
              <a:rPr lang="en-US" dirty="0" err="1"/>
              <a:t>công</a:t>
            </a:r>
            <a:r>
              <a:rPr lang="en-US" dirty="0"/>
              <a:t> </a:t>
            </a:r>
            <a:r>
              <a:rPr lang="en-US" dirty="0" err="1"/>
              <a:t>trình</a:t>
            </a:r>
            <a:r>
              <a:rPr lang="en-US" dirty="0"/>
              <a:t> </a:t>
            </a:r>
            <a:r>
              <a:rPr lang="en-US" dirty="0" err="1"/>
              <a:t>kiến</a:t>
            </a:r>
            <a:r>
              <a:rPr lang="en-US" dirty="0"/>
              <a:t> </a:t>
            </a:r>
            <a:r>
              <a:rPr lang="en-US" dirty="0" err="1"/>
              <a:t>trúc</a:t>
            </a:r>
            <a:r>
              <a:rPr lang="en-US" dirty="0"/>
              <a:t> </a:t>
            </a:r>
            <a:r>
              <a:rPr lang="en-US" dirty="0" err="1"/>
              <a:t>nhỏ</a:t>
            </a:r>
            <a:endParaRPr lang="en-US" dirty="0"/>
          </a:p>
          <a:p>
            <a:endParaRPr lang="en-US" dirty="0"/>
          </a:p>
        </p:txBody>
      </p:sp>
      <p:sp>
        <p:nvSpPr>
          <p:cNvPr id="5" name="Content Placeholder 4">
            <a:extLst>
              <a:ext uri="{FF2B5EF4-FFF2-40B4-BE49-F238E27FC236}">
                <a16:creationId xmlns:a16="http://schemas.microsoft.com/office/drawing/2014/main" id="{71627F08-0B5D-5B32-344D-E8A9784D7C80}"/>
              </a:ext>
            </a:extLst>
          </p:cNvPr>
          <p:cNvSpPr>
            <a:spLocks noGrp="1"/>
          </p:cNvSpPr>
          <p:nvPr>
            <p:ph sz="half" idx="2"/>
          </p:nvPr>
        </p:nvSpPr>
        <p:spPr>
          <a:xfrm>
            <a:off x="9677400" y="1352550"/>
            <a:ext cx="8077200" cy="76771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lang="en-US" sz="3600" b="1" dirty="0">
                <a:solidFill>
                  <a:prstClr val="black"/>
                </a:solidFill>
              </a:rPr>
              <a:t>Không </a:t>
            </a:r>
            <a:r>
              <a:rPr lang="en-US" sz="3600" b="1" dirty="0" err="1">
                <a:solidFill>
                  <a:prstClr val="black"/>
                </a:solidFill>
              </a:rPr>
              <a:t>gian</a:t>
            </a:r>
            <a:r>
              <a:rPr lang="en-US" sz="3600" b="1" dirty="0">
                <a:solidFill>
                  <a:prstClr val="black"/>
                </a:solidFill>
              </a:rPr>
              <a:t> </a:t>
            </a:r>
            <a:r>
              <a:rPr lang="en-US" sz="3600" b="1" dirty="0" err="1">
                <a:solidFill>
                  <a:prstClr val="black"/>
                </a:solidFill>
              </a:rPr>
              <a:t>trong</a:t>
            </a:r>
            <a:r>
              <a:rPr lang="en-US" sz="3600" b="1" dirty="0">
                <a:solidFill>
                  <a:prstClr val="black"/>
                </a:solidFill>
              </a:rPr>
              <a:t> </a:t>
            </a:r>
            <a:r>
              <a:rPr lang="en-US" sz="3600" b="1" dirty="0" err="1">
                <a:solidFill>
                  <a:prstClr val="black"/>
                </a:solidFill>
              </a:rPr>
              <a:t>lớp</a:t>
            </a:r>
            <a:r>
              <a:rPr lang="en-US" sz="3600" b="1" dirty="0">
                <a:solidFill>
                  <a:prstClr val="black"/>
                </a:solidFill>
              </a:rPr>
              <a:t> </a:t>
            </a:r>
            <a:r>
              <a:rPr lang="en-US" sz="3600" b="1" dirty="0" err="1">
                <a:solidFill>
                  <a:prstClr val="black"/>
                </a:solidFill>
              </a:rPr>
              <a:t>học</a:t>
            </a:r>
            <a:endParaRPr lang="en-US" sz="3600" b="1" dirty="0">
              <a:solidFill>
                <a:prstClr val="black"/>
              </a:solidFill>
            </a:endParaRPr>
          </a:p>
          <a:p>
            <a:pPr lvl="0"/>
            <a:r>
              <a:rPr lang="en-US" dirty="0">
                <a:solidFill>
                  <a:prstClr val="black"/>
                </a:solidFill>
              </a:rPr>
              <a:t>- </a:t>
            </a:r>
            <a:r>
              <a:rPr lang="en-US" dirty="0" err="1">
                <a:solidFill>
                  <a:prstClr val="black"/>
                </a:solidFill>
              </a:rPr>
              <a:t>Các</a:t>
            </a:r>
            <a:r>
              <a:rPr lang="en-US" dirty="0">
                <a:solidFill>
                  <a:prstClr val="black"/>
                </a:solidFill>
              </a:rPr>
              <a:t> </a:t>
            </a:r>
            <a:r>
              <a:rPr lang="en-US" dirty="0" err="1">
                <a:solidFill>
                  <a:prstClr val="black"/>
                </a:solidFill>
              </a:rPr>
              <a:t>góc</a:t>
            </a:r>
            <a:r>
              <a:rPr lang="en-US" dirty="0">
                <a:solidFill>
                  <a:prstClr val="black"/>
                </a:solidFill>
              </a:rPr>
              <a:t> </a:t>
            </a:r>
            <a:r>
              <a:rPr lang="en-US" dirty="0" err="1">
                <a:solidFill>
                  <a:prstClr val="black"/>
                </a:solidFill>
              </a:rPr>
              <a:t>hoạt</a:t>
            </a:r>
            <a:r>
              <a:rPr lang="en-US" dirty="0">
                <a:solidFill>
                  <a:prstClr val="black"/>
                </a:solidFill>
              </a:rPr>
              <a:t> </a:t>
            </a:r>
            <a:r>
              <a:rPr lang="en-US" dirty="0" err="1">
                <a:solidFill>
                  <a:prstClr val="black"/>
                </a:solidFill>
              </a:rPr>
              <a:t>động</a:t>
            </a:r>
            <a:r>
              <a:rPr lang="en-US" dirty="0">
                <a:solidFill>
                  <a:prstClr val="black"/>
                </a:solidFill>
              </a:rPr>
              <a:t> </a:t>
            </a:r>
            <a:r>
              <a:rPr lang="en-US" dirty="0" err="1">
                <a:solidFill>
                  <a:prstClr val="black"/>
                </a:solidFill>
              </a:rPr>
              <a:t>đảm</a:t>
            </a:r>
            <a:r>
              <a:rPr lang="en-US" dirty="0">
                <a:solidFill>
                  <a:prstClr val="black"/>
                </a:solidFill>
              </a:rPr>
              <a:t> </a:t>
            </a:r>
            <a:r>
              <a:rPr lang="en-US" dirty="0" err="1">
                <a:solidFill>
                  <a:prstClr val="black"/>
                </a:solidFill>
              </a:rPr>
              <a:t>bảo</a:t>
            </a:r>
            <a:r>
              <a:rPr lang="en-US" dirty="0">
                <a:solidFill>
                  <a:prstClr val="black"/>
                </a:solidFill>
              </a:rPr>
              <a:t> </a:t>
            </a:r>
            <a:r>
              <a:rPr lang="en-US" dirty="0" err="1">
                <a:solidFill>
                  <a:prstClr val="black"/>
                </a:solidFill>
              </a:rPr>
              <a:t>tính</a:t>
            </a:r>
            <a:r>
              <a:rPr lang="en-US" dirty="0">
                <a:solidFill>
                  <a:prstClr val="black"/>
                </a:solidFill>
              </a:rPr>
              <a:t> </a:t>
            </a:r>
            <a:r>
              <a:rPr lang="en-US" dirty="0" err="1">
                <a:solidFill>
                  <a:prstClr val="black"/>
                </a:solidFill>
              </a:rPr>
              <a:t>tương</a:t>
            </a:r>
            <a:r>
              <a:rPr lang="en-US" dirty="0">
                <a:solidFill>
                  <a:prstClr val="black"/>
                </a:solidFill>
              </a:rPr>
              <a:t> </a:t>
            </a:r>
            <a:r>
              <a:rPr lang="en-US" dirty="0" err="1">
                <a:solidFill>
                  <a:prstClr val="black"/>
                </a:solidFill>
              </a:rPr>
              <a:t>tác</a:t>
            </a:r>
            <a:r>
              <a:rPr lang="en-US" dirty="0">
                <a:solidFill>
                  <a:prstClr val="black"/>
                </a:solidFill>
              </a:rPr>
              <a:t>, </a:t>
            </a:r>
            <a:r>
              <a:rPr lang="en-US" dirty="0" err="1">
                <a:solidFill>
                  <a:prstClr val="black"/>
                </a:solidFill>
              </a:rPr>
              <a:t>đảm</a:t>
            </a:r>
            <a:r>
              <a:rPr lang="en-US" dirty="0">
                <a:solidFill>
                  <a:prstClr val="black"/>
                </a:solidFill>
              </a:rPr>
              <a:t> </a:t>
            </a:r>
            <a:r>
              <a:rPr lang="en-US" dirty="0" err="1">
                <a:solidFill>
                  <a:prstClr val="black"/>
                </a:solidFill>
              </a:rPr>
              <a:t>bảo</a:t>
            </a:r>
            <a:r>
              <a:rPr lang="en-US" dirty="0">
                <a:solidFill>
                  <a:prstClr val="black"/>
                </a:solidFill>
              </a:rPr>
              <a:t> </a:t>
            </a:r>
            <a:r>
              <a:rPr lang="en-US" dirty="0" err="1">
                <a:solidFill>
                  <a:prstClr val="black"/>
                </a:solidFill>
              </a:rPr>
              <a:t>không</a:t>
            </a:r>
            <a:r>
              <a:rPr lang="en-US" dirty="0">
                <a:solidFill>
                  <a:prstClr val="black"/>
                </a:solidFill>
              </a:rPr>
              <a:t> </a:t>
            </a:r>
            <a:r>
              <a:rPr lang="en-US" dirty="0" err="1">
                <a:solidFill>
                  <a:prstClr val="black"/>
                </a:solidFill>
              </a:rPr>
              <a:t>gian</a:t>
            </a:r>
            <a:r>
              <a:rPr lang="en-US" dirty="0">
                <a:solidFill>
                  <a:prstClr val="black"/>
                </a:solidFill>
              </a:rPr>
              <a:t> </a:t>
            </a:r>
            <a:r>
              <a:rPr lang="en-US" dirty="0" err="1">
                <a:solidFill>
                  <a:prstClr val="black"/>
                </a:solidFill>
              </a:rPr>
              <a:t>riêng</a:t>
            </a:r>
            <a:r>
              <a:rPr lang="en-US" dirty="0">
                <a:solidFill>
                  <a:prstClr val="black"/>
                </a:solidFill>
              </a:rPr>
              <a:t>, </a:t>
            </a:r>
            <a:r>
              <a:rPr lang="en-US" dirty="0" err="1">
                <a:solidFill>
                  <a:prstClr val="black"/>
                </a:solidFill>
              </a:rPr>
              <a:t>thuận</a:t>
            </a:r>
            <a:r>
              <a:rPr lang="en-US" dirty="0">
                <a:solidFill>
                  <a:prstClr val="black"/>
                </a:solidFill>
              </a:rPr>
              <a:t> </a:t>
            </a:r>
            <a:r>
              <a:rPr lang="en-US" dirty="0" err="1">
                <a:solidFill>
                  <a:prstClr val="black"/>
                </a:solidFill>
              </a:rPr>
              <a:t>tiện</a:t>
            </a:r>
            <a:r>
              <a:rPr lang="en-US" dirty="0">
                <a:solidFill>
                  <a:prstClr val="black"/>
                </a:solidFill>
              </a:rPr>
              <a:t>, </a:t>
            </a:r>
            <a:r>
              <a:rPr lang="en-US" dirty="0" err="1">
                <a:solidFill>
                  <a:prstClr val="black"/>
                </a:solidFill>
              </a:rPr>
              <a:t>phù</a:t>
            </a:r>
            <a:r>
              <a:rPr lang="en-US" dirty="0">
                <a:solidFill>
                  <a:prstClr val="black"/>
                </a:solidFill>
              </a:rPr>
              <a:t> </a:t>
            </a:r>
            <a:r>
              <a:rPr lang="en-US" dirty="0" err="1">
                <a:solidFill>
                  <a:prstClr val="black"/>
                </a:solidFill>
              </a:rPr>
              <a:t>hợp</a:t>
            </a:r>
            <a:r>
              <a:rPr lang="en-US" dirty="0">
                <a:solidFill>
                  <a:prstClr val="black"/>
                </a:solidFill>
              </a:rPr>
              <a:t> </a:t>
            </a:r>
            <a:r>
              <a:rPr lang="en-US" dirty="0" err="1">
                <a:solidFill>
                  <a:prstClr val="black"/>
                </a:solidFill>
              </a:rPr>
              <a:t>độ</a:t>
            </a:r>
            <a:r>
              <a:rPr lang="en-US" dirty="0">
                <a:solidFill>
                  <a:prstClr val="black"/>
                </a:solidFill>
              </a:rPr>
              <a:t> </a:t>
            </a:r>
            <a:r>
              <a:rPr lang="en-US" dirty="0" err="1">
                <a:solidFill>
                  <a:prstClr val="black"/>
                </a:solidFill>
              </a:rPr>
              <a:t>tuổi</a:t>
            </a:r>
            <a:r>
              <a:rPr lang="en-US" dirty="0">
                <a:solidFill>
                  <a:prstClr val="black"/>
                </a:solidFill>
              </a:rPr>
              <a:t> </a:t>
            </a:r>
            <a:r>
              <a:rPr lang="en-US" dirty="0">
                <a:solidFill>
                  <a:srgbClr val="FF0000"/>
                </a:solidFill>
              </a:rPr>
              <a:t>(</a:t>
            </a:r>
            <a:r>
              <a:rPr lang="en-US" dirty="0" err="1">
                <a:solidFill>
                  <a:srgbClr val="FF0000"/>
                </a:solidFill>
              </a:rPr>
              <a:t>nhà</a:t>
            </a:r>
            <a:r>
              <a:rPr lang="en-US" dirty="0">
                <a:solidFill>
                  <a:srgbClr val="FF0000"/>
                </a:solidFill>
              </a:rPr>
              <a:t> </a:t>
            </a:r>
            <a:r>
              <a:rPr lang="en-US" dirty="0" err="1">
                <a:solidFill>
                  <a:srgbClr val="FF0000"/>
                </a:solidFill>
              </a:rPr>
              <a:t>trẻ</a:t>
            </a:r>
            <a:r>
              <a:rPr lang="en-US" dirty="0">
                <a:solidFill>
                  <a:srgbClr val="FF0000"/>
                </a:solidFill>
              </a:rPr>
              <a:t>, MG)</a:t>
            </a:r>
          </a:p>
          <a:p>
            <a:pPr lvl="0"/>
            <a:r>
              <a:rPr lang="en-US" dirty="0">
                <a:solidFill>
                  <a:prstClr val="black"/>
                </a:solidFill>
              </a:rPr>
              <a:t>- </a:t>
            </a:r>
            <a:r>
              <a:rPr lang="en-US" dirty="0" err="1">
                <a:solidFill>
                  <a:prstClr val="black"/>
                </a:solidFill>
              </a:rPr>
              <a:t>Môi</a:t>
            </a:r>
            <a:r>
              <a:rPr lang="en-US" dirty="0">
                <a:solidFill>
                  <a:prstClr val="black"/>
                </a:solidFill>
              </a:rPr>
              <a:t> </a:t>
            </a:r>
            <a:r>
              <a:rPr lang="en-US" dirty="0" err="1">
                <a:solidFill>
                  <a:prstClr val="black"/>
                </a:solidFill>
              </a:rPr>
              <a:t>trường</a:t>
            </a:r>
            <a:r>
              <a:rPr lang="en-US" dirty="0">
                <a:solidFill>
                  <a:prstClr val="black"/>
                </a:solidFill>
              </a:rPr>
              <a:t> </a:t>
            </a:r>
            <a:r>
              <a:rPr lang="en-US" dirty="0" err="1">
                <a:solidFill>
                  <a:prstClr val="black"/>
                </a:solidFill>
              </a:rPr>
              <a:t>hấp</a:t>
            </a:r>
            <a:r>
              <a:rPr lang="en-US" dirty="0">
                <a:solidFill>
                  <a:prstClr val="black"/>
                </a:solidFill>
              </a:rPr>
              <a:t> </a:t>
            </a:r>
            <a:r>
              <a:rPr lang="en-US" dirty="0" err="1">
                <a:solidFill>
                  <a:prstClr val="black"/>
                </a:solidFill>
              </a:rPr>
              <a:t>dẫn</a:t>
            </a:r>
            <a:r>
              <a:rPr lang="en-US" dirty="0">
                <a:solidFill>
                  <a:prstClr val="black"/>
                </a:solidFill>
              </a:rPr>
              <a:t>, </a:t>
            </a:r>
            <a:r>
              <a:rPr lang="en-US" dirty="0" err="1">
                <a:solidFill>
                  <a:prstClr val="black"/>
                </a:solidFill>
              </a:rPr>
              <a:t>thu</a:t>
            </a:r>
            <a:r>
              <a:rPr lang="en-US" dirty="0">
                <a:solidFill>
                  <a:prstClr val="black"/>
                </a:solidFill>
              </a:rPr>
              <a:t> </a:t>
            </a:r>
            <a:r>
              <a:rPr lang="en-US" dirty="0" err="1">
                <a:solidFill>
                  <a:prstClr val="black"/>
                </a:solidFill>
              </a:rPr>
              <a:t>hút</a:t>
            </a:r>
            <a:endParaRPr lang="en-US" dirty="0">
              <a:solidFill>
                <a:prstClr val="black"/>
              </a:solidFill>
            </a:endParaRPr>
          </a:p>
          <a:p>
            <a:pPr marL="0" lvl="0" indent="0">
              <a:buNone/>
            </a:pPr>
            <a:endParaRPr lang="en-US" dirty="0">
              <a:solidFill>
                <a:prstClr val="black"/>
              </a:solidFill>
            </a:endParaRPr>
          </a:p>
          <a:p>
            <a:pPr lvl="0"/>
            <a:endParaRPr lang="en-US" dirty="0">
              <a:solidFill>
                <a:prstClr val="black"/>
              </a:solidFill>
            </a:endParaRPr>
          </a:p>
          <a:p>
            <a:pPr lvl="0"/>
            <a:endParaRPr lang="en-US" dirty="0">
              <a:solidFill>
                <a:prstClr val="black"/>
              </a:solidFill>
            </a:endParaRPr>
          </a:p>
          <a:p>
            <a:pPr lvl="0"/>
            <a:endParaRPr lang="en-US" dirty="0">
              <a:solidFill>
                <a:prstClr val="black"/>
              </a:solidFill>
            </a:endParaRPr>
          </a:p>
          <a:p>
            <a:pPr lvl="0"/>
            <a:endParaRPr lang="en-US" dirty="0">
              <a:solidFill>
                <a:prstClr val="black"/>
              </a:solidFill>
            </a:endParaRPr>
          </a:p>
          <a:p>
            <a:pPr lvl="0"/>
            <a:endParaRPr lang="en-US" dirty="0">
              <a:solidFill>
                <a:prstClr val="black"/>
              </a:solidFill>
            </a:endParaRPr>
          </a:p>
          <a:p>
            <a:pPr lvl="0"/>
            <a:endParaRPr lang="en-US" sz="3600" b="1" dirty="0">
              <a:solidFill>
                <a:prstClr val="black"/>
              </a:solidFill>
            </a:endParaRPr>
          </a:p>
          <a:p>
            <a:endParaRPr lang="en-US" dirty="0"/>
          </a:p>
        </p:txBody>
      </p:sp>
    </p:spTree>
    <p:extLst>
      <p:ext uri="{BB962C8B-B14F-4D97-AF65-F5344CB8AC3E}">
        <p14:creationId xmlns:p14="http://schemas.microsoft.com/office/powerpoint/2010/main" val="3528270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7297400" cy="1096962"/>
          </a:xfrm>
        </p:spPr>
        <p:txBody>
          <a:bodyPr>
            <a:normAutofit/>
          </a:bodyPr>
          <a:lstStyle/>
          <a:p>
            <a:r>
              <a:rPr lang="en-US" dirty="0"/>
              <a:t>1.2. Linh </a:t>
            </a:r>
            <a:r>
              <a:rPr lang="en-US" dirty="0" err="1"/>
              <a:t>hoạt</a:t>
            </a:r>
            <a:r>
              <a:rPr lang="en-US" dirty="0"/>
              <a:t> </a:t>
            </a:r>
            <a:r>
              <a:rPr lang="en-US" dirty="0" err="1"/>
              <a:t>trong</a:t>
            </a:r>
            <a:r>
              <a:rPr lang="en-US" dirty="0"/>
              <a:t> </a:t>
            </a:r>
            <a:r>
              <a:rPr lang="en-US" dirty="0" err="1"/>
              <a:t>bố</a:t>
            </a:r>
            <a:r>
              <a:rPr lang="en-US" dirty="0"/>
              <a:t> </a:t>
            </a:r>
            <a:r>
              <a:rPr lang="en-US" dirty="0" err="1"/>
              <a:t>trí</a:t>
            </a:r>
            <a:r>
              <a:rPr lang="en-US" dirty="0"/>
              <a:t> </a:t>
            </a:r>
            <a:r>
              <a:rPr lang="en-US" dirty="0" err="1"/>
              <a:t>nội</a:t>
            </a:r>
            <a:r>
              <a:rPr lang="en-US" dirty="0"/>
              <a:t> </a:t>
            </a:r>
            <a:r>
              <a:rPr lang="en-US" dirty="0" err="1"/>
              <a:t>thất</a:t>
            </a:r>
            <a:r>
              <a:rPr lang="en-US" dirty="0"/>
              <a:t> </a:t>
            </a:r>
            <a:r>
              <a:rPr lang="en-US" dirty="0" err="1"/>
              <a:t>và</a:t>
            </a:r>
            <a:r>
              <a:rPr lang="en-US" dirty="0"/>
              <a:t> </a:t>
            </a:r>
            <a:r>
              <a:rPr lang="en-US" dirty="0" err="1"/>
              <a:t>trang</a:t>
            </a:r>
            <a:r>
              <a:rPr lang="en-US" dirty="0"/>
              <a:t> </a:t>
            </a:r>
            <a:r>
              <a:rPr lang="en-US" dirty="0" err="1"/>
              <a:t>thiết</a:t>
            </a:r>
            <a:r>
              <a:rPr lang="en-US" dirty="0"/>
              <a:t> </a:t>
            </a:r>
            <a:r>
              <a:rPr lang="en-US" dirty="0" err="1"/>
              <a:t>bị</a:t>
            </a:r>
            <a:r>
              <a:rPr lang="en-US" dirty="0"/>
              <a:t>, </a:t>
            </a:r>
            <a:r>
              <a:rPr lang="en-US" dirty="0" err="1"/>
              <a:t>học</a:t>
            </a:r>
            <a:r>
              <a:rPr lang="en-US" dirty="0"/>
              <a:t> </a:t>
            </a:r>
            <a:r>
              <a:rPr lang="en-US" dirty="0" err="1"/>
              <a:t>liệu</a:t>
            </a:r>
            <a:r>
              <a:rPr lang="en-US" dirty="0"/>
              <a:t> </a:t>
            </a:r>
            <a:r>
              <a:rPr lang="en-US" dirty="0" err="1"/>
              <a:t>mở</a:t>
            </a:r>
            <a:endParaRPr lang="en-US" dirty="0"/>
          </a:p>
        </p:txBody>
      </p:sp>
      <p:sp>
        <p:nvSpPr>
          <p:cNvPr id="5" name="Content Placeholder 4"/>
          <p:cNvSpPr>
            <a:spLocks noGrp="1"/>
          </p:cNvSpPr>
          <p:nvPr>
            <p:ph sz="half" idx="2"/>
          </p:nvPr>
        </p:nvSpPr>
        <p:spPr>
          <a:xfrm>
            <a:off x="5925820" y="1395845"/>
            <a:ext cx="11963400" cy="76771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endParaRPr lang="en-US" dirty="0">
              <a:solidFill>
                <a:prstClr val="black"/>
              </a:solidFill>
            </a:endParaRPr>
          </a:p>
          <a:p>
            <a:pPr lvl="0"/>
            <a:endParaRPr lang="en-US" dirty="0">
              <a:solidFill>
                <a:prstClr val="black"/>
              </a:solidFill>
            </a:endParaRPr>
          </a:p>
          <a:p>
            <a:pPr lvl="0"/>
            <a:endParaRPr lang="en-US" dirty="0">
              <a:solidFill>
                <a:prstClr val="black"/>
              </a:solidFill>
            </a:endParaRPr>
          </a:p>
          <a:p>
            <a:pPr lvl="0"/>
            <a:endParaRPr lang="en-US" dirty="0">
              <a:solidFill>
                <a:prstClr val="black"/>
              </a:solidFill>
            </a:endParaRPr>
          </a:p>
          <a:p>
            <a:pPr lvl="0"/>
            <a:endParaRPr lang="en-US" dirty="0">
              <a:solidFill>
                <a:prstClr val="black"/>
              </a:solidFill>
            </a:endParaRPr>
          </a:p>
          <a:p>
            <a:pPr lvl="0"/>
            <a:endParaRPr lang="en-US" dirty="0">
              <a:solidFill>
                <a:prstClr val="black"/>
              </a:solidFill>
            </a:endParaRPr>
          </a:p>
          <a:p>
            <a:pPr lvl="0"/>
            <a:endParaRPr lang="en-US" dirty="0">
              <a:solidFill>
                <a:prstClr val="black"/>
              </a:solidFill>
            </a:endParaRPr>
          </a:p>
          <a:p>
            <a:pPr lvl="0"/>
            <a:endParaRPr lang="en-US" dirty="0">
              <a:solidFill>
                <a:prstClr val="black"/>
              </a:solidFill>
            </a:endParaRPr>
          </a:p>
          <a:p>
            <a:pPr lvl="0"/>
            <a:endParaRPr lang="en-US" sz="3600" b="1" dirty="0">
              <a:solidFill>
                <a:prstClr val="black"/>
              </a:solidFill>
            </a:endParaRP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901481175"/>
              </p:ext>
            </p:extLst>
          </p:nvPr>
        </p:nvGraphicFramePr>
        <p:xfrm>
          <a:off x="685801" y="1395845"/>
          <a:ext cx="17297400" cy="7633855"/>
        </p:xfrm>
        <a:graphic>
          <a:graphicData uri="http://schemas.openxmlformats.org/drawingml/2006/table">
            <a:tbl>
              <a:tblPr firstRow="1" bandRow="1">
                <a:tableStyleId>{5C22544A-7EE6-4342-B048-85BDC9FD1C3A}</a:tableStyleId>
              </a:tblPr>
              <a:tblGrid>
                <a:gridCol w="5765800">
                  <a:extLst>
                    <a:ext uri="{9D8B030D-6E8A-4147-A177-3AD203B41FA5}">
                      <a16:colId xmlns:a16="http://schemas.microsoft.com/office/drawing/2014/main" val="3091945316"/>
                    </a:ext>
                  </a:extLst>
                </a:gridCol>
                <a:gridCol w="5765800">
                  <a:extLst>
                    <a:ext uri="{9D8B030D-6E8A-4147-A177-3AD203B41FA5}">
                      <a16:colId xmlns:a16="http://schemas.microsoft.com/office/drawing/2014/main" val="1962558609"/>
                    </a:ext>
                  </a:extLst>
                </a:gridCol>
                <a:gridCol w="5765800">
                  <a:extLst>
                    <a:ext uri="{9D8B030D-6E8A-4147-A177-3AD203B41FA5}">
                      <a16:colId xmlns:a16="http://schemas.microsoft.com/office/drawing/2014/main" val="1115963977"/>
                    </a:ext>
                  </a:extLst>
                </a:gridCol>
              </a:tblGrid>
              <a:tr h="76338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mn-lt"/>
                          <a:ea typeface="+mn-ea"/>
                          <a:cs typeface="+mn-cs"/>
                        </a:rPr>
                        <a:t>Lợi</a:t>
                      </a:r>
                      <a:r>
                        <a:rPr kumimoji="0" lang="en-US" sz="3600" b="1" i="0" u="none" strike="noStrike" kern="1200" cap="none" spc="0" normalizeH="0" baseline="0" noProof="0" dirty="0">
                          <a:ln>
                            <a:noFill/>
                          </a:ln>
                          <a:solidFill>
                            <a:srgbClr val="FFFF00"/>
                          </a:solidFill>
                          <a:effectLst/>
                          <a:uLnTx/>
                          <a:uFillTx/>
                          <a:latin typeface="+mn-lt"/>
                          <a:ea typeface="+mn-ea"/>
                          <a:cs typeface="+mn-cs"/>
                        </a:rPr>
                        <a:t> </a:t>
                      </a:r>
                      <a:r>
                        <a:rPr kumimoji="0" lang="en-US" sz="3600" b="1" i="0" u="none" strike="noStrike" kern="1200" cap="none" spc="0" normalizeH="0" baseline="0" noProof="0" dirty="0" err="1">
                          <a:ln>
                            <a:noFill/>
                          </a:ln>
                          <a:solidFill>
                            <a:srgbClr val="FFFF00"/>
                          </a:solidFill>
                          <a:effectLst/>
                          <a:uLnTx/>
                          <a:uFillTx/>
                          <a:latin typeface="+mn-lt"/>
                          <a:ea typeface="+mn-ea"/>
                          <a:cs typeface="+mn-cs"/>
                        </a:rPr>
                        <a:t>ích</a:t>
                      </a:r>
                      <a:r>
                        <a:rPr kumimoji="0" lang="en-US" sz="3600" b="1" i="0" u="none" strike="noStrike" kern="1200" cap="none" spc="0" normalizeH="0" baseline="0" noProof="0" dirty="0">
                          <a:ln>
                            <a:noFill/>
                          </a:ln>
                          <a:solidFill>
                            <a:srgbClr val="FFFF00"/>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n-lt"/>
                          <a:ea typeface="+mn-ea"/>
                          <a:cs typeface="+mn-cs"/>
                        </a:rPr>
                        <a:t>+ </a:t>
                      </a:r>
                      <a:r>
                        <a:rPr kumimoji="0" lang="vi-VN" sz="3600" b="1" i="0" u="none" strike="noStrike" kern="1200" cap="none" spc="0" normalizeH="0" baseline="0" noProof="0" dirty="0">
                          <a:ln>
                            <a:noFill/>
                          </a:ln>
                          <a:solidFill>
                            <a:srgbClr val="FFFF00"/>
                          </a:solidFill>
                          <a:effectLst/>
                          <a:uLnTx/>
                          <a:uFillTx/>
                          <a:latin typeface="+mn-lt"/>
                          <a:ea typeface="+mn-ea"/>
                          <a:cs typeface="+mn-cs"/>
                        </a:rPr>
                        <a:t>Tối đa hoá Không gian sử dụng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00"/>
                          </a:solidFill>
                          <a:effectLst/>
                          <a:uLnTx/>
                          <a:uFillTx/>
                          <a:latin typeface="+mn-lt"/>
                          <a:ea typeface="+mn-ea"/>
                          <a:cs typeface="+mn-cs"/>
                        </a:rPr>
                        <a:t>+ Tạo môi trường học tập đa dạng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00"/>
                          </a:solidFill>
                          <a:effectLst/>
                          <a:uLnTx/>
                          <a:uFillTx/>
                          <a:latin typeface="+mn-lt"/>
                          <a:ea typeface="+mn-ea"/>
                          <a:cs typeface="+mn-cs"/>
                        </a:rPr>
                        <a:t>+ khuyến khích sự </a:t>
                      </a:r>
                      <a:r>
                        <a:rPr kumimoji="0" lang="en-US" sz="3600" b="1" i="0" u="none" strike="noStrike" kern="1200" cap="none" spc="0" normalizeH="0" baseline="0" noProof="0" dirty="0" err="1">
                          <a:ln>
                            <a:noFill/>
                          </a:ln>
                          <a:solidFill>
                            <a:srgbClr val="FFFF00"/>
                          </a:solidFill>
                          <a:effectLst/>
                          <a:uLnTx/>
                          <a:uFillTx/>
                          <a:latin typeface="+mn-lt"/>
                          <a:ea typeface="+mn-ea"/>
                          <a:cs typeface="+mn-cs"/>
                        </a:rPr>
                        <a:t>hợp</a:t>
                      </a:r>
                      <a:r>
                        <a:rPr kumimoji="0" lang="en-US" sz="3600" b="1" i="0" u="none" strike="noStrike" kern="1200" cap="none" spc="0" normalizeH="0" baseline="0" noProof="0" dirty="0">
                          <a:ln>
                            <a:noFill/>
                          </a:ln>
                          <a:solidFill>
                            <a:srgbClr val="FFFF00"/>
                          </a:solidFill>
                          <a:effectLst/>
                          <a:uLnTx/>
                          <a:uFillTx/>
                          <a:latin typeface="+mn-lt"/>
                          <a:ea typeface="+mn-ea"/>
                          <a:cs typeface="+mn-cs"/>
                        </a:rPr>
                        <a:t> </a:t>
                      </a:r>
                      <a:r>
                        <a:rPr kumimoji="0" lang="en-US" sz="3600" b="1" i="0" u="none" strike="noStrike" kern="1200" cap="none" spc="0" normalizeH="0" baseline="0" noProof="0" dirty="0" err="1">
                          <a:ln>
                            <a:noFill/>
                          </a:ln>
                          <a:solidFill>
                            <a:srgbClr val="FFFF00"/>
                          </a:solidFill>
                          <a:effectLst/>
                          <a:uLnTx/>
                          <a:uFillTx/>
                          <a:latin typeface="+mn-lt"/>
                          <a:ea typeface="+mn-ea"/>
                          <a:cs typeface="+mn-cs"/>
                        </a:rPr>
                        <a:t>tác</a:t>
                      </a:r>
                      <a:r>
                        <a:rPr kumimoji="0" lang="en-US" sz="3600" b="1" i="0" u="none" strike="noStrike" kern="1200" cap="none" spc="0" normalizeH="0" baseline="0" noProof="0" dirty="0">
                          <a:ln>
                            <a:noFill/>
                          </a:ln>
                          <a:solidFill>
                            <a:srgbClr val="FFFF00"/>
                          </a:solidFill>
                          <a:effectLst/>
                          <a:uLnTx/>
                          <a:uFillTx/>
                          <a:latin typeface="+mn-lt"/>
                          <a:ea typeface="+mn-ea"/>
                          <a:cs typeface="+mn-cs"/>
                        </a:rPr>
                        <a:t>,</a:t>
                      </a:r>
                      <a:r>
                        <a:rPr kumimoji="0" lang="vi-VN" sz="3600" b="1" i="0" u="none" strike="noStrike" kern="1200" cap="none" spc="0" normalizeH="0" baseline="0" noProof="0" dirty="0">
                          <a:ln>
                            <a:noFill/>
                          </a:ln>
                          <a:solidFill>
                            <a:srgbClr val="FFFF00"/>
                          </a:solidFill>
                          <a:effectLst/>
                          <a:uLnTx/>
                          <a:uFillTx/>
                          <a:latin typeface="+mn-lt"/>
                          <a:ea typeface="+mn-ea"/>
                          <a:cs typeface="+mn-cs"/>
                        </a:rPr>
                        <a:t> chia </a:t>
                      </a:r>
                      <a:r>
                        <a:rPr kumimoji="0" lang="en-US" sz="3600" b="1" i="0" u="none" strike="noStrike" kern="1200" cap="none" spc="0" normalizeH="0" baseline="0" noProof="0" dirty="0" err="1">
                          <a:ln>
                            <a:noFill/>
                          </a:ln>
                          <a:solidFill>
                            <a:srgbClr val="FFFF00"/>
                          </a:solidFill>
                          <a:effectLst/>
                          <a:uLnTx/>
                          <a:uFillTx/>
                          <a:latin typeface="+mn-lt"/>
                          <a:ea typeface="+mn-ea"/>
                          <a:cs typeface="+mn-cs"/>
                        </a:rPr>
                        <a:t>sẻ</a:t>
                      </a:r>
                      <a:endParaRPr kumimoji="0" lang="en-US" sz="3600" b="1" i="0" u="none" strike="noStrike" kern="1200" cap="none" spc="0" normalizeH="0" baseline="0" noProof="0" dirty="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mn-lt"/>
                          <a:ea typeface="+mn-ea"/>
                          <a:cs typeface="+mn-cs"/>
                        </a:rPr>
                        <a:t>+ </a:t>
                      </a:r>
                      <a:r>
                        <a:rPr kumimoji="0" lang="en-US" sz="3600" b="1" i="0" u="none" strike="noStrike" kern="1200" cap="none" spc="0" normalizeH="0" baseline="0" noProof="0" dirty="0" err="1">
                          <a:ln>
                            <a:noFill/>
                          </a:ln>
                          <a:solidFill>
                            <a:srgbClr val="FFFF00"/>
                          </a:solidFill>
                          <a:effectLst/>
                          <a:uLnTx/>
                          <a:uFillTx/>
                          <a:latin typeface="+mn-lt"/>
                          <a:ea typeface="+mn-ea"/>
                          <a:cs typeface="+mn-cs"/>
                        </a:rPr>
                        <a:t>Tiết</a:t>
                      </a:r>
                      <a:r>
                        <a:rPr kumimoji="0" lang="en-US" sz="3600" b="1" i="0" u="none" strike="noStrike" kern="1200" cap="none" spc="0" normalizeH="0" baseline="0" noProof="0" dirty="0">
                          <a:ln>
                            <a:noFill/>
                          </a:ln>
                          <a:solidFill>
                            <a:srgbClr val="FFFF00"/>
                          </a:solidFill>
                          <a:effectLst/>
                          <a:uLnTx/>
                          <a:uFillTx/>
                          <a:latin typeface="+mn-lt"/>
                          <a:ea typeface="+mn-ea"/>
                          <a:cs typeface="+mn-cs"/>
                        </a:rPr>
                        <a:t> </a:t>
                      </a:r>
                      <a:r>
                        <a:rPr kumimoji="0" lang="en-US" sz="3600" b="1" i="0" u="none" strike="noStrike" kern="1200" cap="none" spc="0" normalizeH="0" baseline="0" noProof="0" dirty="0" err="1">
                          <a:ln>
                            <a:noFill/>
                          </a:ln>
                          <a:solidFill>
                            <a:srgbClr val="FFFF00"/>
                          </a:solidFill>
                          <a:effectLst/>
                          <a:uLnTx/>
                          <a:uFillTx/>
                          <a:latin typeface="+mn-lt"/>
                          <a:ea typeface="+mn-ea"/>
                          <a:cs typeface="+mn-cs"/>
                        </a:rPr>
                        <a:t>kiệm</a:t>
                      </a:r>
                      <a:r>
                        <a:rPr kumimoji="0" lang="en-US" sz="3600" b="1" i="0" u="none" strike="noStrike" kern="1200" cap="none" spc="0" normalizeH="0" baseline="0" noProof="0" dirty="0">
                          <a:ln>
                            <a:noFill/>
                          </a:ln>
                          <a:solidFill>
                            <a:srgbClr val="FFFF00"/>
                          </a:solidFill>
                          <a:effectLst/>
                          <a:uLnTx/>
                          <a:uFillTx/>
                          <a:latin typeface="+mn-lt"/>
                          <a:ea typeface="+mn-ea"/>
                          <a:cs typeface="+mn-cs"/>
                        </a:rPr>
                        <a:t> chi </a:t>
                      </a:r>
                      <a:r>
                        <a:rPr kumimoji="0" lang="en-US" sz="3600" b="1" i="0" u="none" strike="noStrike" kern="1200" cap="none" spc="0" normalizeH="0" baseline="0" noProof="0" dirty="0" err="1">
                          <a:ln>
                            <a:noFill/>
                          </a:ln>
                          <a:solidFill>
                            <a:srgbClr val="FFFF00"/>
                          </a:solidFill>
                          <a:effectLst/>
                          <a:uLnTx/>
                          <a:uFillTx/>
                          <a:latin typeface="+mn-lt"/>
                          <a:ea typeface="+mn-ea"/>
                          <a:cs typeface="+mn-cs"/>
                        </a:rPr>
                        <a:t>phí</a:t>
                      </a:r>
                      <a:endParaRPr kumimoji="0" lang="vi-VN" sz="3600" b="1" i="0" u="none" strike="noStrike" kern="1200" cap="none" spc="0" normalizeH="0" baseline="0" noProof="0" dirty="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FFFF00"/>
                        </a:solidFill>
                        <a:effectLst/>
                        <a:uLnTx/>
                        <a:uFillTx/>
                        <a:latin typeface="+mn-lt"/>
                        <a:ea typeface="+mn-ea"/>
                        <a:cs typeface="+mn-cs"/>
                      </a:endParaRPr>
                    </a:p>
                    <a:p>
                      <a:endParaRPr lang="en-US" sz="3600" dirty="0"/>
                    </a:p>
                  </a:txBody>
                  <a:tcPr/>
                </a:tc>
                <a:tc>
                  <a:txBody>
                    <a:bodyPr/>
                    <a:lstStyle/>
                    <a:p>
                      <a:r>
                        <a:rPr lang="en-US" sz="3600" dirty="0">
                          <a:solidFill>
                            <a:srgbClr val="FFFF00"/>
                          </a:solidFill>
                        </a:rPr>
                        <a:t>Ý</a:t>
                      </a:r>
                      <a:r>
                        <a:rPr lang="en-US" sz="3600" baseline="0" dirty="0">
                          <a:solidFill>
                            <a:srgbClr val="FFFF00"/>
                          </a:solidFill>
                        </a:rPr>
                        <a:t> </a:t>
                      </a:r>
                      <a:r>
                        <a:rPr lang="en-US" sz="3600" baseline="0" dirty="0" err="1">
                          <a:solidFill>
                            <a:srgbClr val="FFFF00"/>
                          </a:solidFill>
                        </a:rPr>
                        <a:t>tưởng</a:t>
                      </a:r>
                      <a:r>
                        <a:rPr lang="en-US" sz="3600" baseline="0" dirty="0">
                          <a:solidFill>
                            <a:srgbClr val="FFFF00"/>
                          </a:solidFill>
                        </a:rPr>
                        <a:t>:</a:t>
                      </a:r>
                    </a:p>
                    <a:p>
                      <a:r>
                        <a:rPr lang="en-US" sz="3600" baseline="0" dirty="0">
                          <a:solidFill>
                            <a:srgbClr val="FFFF00"/>
                          </a:solidFill>
                        </a:rPr>
                        <a:t>+ </a:t>
                      </a:r>
                      <a:r>
                        <a:rPr lang="en-US" sz="3600" baseline="0" dirty="0" err="1">
                          <a:solidFill>
                            <a:srgbClr val="FFFF00"/>
                          </a:solidFill>
                        </a:rPr>
                        <a:t>Sử</a:t>
                      </a:r>
                      <a:r>
                        <a:rPr lang="en-US" sz="3600" baseline="0" dirty="0">
                          <a:solidFill>
                            <a:srgbClr val="FFFF00"/>
                          </a:solidFill>
                        </a:rPr>
                        <a:t> </a:t>
                      </a:r>
                      <a:r>
                        <a:rPr lang="en-US" sz="3600" baseline="0" dirty="0" err="1">
                          <a:solidFill>
                            <a:srgbClr val="FFFF00"/>
                          </a:solidFill>
                        </a:rPr>
                        <a:t>dụng</a:t>
                      </a:r>
                      <a:r>
                        <a:rPr lang="en-US" sz="3600" baseline="0" dirty="0">
                          <a:solidFill>
                            <a:srgbClr val="FFFF00"/>
                          </a:solidFill>
                        </a:rPr>
                        <a:t> </a:t>
                      </a:r>
                      <a:r>
                        <a:rPr lang="en-US" sz="3600" baseline="0" dirty="0" err="1">
                          <a:solidFill>
                            <a:srgbClr val="FFFF00"/>
                          </a:solidFill>
                        </a:rPr>
                        <a:t>vách</a:t>
                      </a:r>
                      <a:r>
                        <a:rPr lang="en-US" sz="3600" baseline="0" dirty="0">
                          <a:solidFill>
                            <a:srgbClr val="FFFF00"/>
                          </a:solidFill>
                        </a:rPr>
                        <a:t> </a:t>
                      </a:r>
                      <a:r>
                        <a:rPr lang="en-US" sz="3600" baseline="0" dirty="0" err="1">
                          <a:solidFill>
                            <a:srgbClr val="FFFF00"/>
                          </a:solidFill>
                        </a:rPr>
                        <a:t>ngăn</a:t>
                      </a:r>
                      <a:r>
                        <a:rPr lang="en-US" sz="3600" baseline="0" dirty="0">
                          <a:solidFill>
                            <a:srgbClr val="FFFF00"/>
                          </a:solidFill>
                        </a:rPr>
                        <a:t> </a:t>
                      </a:r>
                      <a:r>
                        <a:rPr lang="en-US" sz="3600" baseline="0" dirty="0" err="1">
                          <a:solidFill>
                            <a:srgbClr val="FFFF00"/>
                          </a:solidFill>
                        </a:rPr>
                        <a:t>linh</a:t>
                      </a:r>
                      <a:r>
                        <a:rPr lang="en-US" sz="3600" baseline="0" dirty="0">
                          <a:solidFill>
                            <a:srgbClr val="FFFF00"/>
                          </a:solidFill>
                        </a:rPr>
                        <a:t> </a:t>
                      </a:r>
                      <a:r>
                        <a:rPr lang="en-US" sz="3600" baseline="0" dirty="0" err="1">
                          <a:solidFill>
                            <a:srgbClr val="FFFF00"/>
                          </a:solidFill>
                        </a:rPr>
                        <a:t>hoạt</a:t>
                      </a:r>
                      <a:endParaRPr lang="en-US" sz="3600" baseline="0" dirty="0">
                        <a:solidFill>
                          <a:srgbClr val="FFFF00"/>
                        </a:solidFill>
                      </a:endParaRPr>
                    </a:p>
                    <a:p>
                      <a:r>
                        <a:rPr lang="en-US" sz="3600" baseline="0" dirty="0">
                          <a:solidFill>
                            <a:srgbClr val="FFFF00"/>
                          </a:solidFill>
                        </a:rPr>
                        <a:t>+ </a:t>
                      </a:r>
                      <a:r>
                        <a:rPr lang="en-US" sz="3600" baseline="0" dirty="0" err="1">
                          <a:solidFill>
                            <a:srgbClr val="FFFF00"/>
                          </a:solidFill>
                        </a:rPr>
                        <a:t>Sử</a:t>
                      </a:r>
                      <a:r>
                        <a:rPr lang="en-US" sz="3600" baseline="0" dirty="0">
                          <a:solidFill>
                            <a:srgbClr val="FFFF00"/>
                          </a:solidFill>
                        </a:rPr>
                        <a:t> </a:t>
                      </a:r>
                      <a:r>
                        <a:rPr lang="en-US" sz="3600" baseline="0" dirty="0" err="1">
                          <a:solidFill>
                            <a:srgbClr val="FFFF00"/>
                          </a:solidFill>
                        </a:rPr>
                        <a:t>dụng</a:t>
                      </a:r>
                      <a:r>
                        <a:rPr lang="en-US" sz="3600" baseline="0" dirty="0">
                          <a:solidFill>
                            <a:srgbClr val="FFFF00"/>
                          </a:solidFill>
                        </a:rPr>
                        <a:t> </a:t>
                      </a:r>
                      <a:r>
                        <a:rPr lang="en-US" sz="3600" baseline="0" dirty="0" err="1">
                          <a:solidFill>
                            <a:srgbClr val="FFFF00"/>
                          </a:solidFill>
                        </a:rPr>
                        <a:t>nội</a:t>
                      </a:r>
                      <a:r>
                        <a:rPr lang="en-US" sz="3600" baseline="0" dirty="0">
                          <a:solidFill>
                            <a:srgbClr val="FFFF00"/>
                          </a:solidFill>
                        </a:rPr>
                        <a:t> </a:t>
                      </a:r>
                      <a:r>
                        <a:rPr lang="en-US" sz="3600" baseline="0" dirty="0" err="1">
                          <a:solidFill>
                            <a:srgbClr val="FFFF00"/>
                          </a:solidFill>
                        </a:rPr>
                        <a:t>thất</a:t>
                      </a:r>
                      <a:r>
                        <a:rPr lang="en-US" sz="3600" baseline="0" dirty="0">
                          <a:solidFill>
                            <a:srgbClr val="FFFF00"/>
                          </a:solidFill>
                        </a:rPr>
                        <a:t> đ </a:t>
                      </a:r>
                      <a:r>
                        <a:rPr lang="en-US" sz="3600" baseline="0" dirty="0" err="1">
                          <a:solidFill>
                            <a:srgbClr val="FFFF00"/>
                          </a:solidFill>
                        </a:rPr>
                        <a:t>năng</a:t>
                      </a:r>
                      <a:endParaRPr lang="en-US" sz="3600" baseline="0" dirty="0">
                        <a:solidFill>
                          <a:srgbClr val="FFFF00"/>
                        </a:solidFill>
                      </a:endParaRPr>
                    </a:p>
                    <a:p>
                      <a:r>
                        <a:rPr lang="en-US" sz="3600" baseline="0" dirty="0" err="1">
                          <a:solidFill>
                            <a:srgbClr val="FFFF00"/>
                          </a:solidFill>
                        </a:rPr>
                        <a:t>Sử</a:t>
                      </a:r>
                      <a:r>
                        <a:rPr lang="en-US" sz="3600" baseline="0" dirty="0">
                          <a:solidFill>
                            <a:srgbClr val="FFFF00"/>
                          </a:solidFill>
                        </a:rPr>
                        <a:t> </a:t>
                      </a:r>
                      <a:r>
                        <a:rPr lang="en-US" sz="3600" baseline="0" dirty="0" err="1">
                          <a:solidFill>
                            <a:srgbClr val="FFFF00"/>
                          </a:solidFill>
                        </a:rPr>
                        <a:t>dụng</a:t>
                      </a:r>
                      <a:r>
                        <a:rPr lang="en-US" sz="3600" baseline="0" dirty="0">
                          <a:solidFill>
                            <a:srgbClr val="FFFF00"/>
                          </a:solidFill>
                        </a:rPr>
                        <a:t> </a:t>
                      </a:r>
                      <a:r>
                        <a:rPr lang="en-US" sz="3600" baseline="0" dirty="0" err="1">
                          <a:solidFill>
                            <a:srgbClr val="FFFF00"/>
                          </a:solidFill>
                        </a:rPr>
                        <a:t>thảm</a:t>
                      </a:r>
                      <a:r>
                        <a:rPr lang="en-US" sz="3600" baseline="0" dirty="0">
                          <a:solidFill>
                            <a:srgbClr val="FFFF00"/>
                          </a:solidFill>
                        </a:rPr>
                        <a:t> </a:t>
                      </a:r>
                      <a:r>
                        <a:rPr lang="en-US" sz="3600" baseline="0" dirty="0" err="1">
                          <a:solidFill>
                            <a:srgbClr val="FFFF00"/>
                          </a:solidFill>
                        </a:rPr>
                        <a:t>và</a:t>
                      </a:r>
                      <a:r>
                        <a:rPr lang="en-US" sz="3600" baseline="0" dirty="0">
                          <a:solidFill>
                            <a:srgbClr val="FFFF00"/>
                          </a:solidFill>
                        </a:rPr>
                        <a:t> </a:t>
                      </a:r>
                      <a:r>
                        <a:rPr lang="en-US" sz="3600" baseline="0" dirty="0" err="1">
                          <a:solidFill>
                            <a:srgbClr val="FFFF00"/>
                          </a:solidFill>
                        </a:rPr>
                        <a:t>thùng</a:t>
                      </a:r>
                      <a:r>
                        <a:rPr lang="en-US" sz="3600" baseline="0" dirty="0">
                          <a:solidFill>
                            <a:srgbClr val="FFFF00"/>
                          </a:solidFill>
                        </a:rPr>
                        <a:t> </a:t>
                      </a:r>
                      <a:r>
                        <a:rPr lang="en-US" sz="3600" baseline="0" dirty="0" err="1">
                          <a:solidFill>
                            <a:srgbClr val="FFFF00"/>
                          </a:solidFill>
                        </a:rPr>
                        <a:t>chứa</a:t>
                      </a:r>
                      <a:endParaRPr lang="en-US" sz="3600" baseline="0" dirty="0">
                        <a:solidFill>
                          <a:srgbClr val="FFFF00"/>
                        </a:solidFill>
                      </a:endParaRPr>
                    </a:p>
                    <a:p>
                      <a:r>
                        <a:rPr lang="en-US" sz="3600" baseline="0" dirty="0">
                          <a:solidFill>
                            <a:srgbClr val="FFFF00"/>
                          </a:solidFill>
                        </a:rPr>
                        <a:t>SỬ </a:t>
                      </a:r>
                      <a:r>
                        <a:rPr lang="en-US" sz="3600" baseline="0" dirty="0" err="1">
                          <a:solidFill>
                            <a:srgbClr val="FFFF00"/>
                          </a:solidFill>
                        </a:rPr>
                        <a:t>dụng</a:t>
                      </a:r>
                      <a:r>
                        <a:rPr lang="en-US" sz="3600" baseline="0" dirty="0">
                          <a:solidFill>
                            <a:srgbClr val="FFFF00"/>
                          </a:solidFill>
                        </a:rPr>
                        <a:t> </a:t>
                      </a:r>
                      <a:r>
                        <a:rPr lang="en-US" sz="3600" baseline="0" dirty="0" err="1">
                          <a:solidFill>
                            <a:srgbClr val="FFFF00"/>
                          </a:solidFill>
                        </a:rPr>
                        <a:t>bảng</a:t>
                      </a:r>
                      <a:r>
                        <a:rPr lang="en-US" sz="3600" baseline="0" dirty="0">
                          <a:solidFill>
                            <a:srgbClr val="FFFF00"/>
                          </a:solidFill>
                        </a:rPr>
                        <a:t> </a:t>
                      </a:r>
                      <a:r>
                        <a:rPr lang="en-US" sz="3600" baseline="0" dirty="0" err="1">
                          <a:solidFill>
                            <a:srgbClr val="FFFF00"/>
                          </a:solidFill>
                        </a:rPr>
                        <a:t>trắng</a:t>
                      </a:r>
                      <a:r>
                        <a:rPr lang="en-US" sz="3600" baseline="0" dirty="0">
                          <a:solidFill>
                            <a:srgbClr val="FFFF00"/>
                          </a:solidFill>
                        </a:rPr>
                        <a:t> </a:t>
                      </a:r>
                      <a:r>
                        <a:rPr lang="en-US" sz="3600" baseline="0" dirty="0" err="1">
                          <a:solidFill>
                            <a:srgbClr val="FFFF00"/>
                          </a:solidFill>
                        </a:rPr>
                        <a:t>và</a:t>
                      </a:r>
                      <a:r>
                        <a:rPr lang="en-US" sz="3600" baseline="0" dirty="0">
                          <a:solidFill>
                            <a:srgbClr val="FFFF00"/>
                          </a:solidFill>
                        </a:rPr>
                        <a:t> bang </a:t>
                      </a:r>
                      <a:r>
                        <a:rPr lang="en-US" sz="3600" baseline="0" dirty="0" err="1">
                          <a:solidFill>
                            <a:srgbClr val="FFFF00"/>
                          </a:solidFill>
                        </a:rPr>
                        <a:t>dính</a:t>
                      </a:r>
                      <a:endParaRPr lang="en-US" sz="3600" baseline="0" dirty="0">
                        <a:solidFill>
                          <a:srgbClr val="FFFF00"/>
                        </a:solidFill>
                      </a:endParaRPr>
                    </a:p>
                    <a:p>
                      <a:endParaRPr lang="en-US" sz="3600" baseline="0" dirty="0">
                        <a:solidFill>
                          <a:srgbClr val="FFFF00"/>
                        </a:solidFill>
                      </a:endParaRPr>
                    </a:p>
                  </a:txBody>
                  <a:tcPr/>
                </a:tc>
                <a:tc>
                  <a:txBody>
                    <a:bodyPr/>
                    <a:lstStyle/>
                    <a:p>
                      <a:r>
                        <a:rPr lang="en-US" sz="3600" dirty="0" err="1">
                          <a:solidFill>
                            <a:srgbClr val="FFFF00"/>
                          </a:solidFill>
                        </a:rPr>
                        <a:t>Lưu</a:t>
                      </a:r>
                      <a:r>
                        <a:rPr lang="en-US" sz="3600" dirty="0">
                          <a:solidFill>
                            <a:srgbClr val="FFFF00"/>
                          </a:solidFill>
                        </a:rPr>
                        <a:t> ý:</a:t>
                      </a:r>
                    </a:p>
                    <a:p>
                      <a:r>
                        <a:rPr lang="en-US" sz="3600" dirty="0">
                          <a:solidFill>
                            <a:srgbClr val="FFFF00"/>
                          </a:solidFill>
                        </a:rPr>
                        <a:t>+</a:t>
                      </a:r>
                      <a:r>
                        <a:rPr lang="en-US" sz="3600" baseline="0" dirty="0">
                          <a:solidFill>
                            <a:srgbClr val="FFFF00"/>
                          </a:solidFill>
                        </a:rPr>
                        <a:t> </a:t>
                      </a:r>
                      <a:r>
                        <a:rPr lang="en-US" sz="3600" baseline="0" dirty="0" err="1">
                          <a:solidFill>
                            <a:srgbClr val="FFFF00"/>
                          </a:solidFill>
                        </a:rPr>
                        <a:t>Bảo</a:t>
                      </a:r>
                      <a:r>
                        <a:rPr lang="en-US" sz="3600" baseline="0" dirty="0">
                          <a:solidFill>
                            <a:srgbClr val="FFFF00"/>
                          </a:solidFill>
                        </a:rPr>
                        <a:t> </a:t>
                      </a:r>
                      <a:r>
                        <a:rPr lang="en-US" sz="3600" baseline="0" dirty="0" err="1">
                          <a:solidFill>
                            <a:srgbClr val="FFFF00"/>
                          </a:solidFill>
                        </a:rPr>
                        <a:t>đảm</a:t>
                      </a:r>
                      <a:r>
                        <a:rPr lang="en-US" sz="3600" baseline="0" dirty="0">
                          <a:solidFill>
                            <a:srgbClr val="FFFF00"/>
                          </a:solidFill>
                        </a:rPr>
                        <a:t> an </a:t>
                      </a:r>
                      <a:r>
                        <a:rPr lang="en-US" sz="3600" baseline="0" dirty="0" err="1">
                          <a:solidFill>
                            <a:srgbClr val="FFFF00"/>
                          </a:solidFill>
                        </a:rPr>
                        <a:t>toàn</a:t>
                      </a:r>
                      <a:r>
                        <a:rPr lang="en-US" sz="3600" baseline="0" dirty="0">
                          <a:solidFill>
                            <a:srgbClr val="FFFF00"/>
                          </a:solidFill>
                        </a:rPr>
                        <a:t> </a:t>
                      </a:r>
                      <a:r>
                        <a:rPr lang="en-US" sz="3600" baseline="0" dirty="0" err="1">
                          <a:solidFill>
                            <a:srgbClr val="FFFF00"/>
                          </a:solidFill>
                        </a:rPr>
                        <a:t>cho</a:t>
                      </a:r>
                      <a:r>
                        <a:rPr lang="en-US" sz="3600" baseline="0" dirty="0">
                          <a:solidFill>
                            <a:srgbClr val="FFFF00"/>
                          </a:solidFill>
                        </a:rPr>
                        <a:t> </a:t>
                      </a:r>
                      <a:r>
                        <a:rPr lang="en-US" sz="3600" baseline="0" dirty="0" err="1">
                          <a:solidFill>
                            <a:srgbClr val="FFFF00"/>
                          </a:solidFill>
                        </a:rPr>
                        <a:t>trẻ</a:t>
                      </a:r>
                      <a:endParaRPr lang="en-US" sz="3600" baseline="0" dirty="0">
                        <a:solidFill>
                          <a:srgbClr val="FFFF00"/>
                        </a:solidFill>
                      </a:endParaRPr>
                    </a:p>
                    <a:p>
                      <a:r>
                        <a:rPr lang="en-US" sz="3600" baseline="0" dirty="0">
                          <a:solidFill>
                            <a:srgbClr val="FFFF00"/>
                          </a:solidFill>
                        </a:rPr>
                        <a:t>+</a:t>
                      </a:r>
                      <a:r>
                        <a:rPr lang="en-US" sz="3600" baseline="0" dirty="0" err="1">
                          <a:solidFill>
                            <a:srgbClr val="FFFF00"/>
                          </a:solidFill>
                        </a:rPr>
                        <a:t>Lắng</a:t>
                      </a:r>
                      <a:r>
                        <a:rPr lang="en-US" sz="3600" baseline="0" dirty="0">
                          <a:solidFill>
                            <a:srgbClr val="FFFF00"/>
                          </a:solidFill>
                        </a:rPr>
                        <a:t> </a:t>
                      </a:r>
                      <a:r>
                        <a:rPr lang="en-US" sz="3600" baseline="0" dirty="0" err="1">
                          <a:solidFill>
                            <a:srgbClr val="FFFF00"/>
                          </a:solidFill>
                        </a:rPr>
                        <a:t>nghe</a:t>
                      </a:r>
                      <a:r>
                        <a:rPr lang="en-US" sz="3600" baseline="0" dirty="0">
                          <a:solidFill>
                            <a:srgbClr val="FFFF00"/>
                          </a:solidFill>
                        </a:rPr>
                        <a:t> ý </a:t>
                      </a:r>
                      <a:r>
                        <a:rPr lang="en-US" sz="3600" baseline="0" dirty="0" err="1">
                          <a:solidFill>
                            <a:srgbClr val="FFFF00"/>
                          </a:solidFill>
                        </a:rPr>
                        <a:t>kiến</a:t>
                      </a:r>
                      <a:r>
                        <a:rPr lang="en-US" sz="3600" baseline="0" dirty="0">
                          <a:solidFill>
                            <a:srgbClr val="FFFF00"/>
                          </a:solidFill>
                        </a:rPr>
                        <a:t> </a:t>
                      </a:r>
                      <a:r>
                        <a:rPr lang="en-US" sz="3600" baseline="0" dirty="0" err="1">
                          <a:solidFill>
                            <a:srgbClr val="FFFF00"/>
                          </a:solidFill>
                        </a:rPr>
                        <a:t>của</a:t>
                      </a:r>
                      <a:r>
                        <a:rPr lang="en-US" sz="3600" baseline="0" dirty="0">
                          <a:solidFill>
                            <a:srgbClr val="FFFF00"/>
                          </a:solidFill>
                        </a:rPr>
                        <a:t> </a:t>
                      </a:r>
                      <a:r>
                        <a:rPr lang="en-US" sz="3600" baseline="0" dirty="0" err="1">
                          <a:solidFill>
                            <a:srgbClr val="FFFF00"/>
                          </a:solidFill>
                        </a:rPr>
                        <a:t>trẻ</a:t>
                      </a:r>
                      <a:endParaRPr lang="en-US" sz="3600" baseline="0" dirty="0">
                        <a:solidFill>
                          <a:srgbClr val="FFFF00"/>
                        </a:solidFill>
                      </a:endParaRPr>
                    </a:p>
                    <a:p>
                      <a:r>
                        <a:rPr lang="en-US" sz="3600" baseline="0" dirty="0">
                          <a:solidFill>
                            <a:srgbClr val="FFFF00"/>
                          </a:solidFill>
                        </a:rPr>
                        <a:t>+ </a:t>
                      </a:r>
                      <a:r>
                        <a:rPr lang="en-US" sz="3600" baseline="0" dirty="0" err="1">
                          <a:solidFill>
                            <a:srgbClr val="FFFF00"/>
                          </a:solidFill>
                        </a:rPr>
                        <a:t>Thay</a:t>
                      </a:r>
                      <a:r>
                        <a:rPr lang="en-US" sz="3600" baseline="0" dirty="0">
                          <a:solidFill>
                            <a:srgbClr val="FFFF00"/>
                          </a:solidFill>
                        </a:rPr>
                        <a:t> </a:t>
                      </a:r>
                      <a:r>
                        <a:rPr lang="en-US" sz="3600" baseline="0" dirty="0" err="1">
                          <a:solidFill>
                            <a:srgbClr val="FFFF00"/>
                          </a:solidFill>
                        </a:rPr>
                        <a:t>đổi</a:t>
                      </a:r>
                      <a:r>
                        <a:rPr lang="en-US" sz="3600" baseline="0" dirty="0">
                          <a:solidFill>
                            <a:srgbClr val="FFFF00"/>
                          </a:solidFill>
                        </a:rPr>
                        <a:t> </a:t>
                      </a:r>
                      <a:r>
                        <a:rPr lang="en-US" sz="3600" baseline="0" dirty="0" err="1">
                          <a:solidFill>
                            <a:srgbClr val="FFFF00"/>
                          </a:solidFill>
                        </a:rPr>
                        <a:t>cách</a:t>
                      </a:r>
                      <a:r>
                        <a:rPr lang="en-US" sz="3600" baseline="0" dirty="0">
                          <a:solidFill>
                            <a:srgbClr val="FFFF00"/>
                          </a:solidFill>
                        </a:rPr>
                        <a:t> </a:t>
                      </a:r>
                      <a:r>
                        <a:rPr lang="en-US" sz="3600" baseline="0" dirty="0" err="1">
                          <a:solidFill>
                            <a:srgbClr val="FFFF00"/>
                          </a:solidFill>
                        </a:rPr>
                        <a:t>sắp</a:t>
                      </a:r>
                      <a:r>
                        <a:rPr lang="en-US" sz="3600" baseline="0" dirty="0">
                          <a:solidFill>
                            <a:srgbClr val="FFFF00"/>
                          </a:solidFill>
                        </a:rPr>
                        <a:t> </a:t>
                      </a:r>
                      <a:r>
                        <a:rPr lang="en-US" sz="3600" baseline="0" dirty="0" err="1">
                          <a:solidFill>
                            <a:srgbClr val="FFFF00"/>
                          </a:solidFill>
                        </a:rPr>
                        <a:t>xếp</a:t>
                      </a:r>
                      <a:r>
                        <a:rPr lang="en-US" sz="3600" baseline="0" dirty="0">
                          <a:solidFill>
                            <a:srgbClr val="FFFF00"/>
                          </a:solidFill>
                        </a:rPr>
                        <a:t> </a:t>
                      </a:r>
                      <a:r>
                        <a:rPr lang="en-US" sz="3600" baseline="0" dirty="0" err="1">
                          <a:solidFill>
                            <a:srgbClr val="FFFF00"/>
                          </a:solidFill>
                        </a:rPr>
                        <a:t>thường</a:t>
                      </a:r>
                      <a:r>
                        <a:rPr lang="en-US" sz="3600" baseline="0" dirty="0">
                          <a:solidFill>
                            <a:srgbClr val="FFFF00"/>
                          </a:solidFill>
                        </a:rPr>
                        <a:t> </a:t>
                      </a:r>
                      <a:r>
                        <a:rPr lang="en-US" sz="3600" baseline="0" dirty="0" err="1">
                          <a:solidFill>
                            <a:srgbClr val="FFFF00"/>
                          </a:solidFill>
                        </a:rPr>
                        <a:t>xuyên</a:t>
                      </a:r>
                      <a:endParaRPr lang="en-US" sz="3600" baseline="0" dirty="0">
                        <a:solidFill>
                          <a:srgbClr val="FFFF00"/>
                        </a:solidFill>
                      </a:endParaRPr>
                    </a:p>
                    <a:p>
                      <a:r>
                        <a:rPr lang="en-US" sz="3600" baseline="0" dirty="0">
                          <a:solidFill>
                            <a:srgbClr val="FFFF00"/>
                          </a:solidFill>
                        </a:rPr>
                        <a:t>+ </a:t>
                      </a:r>
                      <a:r>
                        <a:rPr lang="en-US" sz="3600" baseline="0" dirty="0" err="1">
                          <a:solidFill>
                            <a:srgbClr val="FFFF00"/>
                          </a:solidFill>
                        </a:rPr>
                        <a:t>Tận</a:t>
                      </a:r>
                      <a:r>
                        <a:rPr lang="en-US" sz="3600" baseline="0" dirty="0">
                          <a:solidFill>
                            <a:srgbClr val="FFFF00"/>
                          </a:solidFill>
                        </a:rPr>
                        <a:t> </a:t>
                      </a:r>
                      <a:r>
                        <a:rPr lang="en-US" sz="3600" baseline="0" dirty="0" err="1">
                          <a:solidFill>
                            <a:srgbClr val="FFFF00"/>
                          </a:solidFill>
                        </a:rPr>
                        <a:t>dụng</a:t>
                      </a:r>
                      <a:r>
                        <a:rPr lang="en-US" sz="3600" baseline="0" dirty="0">
                          <a:solidFill>
                            <a:srgbClr val="FFFF00"/>
                          </a:solidFill>
                        </a:rPr>
                        <a:t> </a:t>
                      </a:r>
                      <a:r>
                        <a:rPr lang="en-US" sz="3600" baseline="0" dirty="0" err="1">
                          <a:solidFill>
                            <a:srgbClr val="FFFF00"/>
                          </a:solidFill>
                        </a:rPr>
                        <a:t>linh</a:t>
                      </a:r>
                      <a:r>
                        <a:rPr lang="en-US" sz="3600" baseline="0" dirty="0">
                          <a:solidFill>
                            <a:srgbClr val="FFFF00"/>
                          </a:solidFill>
                        </a:rPr>
                        <a:t> </a:t>
                      </a:r>
                      <a:r>
                        <a:rPr lang="en-US" sz="3600" baseline="0" dirty="0" err="1">
                          <a:solidFill>
                            <a:srgbClr val="FFFF00"/>
                          </a:solidFill>
                        </a:rPr>
                        <a:t>hoạt</a:t>
                      </a:r>
                      <a:r>
                        <a:rPr lang="en-US" sz="3600" baseline="0" dirty="0">
                          <a:solidFill>
                            <a:srgbClr val="FFFF00"/>
                          </a:solidFill>
                        </a:rPr>
                        <a:t> </a:t>
                      </a:r>
                      <a:r>
                        <a:rPr lang="en-US" sz="3600" baseline="0" dirty="0" err="1">
                          <a:solidFill>
                            <a:srgbClr val="FFFF00"/>
                          </a:solidFill>
                        </a:rPr>
                        <a:t>các</a:t>
                      </a:r>
                      <a:r>
                        <a:rPr lang="en-US" sz="3600" baseline="0" dirty="0">
                          <a:solidFill>
                            <a:srgbClr val="FFFF00"/>
                          </a:solidFill>
                        </a:rPr>
                        <a:t> </a:t>
                      </a:r>
                      <a:r>
                        <a:rPr lang="en-US" sz="3600" baseline="0" dirty="0" err="1">
                          <a:solidFill>
                            <a:srgbClr val="FFFF00"/>
                          </a:solidFill>
                        </a:rPr>
                        <a:t>góc</a:t>
                      </a:r>
                      <a:r>
                        <a:rPr lang="en-US" sz="3600" baseline="0" dirty="0">
                          <a:solidFill>
                            <a:srgbClr val="FFFF00"/>
                          </a:solidFill>
                        </a:rPr>
                        <a:t> </a:t>
                      </a:r>
                    </a:p>
                    <a:p>
                      <a:r>
                        <a:rPr lang="en-US" sz="3600" baseline="0" dirty="0">
                          <a:solidFill>
                            <a:srgbClr val="FFFF00"/>
                          </a:solidFill>
                        </a:rPr>
                        <a:t>+ </a:t>
                      </a:r>
                      <a:r>
                        <a:rPr lang="en-US" sz="3600" baseline="0" dirty="0" err="1">
                          <a:solidFill>
                            <a:srgbClr val="FFFF00"/>
                          </a:solidFill>
                        </a:rPr>
                        <a:t>Chú</a:t>
                      </a:r>
                      <a:r>
                        <a:rPr lang="en-US" sz="3600" baseline="0" dirty="0">
                          <a:solidFill>
                            <a:srgbClr val="FFFF00"/>
                          </a:solidFill>
                        </a:rPr>
                        <a:t> </a:t>
                      </a:r>
                      <a:r>
                        <a:rPr lang="en-US" sz="3600" baseline="0" dirty="0" err="1">
                          <a:solidFill>
                            <a:srgbClr val="FFFF00"/>
                          </a:solidFill>
                        </a:rPr>
                        <a:t>trọng</a:t>
                      </a:r>
                      <a:r>
                        <a:rPr lang="en-US" sz="3600" baseline="0" dirty="0">
                          <a:solidFill>
                            <a:srgbClr val="FFFF00"/>
                          </a:solidFill>
                        </a:rPr>
                        <a:t>  </a:t>
                      </a:r>
                      <a:r>
                        <a:rPr lang="en-US" sz="3600" baseline="0" dirty="0" err="1">
                          <a:solidFill>
                            <a:srgbClr val="FFFF00"/>
                          </a:solidFill>
                        </a:rPr>
                        <a:t>nguồn</a:t>
                      </a:r>
                      <a:r>
                        <a:rPr lang="en-US" sz="3600" baseline="0" dirty="0">
                          <a:solidFill>
                            <a:srgbClr val="FFFF00"/>
                          </a:solidFill>
                        </a:rPr>
                        <a:t> </a:t>
                      </a:r>
                      <a:r>
                        <a:rPr lang="en-US" sz="3600" baseline="0" dirty="0" err="1">
                          <a:solidFill>
                            <a:srgbClr val="FFFF00"/>
                          </a:solidFill>
                        </a:rPr>
                        <a:t>nguyên</a:t>
                      </a:r>
                      <a:r>
                        <a:rPr lang="en-US" sz="3600" baseline="0" dirty="0">
                          <a:solidFill>
                            <a:srgbClr val="FFFF00"/>
                          </a:solidFill>
                        </a:rPr>
                        <a:t> </a:t>
                      </a:r>
                      <a:r>
                        <a:rPr lang="en-US" sz="3600" baseline="0" dirty="0" err="1">
                          <a:solidFill>
                            <a:srgbClr val="FFFF00"/>
                          </a:solidFill>
                        </a:rPr>
                        <a:t>liệu</a:t>
                      </a:r>
                      <a:r>
                        <a:rPr lang="en-US" sz="3600" baseline="0" dirty="0">
                          <a:solidFill>
                            <a:srgbClr val="FFFF00"/>
                          </a:solidFill>
                        </a:rPr>
                        <a:t>, </a:t>
                      </a:r>
                      <a:r>
                        <a:rPr lang="en-US" sz="3600" baseline="0" dirty="0" err="1">
                          <a:solidFill>
                            <a:srgbClr val="FFFF00"/>
                          </a:solidFill>
                        </a:rPr>
                        <a:t>thiết</a:t>
                      </a:r>
                      <a:r>
                        <a:rPr lang="en-US" sz="3600" baseline="0" dirty="0">
                          <a:solidFill>
                            <a:srgbClr val="FFFF00"/>
                          </a:solidFill>
                        </a:rPr>
                        <a:t> </a:t>
                      </a:r>
                      <a:r>
                        <a:rPr lang="en-US" sz="3600" baseline="0" dirty="0" err="1">
                          <a:solidFill>
                            <a:srgbClr val="FFFF00"/>
                          </a:solidFill>
                        </a:rPr>
                        <a:t>bị</a:t>
                      </a:r>
                      <a:r>
                        <a:rPr lang="en-US" sz="3600" baseline="0" dirty="0">
                          <a:solidFill>
                            <a:srgbClr val="FFFF00"/>
                          </a:solidFill>
                        </a:rPr>
                        <a:t> </a:t>
                      </a:r>
                      <a:r>
                        <a:rPr lang="en-US" sz="3600" baseline="0" dirty="0" err="1">
                          <a:solidFill>
                            <a:srgbClr val="FFFF00"/>
                          </a:solidFill>
                        </a:rPr>
                        <a:t>trực</a:t>
                      </a:r>
                      <a:r>
                        <a:rPr lang="en-US" sz="3600" baseline="0" dirty="0">
                          <a:solidFill>
                            <a:srgbClr val="FFFF00"/>
                          </a:solidFill>
                        </a:rPr>
                        <a:t> </a:t>
                      </a:r>
                      <a:r>
                        <a:rPr lang="en-US" sz="3600" baseline="0" dirty="0" err="1">
                          <a:solidFill>
                            <a:srgbClr val="FFFF00"/>
                          </a:solidFill>
                        </a:rPr>
                        <a:t>quan</a:t>
                      </a:r>
                      <a:r>
                        <a:rPr lang="en-US" sz="3600" baseline="0" dirty="0">
                          <a:solidFill>
                            <a:srgbClr val="FFFF00"/>
                          </a:solidFill>
                        </a:rPr>
                        <a:t>  </a:t>
                      </a:r>
                      <a:r>
                        <a:rPr lang="en-US" sz="3600" baseline="0" dirty="0" err="1">
                          <a:solidFill>
                            <a:srgbClr val="FFFF00"/>
                          </a:solidFill>
                        </a:rPr>
                        <a:t>mở</a:t>
                      </a:r>
                      <a:r>
                        <a:rPr lang="en-US" sz="3600" baseline="0" dirty="0">
                          <a:solidFill>
                            <a:srgbClr val="FFFF00"/>
                          </a:solidFill>
                        </a:rPr>
                        <a:t>, </a:t>
                      </a:r>
                      <a:r>
                        <a:rPr lang="en-US" sz="3600" baseline="0" dirty="0" err="1">
                          <a:solidFill>
                            <a:srgbClr val="FFFF00"/>
                          </a:solidFill>
                        </a:rPr>
                        <a:t>vật</a:t>
                      </a:r>
                      <a:r>
                        <a:rPr lang="en-US" sz="3600" baseline="0" dirty="0">
                          <a:solidFill>
                            <a:srgbClr val="FFFF00"/>
                          </a:solidFill>
                        </a:rPr>
                        <a:t> </a:t>
                      </a:r>
                      <a:r>
                        <a:rPr lang="en-US" sz="3600" baseline="0" dirty="0" err="1">
                          <a:solidFill>
                            <a:srgbClr val="FFFF00"/>
                          </a:solidFill>
                        </a:rPr>
                        <a:t>liệu</a:t>
                      </a:r>
                      <a:r>
                        <a:rPr lang="en-US" sz="3600" baseline="0" dirty="0">
                          <a:solidFill>
                            <a:srgbClr val="FFFF00"/>
                          </a:solidFill>
                        </a:rPr>
                        <a:t> </a:t>
                      </a:r>
                      <a:r>
                        <a:rPr lang="en-US" sz="3600" baseline="0" dirty="0" err="1">
                          <a:solidFill>
                            <a:srgbClr val="FFFF00"/>
                          </a:solidFill>
                        </a:rPr>
                        <a:t>có</a:t>
                      </a:r>
                      <a:r>
                        <a:rPr lang="en-US" sz="3600" baseline="0" dirty="0">
                          <a:solidFill>
                            <a:srgbClr val="FFFF00"/>
                          </a:solidFill>
                        </a:rPr>
                        <a:t> </a:t>
                      </a:r>
                      <a:r>
                        <a:rPr lang="en-US" sz="3600" baseline="0" dirty="0" err="1">
                          <a:solidFill>
                            <a:srgbClr val="FFFF00"/>
                          </a:solidFill>
                        </a:rPr>
                        <a:t>nguồn</a:t>
                      </a:r>
                      <a:r>
                        <a:rPr lang="en-US" sz="3600" baseline="0" dirty="0">
                          <a:solidFill>
                            <a:srgbClr val="FFFF00"/>
                          </a:solidFill>
                        </a:rPr>
                        <a:t> </a:t>
                      </a:r>
                      <a:r>
                        <a:rPr lang="en-US" sz="3600" baseline="0" dirty="0" err="1">
                          <a:solidFill>
                            <a:srgbClr val="FFFF00"/>
                          </a:solidFill>
                        </a:rPr>
                        <a:t>gốc</a:t>
                      </a:r>
                      <a:r>
                        <a:rPr lang="en-US" sz="3600" baseline="0" dirty="0">
                          <a:solidFill>
                            <a:srgbClr val="FFFF00"/>
                          </a:solidFill>
                        </a:rPr>
                        <a:t> </a:t>
                      </a:r>
                      <a:r>
                        <a:rPr lang="en-US" sz="3600" baseline="0" dirty="0" err="1">
                          <a:solidFill>
                            <a:srgbClr val="FFFF00"/>
                          </a:solidFill>
                        </a:rPr>
                        <a:t>tự</a:t>
                      </a:r>
                      <a:r>
                        <a:rPr lang="en-US" sz="3600" baseline="0" dirty="0">
                          <a:solidFill>
                            <a:srgbClr val="FFFF00"/>
                          </a:solidFill>
                        </a:rPr>
                        <a:t> </a:t>
                      </a:r>
                      <a:r>
                        <a:rPr lang="en-US" sz="3600" baseline="0" dirty="0" err="1">
                          <a:solidFill>
                            <a:srgbClr val="FFFF00"/>
                          </a:solidFill>
                        </a:rPr>
                        <a:t>nhiên</a:t>
                      </a:r>
                      <a:r>
                        <a:rPr lang="en-US" sz="3600" baseline="0" dirty="0">
                          <a:solidFill>
                            <a:srgbClr val="FFFF00"/>
                          </a:solidFill>
                        </a:rPr>
                        <a:t>, </a:t>
                      </a:r>
                      <a:r>
                        <a:rPr lang="en-US" sz="3600" baseline="0" dirty="0" err="1">
                          <a:solidFill>
                            <a:srgbClr val="FFFF00"/>
                          </a:solidFill>
                        </a:rPr>
                        <a:t>vật</a:t>
                      </a:r>
                      <a:r>
                        <a:rPr lang="en-US" sz="3600" baseline="0" dirty="0">
                          <a:solidFill>
                            <a:srgbClr val="FFFF00"/>
                          </a:solidFill>
                        </a:rPr>
                        <a:t> </a:t>
                      </a:r>
                      <a:r>
                        <a:rPr lang="en-US" sz="3600" baseline="0" dirty="0" err="1">
                          <a:solidFill>
                            <a:srgbClr val="FFFF00"/>
                          </a:solidFill>
                        </a:rPr>
                        <a:t>thật</a:t>
                      </a:r>
                      <a:endParaRPr lang="en-US" sz="3600" dirty="0">
                        <a:solidFill>
                          <a:srgbClr val="FFFF00"/>
                        </a:solidFill>
                      </a:endParaRPr>
                    </a:p>
                  </a:txBody>
                  <a:tcPr/>
                </a:tc>
                <a:extLst>
                  <a:ext uri="{0D108BD9-81ED-4DB2-BD59-A6C34878D82A}">
                    <a16:rowId xmlns:a16="http://schemas.microsoft.com/office/drawing/2014/main" val="2148610036"/>
                  </a:ext>
                </a:extLst>
              </a:tr>
            </a:tbl>
          </a:graphicData>
        </a:graphic>
      </p:graphicFrame>
    </p:spTree>
    <p:extLst>
      <p:ext uri="{BB962C8B-B14F-4D97-AF65-F5344CB8AC3E}">
        <p14:creationId xmlns:p14="http://schemas.microsoft.com/office/powerpoint/2010/main" val="2218730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0001" y="316236"/>
            <a:ext cx="17624483" cy="9654528"/>
            <a:chOff x="0" y="0"/>
            <a:chExt cx="36201849" cy="19831037"/>
          </a:xfrm>
        </p:grpSpPr>
        <p:sp>
          <p:nvSpPr>
            <p:cNvPr id="3" name="Freeform 3"/>
            <p:cNvSpPr/>
            <p:nvPr/>
          </p:nvSpPr>
          <p:spPr>
            <a:xfrm>
              <a:off x="72390" y="72390"/>
              <a:ext cx="36057070" cy="19686257"/>
            </a:xfrm>
            <a:custGeom>
              <a:avLst/>
              <a:gdLst/>
              <a:ahLst/>
              <a:cxnLst/>
              <a:rect l="l" t="t" r="r" b="b"/>
              <a:pathLst>
                <a:path w="36057070" h="19686257">
                  <a:moveTo>
                    <a:pt x="0" y="0"/>
                  </a:moveTo>
                  <a:lnTo>
                    <a:pt x="36057070" y="0"/>
                  </a:lnTo>
                  <a:lnTo>
                    <a:pt x="36057070"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36201849" cy="19831038"/>
            </a:xfrm>
            <a:custGeom>
              <a:avLst/>
              <a:gdLst/>
              <a:ahLst/>
              <a:cxnLst/>
              <a:rect l="l" t="t" r="r" b="b"/>
              <a:pathLst>
                <a:path w="36201849" h="19831038">
                  <a:moveTo>
                    <a:pt x="36057067" y="19686257"/>
                  </a:moveTo>
                  <a:lnTo>
                    <a:pt x="36201849" y="19686257"/>
                  </a:lnTo>
                  <a:lnTo>
                    <a:pt x="36201849" y="19831038"/>
                  </a:lnTo>
                  <a:lnTo>
                    <a:pt x="36057067" y="19831038"/>
                  </a:lnTo>
                  <a:lnTo>
                    <a:pt x="36057067"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36057067" y="144780"/>
                  </a:moveTo>
                  <a:lnTo>
                    <a:pt x="36201849" y="144780"/>
                  </a:lnTo>
                  <a:lnTo>
                    <a:pt x="36201849" y="19686257"/>
                  </a:lnTo>
                  <a:lnTo>
                    <a:pt x="36057067" y="19686257"/>
                  </a:lnTo>
                  <a:lnTo>
                    <a:pt x="36057067" y="144780"/>
                  </a:lnTo>
                  <a:close/>
                  <a:moveTo>
                    <a:pt x="144780" y="19686257"/>
                  </a:moveTo>
                  <a:lnTo>
                    <a:pt x="36057067" y="19686257"/>
                  </a:lnTo>
                  <a:lnTo>
                    <a:pt x="36057067" y="19831038"/>
                  </a:lnTo>
                  <a:lnTo>
                    <a:pt x="144780" y="19831038"/>
                  </a:lnTo>
                  <a:lnTo>
                    <a:pt x="144780" y="19686257"/>
                  </a:lnTo>
                  <a:close/>
                  <a:moveTo>
                    <a:pt x="36057067" y="0"/>
                  </a:moveTo>
                  <a:lnTo>
                    <a:pt x="36201849" y="0"/>
                  </a:lnTo>
                  <a:lnTo>
                    <a:pt x="36201849" y="144780"/>
                  </a:lnTo>
                  <a:lnTo>
                    <a:pt x="36057067" y="144780"/>
                  </a:lnTo>
                  <a:lnTo>
                    <a:pt x="36057067" y="0"/>
                  </a:lnTo>
                  <a:close/>
                  <a:moveTo>
                    <a:pt x="0" y="0"/>
                  </a:moveTo>
                  <a:lnTo>
                    <a:pt x="144780" y="0"/>
                  </a:lnTo>
                  <a:lnTo>
                    <a:pt x="144780" y="144780"/>
                  </a:lnTo>
                  <a:lnTo>
                    <a:pt x="0" y="144780"/>
                  </a:lnTo>
                  <a:lnTo>
                    <a:pt x="0" y="0"/>
                  </a:lnTo>
                  <a:close/>
                  <a:moveTo>
                    <a:pt x="144780" y="0"/>
                  </a:moveTo>
                  <a:lnTo>
                    <a:pt x="36057067" y="0"/>
                  </a:lnTo>
                  <a:lnTo>
                    <a:pt x="36057067" y="144780"/>
                  </a:lnTo>
                  <a:lnTo>
                    <a:pt x="144780" y="144780"/>
                  </a:lnTo>
                  <a:lnTo>
                    <a:pt x="144780" y="0"/>
                  </a:lnTo>
                  <a:close/>
                </a:path>
              </a:pathLst>
            </a:custGeom>
            <a:solidFill>
              <a:srgbClr val="1D2831"/>
            </a:solidFill>
          </p:spPr>
          <p:txBody>
            <a:bodyPr/>
            <a:lstStyle/>
            <a:p>
              <a:endParaRPr lang="en-US"/>
            </a:p>
          </p:txBody>
        </p:sp>
      </p:grpSp>
      <p:sp>
        <p:nvSpPr>
          <p:cNvPr id="5" name="Freeform 5"/>
          <p:cNvSpPr/>
          <p:nvPr/>
        </p:nvSpPr>
        <p:spPr>
          <a:xfrm>
            <a:off x="1333822" y="1277869"/>
            <a:ext cx="1901972" cy="1585769"/>
          </a:xfrm>
          <a:custGeom>
            <a:avLst/>
            <a:gdLst/>
            <a:ahLst/>
            <a:cxnLst/>
            <a:rect l="l" t="t" r="r" b="b"/>
            <a:pathLst>
              <a:path w="1901972" h="1585769">
                <a:moveTo>
                  <a:pt x="0" y="0"/>
                </a:moveTo>
                <a:lnTo>
                  <a:pt x="1901972" y="0"/>
                </a:lnTo>
                <a:lnTo>
                  <a:pt x="1901972" y="1585769"/>
                </a:lnTo>
                <a:lnTo>
                  <a:pt x="0" y="1585769"/>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676400" y="3266018"/>
            <a:ext cx="15277779" cy="7184403"/>
          </a:xfrm>
          <a:prstGeom prst="rect">
            <a:avLst/>
          </a:prstGeom>
        </p:spPr>
        <p:txBody>
          <a:bodyPr wrap="square" lIns="0" tIns="0" rIns="0" bIns="0" rtlCol="0" anchor="t">
            <a:spAutoFit/>
          </a:bodyPr>
          <a:lstStyle/>
          <a:p>
            <a:pPr indent="344805" algn="just">
              <a:lnSpc>
                <a:spcPct val="130000"/>
              </a:lnSpc>
              <a:spcAft>
                <a:spcPts val="800"/>
              </a:spcAft>
            </a:pP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cân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p>
          <a:p>
            <a:pPr indent="344805" algn="just">
              <a:lnSpc>
                <a:spcPct val="130000"/>
              </a:lnSpc>
              <a:spcAft>
                <a:spcPts val="80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đóng</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indent="344805" algn="just">
              <a:lnSpc>
                <a:spcPct val="130000"/>
              </a:lnSpc>
              <a:spcAft>
                <a:spcPts val="80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hựa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tái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chế</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indent="344805" algn="just">
              <a:lnSpc>
                <a:spcPct val="130000"/>
              </a:lnSpc>
              <a:spcAft>
                <a:spcPts val="80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oạt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yên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tĩnh</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indent="344805" algn="just">
              <a:lnSpc>
                <a:spcPct val="130000"/>
              </a:lnSpc>
              <a:spcAft>
                <a:spcPts val="80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ộn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xộn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lộn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xộn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p>
          <a:p>
            <a:pPr indent="344805" algn="just">
              <a:lnSpc>
                <a:spcPct val="130000"/>
              </a:lnSpc>
              <a:spcAft>
                <a:spcPts val="80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giản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phức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tạp</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indent="344805" algn="just">
              <a:lnSpc>
                <a:spcPct val="130000"/>
              </a:lnSpc>
              <a:spcAft>
                <a:spcPts val="80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nhóm</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indent="344805" algn="just">
              <a:lnSpc>
                <a:spcPct val="130000"/>
              </a:lnSpc>
              <a:spcAft>
                <a:spcPts val="80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rong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trời</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4929"/>
              </a:lnSpc>
            </a:pPr>
            <a:endParaRPr lang="en-US" sz="3399" spc="78" dirty="0">
              <a:solidFill>
                <a:srgbClr val="000000"/>
              </a:solidFill>
              <a:latin typeface="Nunito"/>
              <a:ea typeface="Nunito"/>
              <a:cs typeface="Nunito"/>
              <a:sym typeface="Nunito"/>
            </a:endParaRPr>
          </a:p>
        </p:txBody>
      </p:sp>
      <p:sp>
        <p:nvSpPr>
          <p:cNvPr id="7" name="TextBox 7"/>
          <p:cNvSpPr txBox="1"/>
          <p:nvPr/>
        </p:nvSpPr>
        <p:spPr>
          <a:xfrm>
            <a:off x="3903711" y="1846534"/>
            <a:ext cx="9095325" cy="692151"/>
          </a:xfrm>
          <a:prstGeom prst="rect">
            <a:avLst/>
          </a:prstGeom>
        </p:spPr>
        <p:txBody>
          <a:bodyPr lIns="0" tIns="0" rIns="0" bIns="0" rtlCol="0" anchor="t">
            <a:spAutoFit/>
          </a:bodyPr>
          <a:lstStyle/>
          <a:p>
            <a:pPr algn="just">
              <a:lnSpc>
                <a:spcPts val="5799"/>
              </a:lnSpc>
            </a:pPr>
            <a:r>
              <a:rPr lang="en-US" sz="3999" spc="91" dirty="0">
                <a:solidFill>
                  <a:srgbClr val="000000"/>
                </a:solidFill>
                <a:latin typeface="Nunito Bold"/>
                <a:ea typeface="Nunito Bold"/>
                <a:cs typeface="Nunito Bold"/>
                <a:sym typeface="Nunito Bold"/>
              </a:rPr>
              <a:t>Phiếu 7: Thảo luận nhóm/cặp đôi:</a:t>
            </a:r>
          </a:p>
        </p:txBody>
      </p:sp>
    </p:spTree>
    <p:extLst>
      <p:ext uri="{BB962C8B-B14F-4D97-AF65-F5344CB8AC3E}">
        <p14:creationId xmlns:p14="http://schemas.microsoft.com/office/powerpoint/2010/main" val="443556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7ADDD"/>
        </a:solidFill>
        <a:effectLst/>
      </p:bgPr>
    </p:bg>
    <p:spTree>
      <p:nvGrpSpPr>
        <p:cNvPr id="1" name=""/>
        <p:cNvGrpSpPr/>
        <p:nvPr/>
      </p:nvGrpSpPr>
      <p:grpSpPr>
        <a:xfrm>
          <a:off x="0" y="0"/>
          <a:ext cx="0" cy="0"/>
          <a:chOff x="0" y="0"/>
          <a:chExt cx="0" cy="0"/>
        </a:xfrm>
      </p:grpSpPr>
      <p:grpSp>
        <p:nvGrpSpPr>
          <p:cNvPr id="2" name="Group 2"/>
          <p:cNvGrpSpPr/>
          <p:nvPr/>
        </p:nvGrpSpPr>
        <p:grpSpPr>
          <a:xfrm>
            <a:off x="354213" y="316236"/>
            <a:ext cx="17562975" cy="9654528"/>
            <a:chOff x="0" y="0"/>
            <a:chExt cx="36075508" cy="19831037"/>
          </a:xfrm>
        </p:grpSpPr>
        <p:sp>
          <p:nvSpPr>
            <p:cNvPr id="3" name="Freeform 3"/>
            <p:cNvSpPr/>
            <p:nvPr/>
          </p:nvSpPr>
          <p:spPr>
            <a:xfrm>
              <a:off x="72390" y="72390"/>
              <a:ext cx="35930727" cy="19686257"/>
            </a:xfrm>
            <a:custGeom>
              <a:avLst/>
              <a:gdLst/>
              <a:ahLst/>
              <a:cxnLst/>
              <a:rect l="l" t="t" r="r" b="b"/>
              <a:pathLst>
                <a:path w="35930727" h="19686257">
                  <a:moveTo>
                    <a:pt x="0" y="0"/>
                  </a:moveTo>
                  <a:lnTo>
                    <a:pt x="35930727" y="0"/>
                  </a:lnTo>
                  <a:lnTo>
                    <a:pt x="35930727"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36075510" cy="19831038"/>
            </a:xfrm>
            <a:custGeom>
              <a:avLst/>
              <a:gdLst/>
              <a:ahLst/>
              <a:cxnLst/>
              <a:rect l="l" t="t" r="r" b="b"/>
              <a:pathLst>
                <a:path w="36075510" h="19831038">
                  <a:moveTo>
                    <a:pt x="35930728" y="19686257"/>
                  </a:moveTo>
                  <a:lnTo>
                    <a:pt x="36075510" y="19686257"/>
                  </a:lnTo>
                  <a:lnTo>
                    <a:pt x="36075510" y="19831038"/>
                  </a:lnTo>
                  <a:lnTo>
                    <a:pt x="35930728" y="19831038"/>
                  </a:lnTo>
                  <a:lnTo>
                    <a:pt x="35930728"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35930728" y="144780"/>
                  </a:moveTo>
                  <a:lnTo>
                    <a:pt x="36075510" y="144780"/>
                  </a:lnTo>
                  <a:lnTo>
                    <a:pt x="36075510" y="19686257"/>
                  </a:lnTo>
                  <a:lnTo>
                    <a:pt x="35930728" y="19686257"/>
                  </a:lnTo>
                  <a:lnTo>
                    <a:pt x="35930728" y="144780"/>
                  </a:lnTo>
                  <a:close/>
                  <a:moveTo>
                    <a:pt x="144780" y="19686257"/>
                  </a:moveTo>
                  <a:lnTo>
                    <a:pt x="35930728" y="19686257"/>
                  </a:lnTo>
                  <a:lnTo>
                    <a:pt x="35930728" y="19831038"/>
                  </a:lnTo>
                  <a:lnTo>
                    <a:pt x="144780" y="19831038"/>
                  </a:lnTo>
                  <a:lnTo>
                    <a:pt x="144780" y="19686257"/>
                  </a:lnTo>
                  <a:close/>
                  <a:moveTo>
                    <a:pt x="35930728" y="0"/>
                  </a:moveTo>
                  <a:lnTo>
                    <a:pt x="36075510" y="0"/>
                  </a:lnTo>
                  <a:lnTo>
                    <a:pt x="36075510" y="144780"/>
                  </a:lnTo>
                  <a:lnTo>
                    <a:pt x="35930728" y="144780"/>
                  </a:lnTo>
                  <a:lnTo>
                    <a:pt x="35930728" y="0"/>
                  </a:lnTo>
                  <a:close/>
                  <a:moveTo>
                    <a:pt x="0" y="0"/>
                  </a:moveTo>
                  <a:lnTo>
                    <a:pt x="144780" y="0"/>
                  </a:lnTo>
                  <a:lnTo>
                    <a:pt x="144780" y="144780"/>
                  </a:lnTo>
                  <a:lnTo>
                    <a:pt x="0" y="144780"/>
                  </a:lnTo>
                  <a:lnTo>
                    <a:pt x="0" y="0"/>
                  </a:lnTo>
                  <a:close/>
                  <a:moveTo>
                    <a:pt x="144780" y="0"/>
                  </a:moveTo>
                  <a:lnTo>
                    <a:pt x="35930728" y="0"/>
                  </a:lnTo>
                  <a:lnTo>
                    <a:pt x="35930728" y="144780"/>
                  </a:lnTo>
                  <a:lnTo>
                    <a:pt x="144780" y="144780"/>
                  </a:lnTo>
                  <a:lnTo>
                    <a:pt x="144780" y="0"/>
                  </a:lnTo>
                  <a:close/>
                </a:path>
              </a:pathLst>
            </a:custGeom>
            <a:solidFill>
              <a:srgbClr val="1D2831"/>
            </a:solidFill>
          </p:spPr>
          <p:txBody>
            <a:bodyPr/>
            <a:lstStyle/>
            <a:p>
              <a:endParaRPr lang="en-US"/>
            </a:p>
          </p:txBody>
        </p:sp>
      </p:grpSp>
      <p:sp>
        <p:nvSpPr>
          <p:cNvPr id="5" name="Freeform 5"/>
          <p:cNvSpPr/>
          <p:nvPr/>
        </p:nvSpPr>
        <p:spPr>
          <a:xfrm>
            <a:off x="1366133" y="1645880"/>
            <a:ext cx="1901972" cy="1585769"/>
          </a:xfrm>
          <a:custGeom>
            <a:avLst/>
            <a:gdLst/>
            <a:ahLst/>
            <a:cxnLst/>
            <a:rect l="l" t="t" r="r" b="b"/>
            <a:pathLst>
              <a:path w="1901972" h="1585769">
                <a:moveTo>
                  <a:pt x="0" y="0"/>
                </a:moveTo>
                <a:lnTo>
                  <a:pt x="1901972" y="0"/>
                </a:lnTo>
                <a:lnTo>
                  <a:pt x="1901972" y="1585769"/>
                </a:lnTo>
                <a:lnTo>
                  <a:pt x="0" y="1585769"/>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3724128" y="2196786"/>
            <a:ext cx="9095325" cy="692151"/>
          </a:xfrm>
          <a:prstGeom prst="rect">
            <a:avLst/>
          </a:prstGeom>
        </p:spPr>
        <p:txBody>
          <a:bodyPr lIns="0" tIns="0" rIns="0" bIns="0" rtlCol="0" anchor="t">
            <a:spAutoFit/>
          </a:bodyPr>
          <a:lstStyle/>
          <a:p>
            <a:pPr algn="just">
              <a:lnSpc>
                <a:spcPts val="5799"/>
              </a:lnSpc>
            </a:pPr>
            <a:r>
              <a:rPr lang="en-US" sz="3999" spc="91" dirty="0">
                <a:solidFill>
                  <a:srgbClr val="000000"/>
                </a:solidFill>
                <a:latin typeface="Nunito Bold"/>
                <a:ea typeface="Nunito Bold"/>
                <a:cs typeface="Nunito Bold"/>
                <a:sym typeface="Nunito Bold"/>
              </a:rPr>
              <a:t>Phiếu 8: Thảo luận nhóm/cặp đôi:</a:t>
            </a:r>
          </a:p>
        </p:txBody>
      </p:sp>
      <p:sp>
        <p:nvSpPr>
          <p:cNvPr id="7" name="TextBox 7"/>
          <p:cNvSpPr txBox="1"/>
          <p:nvPr/>
        </p:nvSpPr>
        <p:spPr>
          <a:xfrm>
            <a:off x="1638943" y="3816566"/>
            <a:ext cx="15407241" cy="4311650"/>
          </a:xfrm>
          <a:prstGeom prst="rect">
            <a:avLst/>
          </a:prstGeom>
        </p:spPr>
        <p:txBody>
          <a:bodyPr lIns="0" tIns="0" rIns="0" bIns="0" rtlCol="0" anchor="t">
            <a:spAutoFit/>
          </a:bodyPr>
          <a:lstStyle/>
          <a:p>
            <a:pPr algn="just">
              <a:lnSpc>
                <a:spcPts val="4929"/>
              </a:lnSpc>
            </a:pPr>
            <a:r>
              <a:rPr lang="en-US" sz="3399" spc="78" dirty="0">
                <a:solidFill>
                  <a:srgbClr val="000000"/>
                </a:solidFill>
                <a:latin typeface="Nunito Bold"/>
                <a:ea typeface="Nunito Bold"/>
                <a:cs typeface="Nunito Bold"/>
                <a:sym typeface="Nunito Bold"/>
              </a:rPr>
              <a:t>Câu hỏi:</a:t>
            </a:r>
            <a:r>
              <a:rPr lang="en-US" sz="3399" spc="78" dirty="0">
                <a:solidFill>
                  <a:srgbClr val="000000"/>
                </a:solidFill>
                <a:latin typeface="Nunito"/>
                <a:ea typeface="Nunito"/>
                <a:cs typeface="Nunito"/>
                <a:sym typeface="Nunito"/>
              </a:rPr>
              <a:t> </a:t>
            </a:r>
          </a:p>
          <a:p>
            <a:pPr marL="734058" lvl="1" indent="-367029" algn="just">
              <a:lnSpc>
                <a:spcPts val="4929"/>
              </a:lnSpc>
              <a:buFont typeface="Arial"/>
              <a:buChar char="•"/>
            </a:pPr>
            <a:r>
              <a:rPr lang="en-US" sz="3399" spc="78" dirty="0">
                <a:solidFill>
                  <a:srgbClr val="000000"/>
                </a:solidFill>
                <a:latin typeface="Nunito"/>
                <a:ea typeface="Nunito"/>
                <a:cs typeface="Nunito"/>
                <a:sym typeface="Nunito"/>
              </a:rPr>
              <a:t>Đưa ra các tiêu chí và trình bày theo cách sắp xếp mà thầy/cô thấy phù hợp cách thức tổ chức môi trường tâm lý xã hội nhằm phát huy TTC của trẻ mầm non.</a:t>
            </a:r>
          </a:p>
          <a:p>
            <a:pPr marL="734058" lvl="1" indent="-367029" algn="just">
              <a:lnSpc>
                <a:spcPts val="4929"/>
              </a:lnSpc>
              <a:buFont typeface="Arial"/>
              <a:buChar char="•"/>
            </a:pPr>
            <a:r>
              <a:rPr lang="en-US" sz="3399" spc="78" dirty="0">
                <a:solidFill>
                  <a:srgbClr val="000000"/>
                </a:solidFill>
                <a:latin typeface="Nunito"/>
                <a:ea typeface="Nunito"/>
                <a:cs typeface="Nunito"/>
                <a:sym typeface="Nunito"/>
              </a:rPr>
              <a:t>Liệt kê ít nhất 3 điều mà cơ sở mầm non của thầy/ cô cần thay đổi để tăng cường sự tham gia và tích cực hoạt động của trẻ?</a:t>
            </a:r>
          </a:p>
          <a:p>
            <a:pPr algn="just">
              <a:lnSpc>
                <a:spcPts val="4929"/>
              </a:lnSpc>
            </a:pPr>
            <a:endParaRPr lang="en-US" sz="3399" spc="78" dirty="0">
              <a:solidFill>
                <a:srgbClr val="000000"/>
              </a:solidFill>
              <a:latin typeface="Nunito"/>
              <a:ea typeface="Nunito"/>
              <a:cs typeface="Nunito"/>
              <a:sym typeface="Nunito"/>
            </a:endParaRPr>
          </a:p>
        </p:txBody>
      </p:sp>
      <p:sp>
        <p:nvSpPr>
          <p:cNvPr id="8" name="Rectangle 7"/>
          <p:cNvSpPr/>
          <p:nvPr/>
        </p:nvSpPr>
        <p:spPr>
          <a:xfrm>
            <a:off x="4495800" y="1028700"/>
            <a:ext cx="88392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Tổ</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trường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lý</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hội</a:t>
            </a:r>
            <a:endParaRPr lang="en-US"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7ADDD"/>
        </a:solidFill>
        <a:effectLst/>
      </p:bgPr>
    </p:bg>
    <p:spTree>
      <p:nvGrpSpPr>
        <p:cNvPr id="1" name=""/>
        <p:cNvGrpSpPr/>
        <p:nvPr/>
      </p:nvGrpSpPr>
      <p:grpSpPr>
        <a:xfrm>
          <a:off x="0" y="0"/>
          <a:ext cx="0" cy="0"/>
          <a:chOff x="0" y="0"/>
          <a:chExt cx="0" cy="0"/>
        </a:xfrm>
      </p:grpSpPr>
      <p:grpSp>
        <p:nvGrpSpPr>
          <p:cNvPr id="2" name="Group 2"/>
          <p:cNvGrpSpPr/>
          <p:nvPr/>
        </p:nvGrpSpPr>
        <p:grpSpPr>
          <a:xfrm>
            <a:off x="354213" y="316236"/>
            <a:ext cx="17562975" cy="9654528"/>
            <a:chOff x="0" y="0"/>
            <a:chExt cx="36075508" cy="19831037"/>
          </a:xfrm>
        </p:grpSpPr>
        <p:sp>
          <p:nvSpPr>
            <p:cNvPr id="3" name="Freeform 3"/>
            <p:cNvSpPr/>
            <p:nvPr/>
          </p:nvSpPr>
          <p:spPr>
            <a:xfrm>
              <a:off x="72390" y="72390"/>
              <a:ext cx="35930727" cy="19686257"/>
            </a:xfrm>
            <a:custGeom>
              <a:avLst/>
              <a:gdLst/>
              <a:ahLst/>
              <a:cxnLst/>
              <a:rect l="l" t="t" r="r" b="b"/>
              <a:pathLst>
                <a:path w="35930727" h="19686257">
                  <a:moveTo>
                    <a:pt x="0" y="0"/>
                  </a:moveTo>
                  <a:lnTo>
                    <a:pt x="35930727" y="0"/>
                  </a:lnTo>
                  <a:lnTo>
                    <a:pt x="35930727"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36075510" cy="19831038"/>
            </a:xfrm>
            <a:custGeom>
              <a:avLst/>
              <a:gdLst/>
              <a:ahLst/>
              <a:cxnLst/>
              <a:rect l="l" t="t" r="r" b="b"/>
              <a:pathLst>
                <a:path w="36075510" h="19831038">
                  <a:moveTo>
                    <a:pt x="35930728" y="19686257"/>
                  </a:moveTo>
                  <a:lnTo>
                    <a:pt x="36075510" y="19686257"/>
                  </a:lnTo>
                  <a:lnTo>
                    <a:pt x="36075510" y="19831038"/>
                  </a:lnTo>
                  <a:lnTo>
                    <a:pt x="35930728" y="19831038"/>
                  </a:lnTo>
                  <a:lnTo>
                    <a:pt x="35930728"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35930728" y="144780"/>
                  </a:moveTo>
                  <a:lnTo>
                    <a:pt x="36075510" y="144780"/>
                  </a:lnTo>
                  <a:lnTo>
                    <a:pt x="36075510" y="19686257"/>
                  </a:lnTo>
                  <a:lnTo>
                    <a:pt x="35930728" y="19686257"/>
                  </a:lnTo>
                  <a:lnTo>
                    <a:pt x="35930728" y="144780"/>
                  </a:lnTo>
                  <a:close/>
                  <a:moveTo>
                    <a:pt x="144780" y="19686257"/>
                  </a:moveTo>
                  <a:lnTo>
                    <a:pt x="35930728" y="19686257"/>
                  </a:lnTo>
                  <a:lnTo>
                    <a:pt x="35930728" y="19831038"/>
                  </a:lnTo>
                  <a:lnTo>
                    <a:pt x="144780" y="19831038"/>
                  </a:lnTo>
                  <a:lnTo>
                    <a:pt x="144780" y="19686257"/>
                  </a:lnTo>
                  <a:close/>
                  <a:moveTo>
                    <a:pt x="35930728" y="0"/>
                  </a:moveTo>
                  <a:lnTo>
                    <a:pt x="36075510" y="0"/>
                  </a:lnTo>
                  <a:lnTo>
                    <a:pt x="36075510" y="144780"/>
                  </a:lnTo>
                  <a:lnTo>
                    <a:pt x="35930728" y="144780"/>
                  </a:lnTo>
                  <a:lnTo>
                    <a:pt x="35930728" y="0"/>
                  </a:lnTo>
                  <a:close/>
                  <a:moveTo>
                    <a:pt x="0" y="0"/>
                  </a:moveTo>
                  <a:lnTo>
                    <a:pt x="144780" y="0"/>
                  </a:lnTo>
                  <a:lnTo>
                    <a:pt x="144780" y="144780"/>
                  </a:lnTo>
                  <a:lnTo>
                    <a:pt x="0" y="144780"/>
                  </a:lnTo>
                  <a:lnTo>
                    <a:pt x="0" y="0"/>
                  </a:lnTo>
                  <a:close/>
                  <a:moveTo>
                    <a:pt x="144780" y="0"/>
                  </a:moveTo>
                  <a:lnTo>
                    <a:pt x="35930728" y="0"/>
                  </a:lnTo>
                  <a:lnTo>
                    <a:pt x="35930728" y="144780"/>
                  </a:lnTo>
                  <a:lnTo>
                    <a:pt x="144780" y="144780"/>
                  </a:lnTo>
                  <a:lnTo>
                    <a:pt x="144780" y="0"/>
                  </a:lnTo>
                  <a:close/>
                </a:path>
              </a:pathLst>
            </a:custGeom>
            <a:solidFill>
              <a:srgbClr val="1D2831"/>
            </a:solidFill>
          </p:spPr>
          <p:txBody>
            <a:bodyPr/>
            <a:lstStyle/>
            <a:p>
              <a:endParaRPr lang="en-US"/>
            </a:p>
          </p:txBody>
        </p:sp>
      </p:grpSp>
      <p:sp>
        <p:nvSpPr>
          <p:cNvPr id="5" name="Freeform 5"/>
          <p:cNvSpPr/>
          <p:nvPr/>
        </p:nvSpPr>
        <p:spPr>
          <a:xfrm>
            <a:off x="790727" y="4541296"/>
            <a:ext cx="3357048" cy="4431693"/>
          </a:xfrm>
          <a:custGeom>
            <a:avLst/>
            <a:gdLst/>
            <a:ahLst/>
            <a:cxnLst/>
            <a:rect l="l" t="t" r="r" b="b"/>
            <a:pathLst>
              <a:path w="3357048" h="4431693">
                <a:moveTo>
                  <a:pt x="0" y="0"/>
                </a:moveTo>
                <a:lnTo>
                  <a:pt x="3357048" y="0"/>
                </a:lnTo>
                <a:lnTo>
                  <a:pt x="3357048" y="4431692"/>
                </a:lnTo>
                <a:lnTo>
                  <a:pt x="0" y="4431692"/>
                </a:lnTo>
                <a:lnTo>
                  <a:pt x="0" y="0"/>
                </a:lnTo>
                <a:close/>
              </a:path>
            </a:pathLst>
          </a:custGeom>
          <a:blipFill>
            <a:blip r:embed="rId2"/>
            <a:stretch>
              <a:fillRect l="-3126" t="-2072" r="-5080" b="-2664"/>
            </a:stretch>
          </a:blipFill>
        </p:spPr>
        <p:txBody>
          <a:bodyPr/>
          <a:lstStyle/>
          <a:p>
            <a:endParaRPr lang="en-US"/>
          </a:p>
        </p:txBody>
      </p:sp>
      <p:sp>
        <p:nvSpPr>
          <p:cNvPr id="6" name="Freeform 6"/>
          <p:cNvSpPr/>
          <p:nvPr/>
        </p:nvSpPr>
        <p:spPr>
          <a:xfrm>
            <a:off x="4577175" y="4557118"/>
            <a:ext cx="6056778" cy="4400047"/>
          </a:xfrm>
          <a:custGeom>
            <a:avLst/>
            <a:gdLst/>
            <a:ahLst/>
            <a:cxnLst/>
            <a:rect l="l" t="t" r="r" b="b"/>
            <a:pathLst>
              <a:path w="6056778" h="4400047">
                <a:moveTo>
                  <a:pt x="0" y="0"/>
                </a:moveTo>
                <a:lnTo>
                  <a:pt x="6056778" y="0"/>
                </a:lnTo>
                <a:lnTo>
                  <a:pt x="6056778" y="4400048"/>
                </a:lnTo>
                <a:lnTo>
                  <a:pt x="0" y="4400048"/>
                </a:lnTo>
                <a:lnTo>
                  <a:pt x="0" y="0"/>
                </a:lnTo>
                <a:close/>
              </a:path>
            </a:pathLst>
          </a:custGeom>
          <a:blipFill>
            <a:blip r:embed="rId3"/>
            <a:stretch>
              <a:fillRect l="-4006" t="-11511" r="-4006"/>
            </a:stretch>
          </a:blipFill>
        </p:spPr>
        <p:txBody>
          <a:bodyPr/>
          <a:lstStyle/>
          <a:p>
            <a:endParaRPr lang="en-US"/>
          </a:p>
        </p:txBody>
      </p:sp>
      <p:sp>
        <p:nvSpPr>
          <p:cNvPr id="7" name="Freeform 7"/>
          <p:cNvSpPr/>
          <p:nvPr/>
        </p:nvSpPr>
        <p:spPr>
          <a:xfrm>
            <a:off x="11062578" y="4572941"/>
            <a:ext cx="6467445" cy="4400047"/>
          </a:xfrm>
          <a:custGeom>
            <a:avLst/>
            <a:gdLst/>
            <a:ahLst/>
            <a:cxnLst/>
            <a:rect l="l" t="t" r="r" b="b"/>
            <a:pathLst>
              <a:path w="6467445" h="4400047">
                <a:moveTo>
                  <a:pt x="0" y="0"/>
                </a:moveTo>
                <a:lnTo>
                  <a:pt x="6467445" y="0"/>
                </a:lnTo>
                <a:lnTo>
                  <a:pt x="6467445" y="4400047"/>
                </a:lnTo>
                <a:lnTo>
                  <a:pt x="0" y="4400047"/>
                </a:lnTo>
                <a:lnTo>
                  <a:pt x="0" y="0"/>
                </a:lnTo>
                <a:close/>
              </a:path>
            </a:pathLst>
          </a:custGeom>
          <a:blipFill>
            <a:blip r:embed="rId4"/>
            <a:stretch>
              <a:fillRect t="-2149" b="-107"/>
            </a:stretch>
          </a:blipFill>
        </p:spPr>
        <p:txBody>
          <a:bodyPr/>
          <a:lstStyle/>
          <a:p>
            <a:endParaRPr lang="en-US"/>
          </a:p>
        </p:txBody>
      </p:sp>
      <p:sp>
        <p:nvSpPr>
          <p:cNvPr id="8" name="TextBox 8"/>
          <p:cNvSpPr txBox="1"/>
          <p:nvPr/>
        </p:nvSpPr>
        <p:spPr>
          <a:xfrm>
            <a:off x="4577175" y="1076818"/>
            <a:ext cx="8788309" cy="603250"/>
          </a:xfrm>
          <a:prstGeom prst="rect">
            <a:avLst/>
          </a:prstGeom>
        </p:spPr>
        <p:txBody>
          <a:bodyPr lIns="0" tIns="0" rIns="0" bIns="0" rtlCol="0" anchor="t">
            <a:spAutoFit/>
          </a:bodyPr>
          <a:lstStyle/>
          <a:p>
            <a:pPr algn="ctr">
              <a:lnSpc>
                <a:spcPts val="5074"/>
              </a:lnSpc>
            </a:pPr>
            <a:r>
              <a:rPr lang="en-US" sz="3499" spc="80" dirty="0">
                <a:solidFill>
                  <a:srgbClr val="000000"/>
                </a:solidFill>
                <a:latin typeface="Nunito Bold"/>
                <a:ea typeface="Nunito Bold"/>
                <a:cs typeface="Nunito Bold"/>
                <a:sym typeface="Nunito Bold"/>
              </a:rPr>
              <a:t>Tổ chức xây dựng môi trường tâm lý</a:t>
            </a:r>
          </a:p>
        </p:txBody>
      </p:sp>
      <p:sp>
        <p:nvSpPr>
          <p:cNvPr id="9" name="TextBox 9"/>
          <p:cNvSpPr txBox="1"/>
          <p:nvPr/>
        </p:nvSpPr>
        <p:spPr>
          <a:xfrm>
            <a:off x="1964389" y="2108611"/>
            <a:ext cx="14359222" cy="2432685"/>
          </a:xfrm>
          <a:prstGeom prst="rect">
            <a:avLst/>
          </a:prstGeom>
        </p:spPr>
        <p:txBody>
          <a:bodyPr lIns="0" tIns="0" rIns="0" bIns="0" rtlCol="0" anchor="t">
            <a:spAutoFit/>
          </a:bodyPr>
          <a:lstStyle/>
          <a:p>
            <a:pPr algn="just">
              <a:lnSpc>
                <a:spcPts val="4920"/>
              </a:lnSpc>
            </a:pPr>
            <a:r>
              <a:rPr lang="en-US" sz="3000" dirty="0">
                <a:solidFill>
                  <a:srgbClr val="000000"/>
                </a:solidFill>
                <a:latin typeface="Nunito"/>
                <a:ea typeface="Nunito"/>
                <a:cs typeface="Nunito"/>
                <a:sym typeface="Nunito"/>
              </a:rPr>
              <a:t>​- Tăng cường sự tham gia, trao quyền chủ động, khích lệ cố gắng của trẻ.</a:t>
            </a:r>
          </a:p>
          <a:p>
            <a:pPr algn="just">
              <a:lnSpc>
                <a:spcPts val="4920"/>
              </a:lnSpc>
            </a:pPr>
            <a:r>
              <a:rPr lang="en-US" sz="3000" dirty="0">
                <a:solidFill>
                  <a:srgbClr val="000000"/>
                </a:solidFill>
                <a:latin typeface="Nunito"/>
                <a:ea typeface="Nunito"/>
                <a:cs typeface="Nunito"/>
                <a:sym typeface="Nunito"/>
              </a:rPr>
              <a:t>- Đa dạng các hoạt động, tạo trải nghiệm</a:t>
            </a:r>
          </a:p>
          <a:p>
            <a:pPr algn="just">
              <a:lnSpc>
                <a:spcPts val="4920"/>
              </a:lnSpc>
            </a:pPr>
            <a:r>
              <a:rPr lang="en-US" sz="3000" dirty="0">
                <a:solidFill>
                  <a:srgbClr val="000000"/>
                </a:solidFill>
                <a:latin typeface="Nunito"/>
                <a:ea typeface="Nunito"/>
                <a:cs typeface="Nunito"/>
                <a:sym typeface="Nunito"/>
              </a:rPr>
              <a:t>- Xây dựng môi trường và thiết kế hoạt động.</a:t>
            </a:r>
          </a:p>
          <a:p>
            <a:pPr algn="just">
              <a:lnSpc>
                <a:spcPts val="4920"/>
              </a:lnSpc>
            </a:pPr>
            <a:endParaRPr lang="en-US" sz="3000" dirty="0">
              <a:solidFill>
                <a:srgbClr val="000000"/>
              </a:solidFill>
              <a:latin typeface="Nunito"/>
              <a:ea typeface="Nunito"/>
              <a:cs typeface="Nunito"/>
              <a:sym typeface="Nuni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7068800" cy="1143000"/>
          </a:xfrm>
        </p:spPr>
        <p:txBody>
          <a:bodyPr>
            <a:normAutofit fontScale="90000"/>
          </a:bodyPr>
          <a:lstStyle/>
          <a:p>
            <a:pPr lvl="0">
              <a:lnSpc>
                <a:spcPts val="5074"/>
              </a:lnSpc>
              <a:spcBef>
                <a:spcPts val="0"/>
              </a:spcBef>
            </a:pPr>
            <a:r>
              <a:rPr lang="en-US" sz="3499" spc="80" dirty="0" err="1">
                <a:solidFill>
                  <a:srgbClr val="000000"/>
                </a:solidFill>
                <a:latin typeface="Nunito Bold"/>
                <a:ea typeface="Nunito Bold"/>
                <a:cs typeface="Nunito Bold"/>
                <a:sym typeface="Nunito Bold"/>
              </a:rPr>
              <a:t>Tổ</a:t>
            </a:r>
            <a:r>
              <a:rPr lang="en-US" sz="3499" spc="80" dirty="0">
                <a:solidFill>
                  <a:srgbClr val="000000"/>
                </a:solidFill>
                <a:latin typeface="Nunito Bold"/>
                <a:ea typeface="Nunito Bold"/>
                <a:cs typeface="Nunito Bold"/>
                <a:sym typeface="Nunito Bold"/>
              </a:rPr>
              <a:t> </a:t>
            </a:r>
            <a:r>
              <a:rPr lang="en-US" sz="3499" spc="80" dirty="0" err="1">
                <a:solidFill>
                  <a:srgbClr val="000000"/>
                </a:solidFill>
                <a:latin typeface="Nunito Bold"/>
                <a:ea typeface="Nunito Bold"/>
                <a:cs typeface="Nunito Bold"/>
                <a:sym typeface="Nunito Bold"/>
              </a:rPr>
              <a:t>chức</a:t>
            </a:r>
            <a:r>
              <a:rPr lang="en-US" sz="3499" spc="80" dirty="0">
                <a:solidFill>
                  <a:srgbClr val="000000"/>
                </a:solidFill>
                <a:latin typeface="Nunito Bold"/>
                <a:ea typeface="Nunito Bold"/>
                <a:cs typeface="Nunito Bold"/>
                <a:sym typeface="Nunito Bold"/>
              </a:rPr>
              <a:t> </a:t>
            </a:r>
            <a:r>
              <a:rPr lang="en-US" sz="3499" spc="80" dirty="0" err="1">
                <a:solidFill>
                  <a:srgbClr val="000000"/>
                </a:solidFill>
                <a:latin typeface="Nunito Bold"/>
                <a:ea typeface="Nunito Bold"/>
                <a:cs typeface="Nunito Bold"/>
                <a:sym typeface="Nunito Bold"/>
              </a:rPr>
              <a:t>xây</a:t>
            </a:r>
            <a:r>
              <a:rPr lang="en-US" sz="3499" spc="80" dirty="0">
                <a:solidFill>
                  <a:srgbClr val="000000"/>
                </a:solidFill>
                <a:latin typeface="Nunito Bold"/>
                <a:ea typeface="Nunito Bold"/>
                <a:cs typeface="Nunito Bold"/>
                <a:sym typeface="Nunito Bold"/>
              </a:rPr>
              <a:t> </a:t>
            </a:r>
            <a:r>
              <a:rPr lang="en-US" sz="3499" spc="80" dirty="0" err="1">
                <a:solidFill>
                  <a:srgbClr val="000000"/>
                </a:solidFill>
                <a:latin typeface="Nunito Bold"/>
                <a:ea typeface="Nunito Bold"/>
                <a:cs typeface="Nunito Bold"/>
                <a:sym typeface="Nunito Bold"/>
              </a:rPr>
              <a:t>dựng</a:t>
            </a:r>
            <a:r>
              <a:rPr lang="en-US" sz="3499" spc="80" dirty="0">
                <a:solidFill>
                  <a:srgbClr val="000000"/>
                </a:solidFill>
                <a:latin typeface="Nunito Bold"/>
                <a:ea typeface="Nunito Bold"/>
                <a:cs typeface="Nunito Bold"/>
                <a:sym typeface="Nunito Bold"/>
              </a:rPr>
              <a:t> </a:t>
            </a:r>
            <a:r>
              <a:rPr lang="en-US" sz="3499" spc="80" dirty="0" err="1">
                <a:solidFill>
                  <a:srgbClr val="000000"/>
                </a:solidFill>
                <a:latin typeface="Nunito Bold"/>
                <a:ea typeface="Nunito Bold"/>
                <a:cs typeface="Nunito Bold"/>
                <a:sym typeface="Nunito Bold"/>
              </a:rPr>
              <a:t>môi</a:t>
            </a:r>
            <a:r>
              <a:rPr lang="en-US" sz="3499" spc="80" dirty="0">
                <a:solidFill>
                  <a:srgbClr val="000000"/>
                </a:solidFill>
                <a:latin typeface="Nunito Bold"/>
                <a:ea typeface="Nunito Bold"/>
                <a:cs typeface="Nunito Bold"/>
                <a:sym typeface="Nunito Bold"/>
              </a:rPr>
              <a:t> </a:t>
            </a:r>
            <a:r>
              <a:rPr lang="en-US" sz="3499" spc="80" dirty="0" err="1">
                <a:solidFill>
                  <a:srgbClr val="000000"/>
                </a:solidFill>
                <a:latin typeface="Nunito Bold"/>
                <a:ea typeface="Nunito Bold"/>
                <a:cs typeface="Nunito Bold"/>
                <a:sym typeface="Nunito Bold"/>
              </a:rPr>
              <a:t>trường</a:t>
            </a:r>
            <a:r>
              <a:rPr lang="en-US" sz="3499" spc="80" dirty="0">
                <a:solidFill>
                  <a:srgbClr val="000000"/>
                </a:solidFill>
                <a:latin typeface="Nunito Bold"/>
                <a:ea typeface="Nunito Bold"/>
                <a:cs typeface="Nunito Bold"/>
                <a:sym typeface="Nunito Bold"/>
              </a:rPr>
              <a:t> </a:t>
            </a:r>
            <a:r>
              <a:rPr lang="en-US" sz="3499" spc="80" dirty="0" err="1">
                <a:solidFill>
                  <a:srgbClr val="000000"/>
                </a:solidFill>
                <a:latin typeface="Nunito Bold"/>
                <a:ea typeface="Nunito Bold"/>
                <a:cs typeface="Nunito Bold"/>
                <a:sym typeface="Nunito Bold"/>
              </a:rPr>
              <a:t>tâm</a:t>
            </a:r>
            <a:r>
              <a:rPr lang="en-US" sz="3499" spc="80" dirty="0">
                <a:solidFill>
                  <a:srgbClr val="000000"/>
                </a:solidFill>
                <a:latin typeface="Nunito Bold"/>
                <a:ea typeface="Nunito Bold"/>
                <a:cs typeface="Nunito Bold"/>
                <a:sym typeface="Nunito Bold"/>
              </a:rPr>
              <a:t> </a:t>
            </a:r>
            <a:r>
              <a:rPr lang="en-US" sz="3499" spc="80" dirty="0" err="1">
                <a:solidFill>
                  <a:srgbClr val="000000"/>
                </a:solidFill>
                <a:latin typeface="Nunito Bold"/>
                <a:ea typeface="Nunito Bold"/>
                <a:cs typeface="Nunito Bold"/>
                <a:sym typeface="Nunito Bold"/>
              </a:rPr>
              <a:t>lý</a:t>
            </a:r>
            <a:br>
              <a:rPr lang="en-US" sz="3499" spc="80" dirty="0">
                <a:solidFill>
                  <a:srgbClr val="000000"/>
                </a:solidFill>
                <a:latin typeface="Nunito Bold"/>
                <a:ea typeface="Nunito Bold"/>
                <a:cs typeface="Nunito Bold"/>
                <a:sym typeface="Nunito Bold"/>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51738865"/>
              </p:ext>
            </p:extLst>
          </p:nvPr>
        </p:nvGraphicFramePr>
        <p:xfrm>
          <a:off x="457200" y="1600200"/>
          <a:ext cx="17221200" cy="8255000"/>
        </p:xfrm>
        <a:graphic>
          <a:graphicData uri="http://schemas.openxmlformats.org/drawingml/2006/table">
            <a:tbl>
              <a:tblPr firstRow="1" bandRow="1">
                <a:tableStyleId>{5C22544A-7EE6-4342-B048-85BDC9FD1C3A}</a:tableStyleId>
              </a:tblPr>
              <a:tblGrid>
                <a:gridCol w="5740400">
                  <a:extLst>
                    <a:ext uri="{9D8B030D-6E8A-4147-A177-3AD203B41FA5}">
                      <a16:colId xmlns:a16="http://schemas.microsoft.com/office/drawing/2014/main" val="2099130419"/>
                    </a:ext>
                  </a:extLst>
                </a:gridCol>
                <a:gridCol w="5740400">
                  <a:extLst>
                    <a:ext uri="{9D8B030D-6E8A-4147-A177-3AD203B41FA5}">
                      <a16:colId xmlns:a16="http://schemas.microsoft.com/office/drawing/2014/main" val="3614037670"/>
                    </a:ext>
                  </a:extLst>
                </a:gridCol>
                <a:gridCol w="5740400">
                  <a:extLst>
                    <a:ext uri="{9D8B030D-6E8A-4147-A177-3AD203B41FA5}">
                      <a16:colId xmlns:a16="http://schemas.microsoft.com/office/drawing/2014/main" val="2037942563"/>
                    </a:ext>
                  </a:extLst>
                </a:gridCol>
              </a:tblGrid>
              <a:tr h="370840">
                <a:tc>
                  <a:txBody>
                    <a:bodyPr/>
                    <a:lstStyle/>
                    <a:p>
                      <a:r>
                        <a:rPr lang="en-US" sz="3200" dirty="0" err="1">
                          <a:solidFill>
                            <a:schemeClr val="tx1"/>
                          </a:solidFill>
                        </a:rPr>
                        <a:t>Tăng</a:t>
                      </a:r>
                      <a:r>
                        <a:rPr lang="en-US" sz="3200" baseline="0" dirty="0">
                          <a:solidFill>
                            <a:schemeClr val="tx1"/>
                          </a:solidFill>
                        </a:rPr>
                        <a:t> </a:t>
                      </a:r>
                      <a:r>
                        <a:rPr lang="en-US" sz="3200" baseline="0" dirty="0" err="1">
                          <a:solidFill>
                            <a:schemeClr val="tx1"/>
                          </a:solidFill>
                        </a:rPr>
                        <a:t>cường</a:t>
                      </a:r>
                      <a:r>
                        <a:rPr lang="en-US" sz="3200" baseline="0" dirty="0">
                          <a:solidFill>
                            <a:schemeClr val="tx1"/>
                          </a:solidFill>
                        </a:rPr>
                        <a:t> </a:t>
                      </a:r>
                      <a:r>
                        <a:rPr lang="en-US" sz="3200" baseline="0" dirty="0" err="1">
                          <a:solidFill>
                            <a:schemeClr val="tx1"/>
                          </a:solidFill>
                        </a:rPr>
                        <a:t>sự</a:t>
                      </a:r>
                      <a:r>
                        <a:rPr lang="en-US" sz="3200" baseline="0" dirty="0">
                          <a:solidFill>
                            <a:schemeClr val="tx1"/>
                          </a:solidFill>
                        </a:rPr>
                        <a:t> </a:t>
                      </a:r>
                      <a:r>
                        <a:rPr lang="en-US" sz="3200" baseline="0" dirty="0" err="1">
                          <a:solidFill>
                            <a:schemeClr val="tx1"/>
                          </a:solidFill>
                        </a:rPr>
                        <a:t>tham</a:t>
                      </a:r>
                      <a:r>
                        <a:rPr lang="en-US" sz="3200" baseline="0" dirty="0">
                          <a:solidFill>
                            <a:schemeClr val="tx1"/>
                          </a:solidFill>
                        </a:rPr>
                        <a:t> </a:t>
                      </a:r>
                      <a:r>
                        <a:rPr lang="en-US" sz="3200" baseline="0" dirty="0" err="1">
                          <a:solidFill>
                            <a:schemeClr val="tx1"/>
                          </a:solidFill>
                        </a:rPr>
                        <a:t>gia</a:t>
                      </a:r>
                      <a:r>
                        <a:rPr lang="en-US" sz="3200" baseline="0" dirty="0">
                          <a:solidFill>
                            <a:schemeClr val="tx1"/>
                          </a:solidFill>
                        </a:rPr>
                        <a:t>, </a:t>
                      </a:r>
                      <a:r>
                        <a:rPr lang="en-US" sz="3200" baseline="0" dirty="0" err="1">
                          <a:solidFill>
                            <a:schemeClr val="tx1"/>
                          </a:solidFill>
                        </a:rPr>
                        <a:t>trao</a:t>
                      </a:r>
                      <a:r>
                        <a:rPr lang="en-US" sz="3200" baseline="0" dirty="0">
                          <a:solidFill>
                            <a:schemeClr val="tx1"/>
                          </a:solidFill>
                        </a:rPr>
                        <a:t> </a:t>
                      </a:r>
                      <a:r>
                        <a:rPr lang="en-US" sz="3200" baseline="0" dirty="0" err="1">
                          <a:solidFill>
                            <a:schemeClr val="tx1"/>
                          </a:solidFill>
                        </a:rPr>
                        <a:t>quyền</a:t>
                      </a:r>
                      <a:r>
                        <a:rPr lang="en-US" sz="3200" baseline="0" dirty="0">
                          <a:solidFill>
                            <a:schemeClr val="tx1"/>
                          </a:solidFill>
                        </a:rPr>
                        <a:t> </a:t>
                      </a:r>
                      <a:r>
                        <a:rPr lang="en-US" sz="3200" baseline="0" dirty="0" err="1">
                          <a:solidFill>
                            <a:schemeClr val="tx1"/>
                          </a:solidFill>
                        </a:rPr>
                        <a:t>chủ</a:t>
                      </a:r>
                      <a:r>
                        <a:rPr lang="en-US" sz="3200" baseline="0" dirty="0">
                          <a:solidFill>
                            <a:schemeClr val="tx1"/>
                          </a:solidFill>
                        </a:rPr>
                        <a:t> </a:t>
                      </a:r>
                      <a:r>
                        <a:rPr lang="en-US" sz="3200" baseline="0" dirty="0" err="1">
                          <a:solidFill>
                            <a:schemeClr val="tx1"/>
                          </a:solidFill>
                        </a:rPr>
                        <a:t>động</a:t>
                      </a:r>
                      <a:r>
                        <a:rPr lang="en-US" sz="3200" baseline="0" dirty="0">
                          <a:solidFill>
                            <a:schemeClr val="tx1"/>
                          </a:solidFill>
                        </a:rPr>
                        <a:t>, </a:t>
                      </a:r>
                      <a:r>
                        <a:rPr lang="en-US" sz="3200" baseline="0" dirty="0" err="1">
                          <a:solidFill>
                            <a:schemeClr val="tx1"/>
                          </a:solidFill>
                        </a:rPr>
                        <a:t>khích</a:t>
                      </a:r>
                      <a:r>
                        <a:rPr lang="en-US" sz="3200" baseline="0" dirty="0">
                          <a:solidFill>
                            <a:schemeClr val="tx1"/>
                          </a:solidFill>
                        </a:rPr>
                        <a:t> </a:t>
                      </a:r>
                      <a:r>
                        <a:rPr lang="en-US" sz="3200" baseline="0" dirty="0" err="1">
                          <a:solidFill>
                            <a:schemeClr val="tx1"/>
                          </a:solidFill>
                        </a:rPr>
                        <a:t>lệ</a:t>
                      </a:r>
                      <a:r>
                        <a:rPr lang="en-US" sz="3200" baseline="0" dirty="0">
                          <a:solidFill>
                            <a:schemeClr val="tx1"/>
                          </a:solidFill>
                        </a:rPr>
                        <a:t> </a:t>
                      </a:r>
                      <a:r>
                        <a:rPr lang="en-US" sz="3200" baseline="0" dirty="0" err="1">
                          <a:solidFill>
                            <a:schemeClr val="tx1"/>
                          </a:solidFill>
                        </a:rPr>
                        <a:t>cố</a:t>
                      </a:r>
                      <a:r>
                        <a:rPr lang="en-US" sz="3200" baseline="0" dirty="0">
                          <a:solidFill>
                            <a:schemeClr val="tx1"/>
                          </a:solidFill>
                        </a:rPr>
                        <a:t> </a:t>
                      </a:r>
                      <a:r>
                        <a:rPr lang="en-US" sz="3200" baseline="0" dirty="0" err="1">
                          <a:solidFill>
                            <a:schemeClr val="tx1"/>
                          </a:solidFill>
                        </a:rPr>
                        <a:t>gắng</a:t>
                      </a:r>
                      <a:r>
                        <a:rPr lang="en-US" sz="3200" baseline="0" dirty="0">
                          <a:solidFill>
                            <a:schemeClr val="tx1"/>
                          </a:solidFill>
                        </a:rPr>
                        <a:t> </a:t>
                      </a:r>
                      <a:r>
                        <a:rPr lang="en-US" sz="3200" baseline="0" dirty="0" err="1">
                          <a:solidFill>
                            <a:schemeClr val="tx1"/>
                          </a:solidFill>
                        </a:rPr>
                        <a:t>của</a:t>
                      </a:r>
                      <a:r>
                        <a:rPr lang="en-US" sz="3200" baseline="0" dirty="0">
                          <a:solidFill>
                            <a:schemeClr val="tx1"/>
                          </a:solidFill>
                        </a:rPr>
                        <a:t> </a:t>
                      </a:r>
                      <a:r>
                        <a:rPr lang="en-US" sz="3200" baseline="0" dirty="0" err="1">
                          <a:solidFill>
                            <a:schemeClr val="tx1"/>
                          </a:solidFill>
                        </a:rPr>
                        <a:t>trẻ</a:t>
                      </a:r>
                      <a:endParaRPr lang="en-US" sz="3200" dirty="0">
                        <a:solidFill>
                          <a:schemeClr val="tx1"/>
                        </a:solidFill>
                      </a:endParaRPr>
                    </a:p>
                  </a:txBody>
                  <a:tcPr/>
                </a:tc>
                <a:tc>
                  <a:txBody>
                    <a:bodyPr/>
                    <a:lstStyle/>
                    <a:p>
                      <a:r>
                        <a:rPr lang="en-US" sz="3200" dirty="0" err="1">
                          <a:solidFill>
                            <a:schemeClr val="tx1"/>
                          </a:solidFill>
                        </a:rPr>
                        <a:t>Đa</a:t>
                      </a:r>
                      <a:r>
                        <a:rPr lang="en-US" sz="3200" dirty="0">
                          <a:solidFill>
                            <a:schemeClr val="tx1"/>
                          </a:solidFill>
                        </a:rPr>
                        <a:t> </a:t>
                      </a:r>
                      <a:r>
                        <a:rPr lang="en-US" sz="3200" dirty="0" err="1">
                          <a:solidFill>
                            <a:schemeClr val="tx1"/>
                          </a:solidFill>
                        </a:rPr>
                        <a:t>dạng</a:t>
                      </a:r>
                      <a:r>
                        <a:rPr lang="en-US" sz="3200" baseline="0" dirty="0">
                          <a:solidFill>
                            <a:schemeClr val="tx1"/>
                          </a:solidFill>
                        </a:rPr>
                        <a:t> </a:t>
                      </a:r>
                      <a:r>
                        <a:rPr lang="en-US" sz="3200" baseline="0" dirty="0" err="1">
                          <a:solidFill>
                            <a:schemeClr val="tx1"/>
                          </a:solidFill>
                        </a:rPr>
                        <a:t>hoạt</a:t>
                      </a:r>
                      <a:r>
                        <a:rPr lang="en-US" sz="3200" baseline="0" dirty="0">
                          <a:solidFill>
                            <a:schemeClr val="tx1"/>
                          </a:solidFill>
                        </a:rPr>
                        <a:t> </a:t>
                      </a:r>
                      <a:r>
                        <a:rPr lang="en-US" sz="3200" baseline="0" dirty="0" err="1">
                          <a:solidFill>
                            <a:schemeClr val="tx1"/>
                          </a:solidFill>
                        </a:rPr>
                        <a:t>động</a:t>
                      </a:r>
                      <a:r>
                        <a:rPr lang="en-US" sz="3200" baseline="0" dirty="0">
                          <a:solidFill>
                            <a:schemeClr val="tx1"/>
                          </a:solidFill>
                        </a:rPr>
                        <a:t>, </a:t>
                      </a:r>
                      <a:r>
                        <a:rPr lang="en-US" sz="3200" baseline="0" dirty="0" err="1">
                          <a:solidFill>
                            <a:schemeClr val="tx1"/>
                          </a:solidFill>
                        </a:rPr>
                        <a:t>tạo</a:t>
                      </a:r>
                      <a:r>
                        <a:rPr lang="en-US" sz="3200" baseline="0" dirty="0">
                          <a:solidFill>
                            <a:schemeClr val="tx1"/>
                          </a:solidFill>
                        </a:rPr>
                        <a:t> </a:t>
                      </a:r>
                      <a:r>
                        <a:rPr lang="en-US" sz="3200" baseline="0" dirty="0" err="1">
                          <a:solidFill>
                            <a:schemeClr val="tx1"/>
                          </a:solidFill>
                        </a:rPr>
                        <a:t>ra</a:t>
                      </a:r>
                      <a:r>
                        <a:rPr lang="en-US" sz="3200" baseline="0" dirty="0">
                          <a:solidFill>
                            <a:schemeClr val="tx1"/>
                          </a:solidFill>
                        </a:rPr>
                        <a:t> </a:t>
                      </a:r>
                      <a:r>
                        <a:rPr lang="en-US" sz="3200" baseline="0" dirty="0" err="1">
                          <a:solidFill>
                            <a:schemeClr val="tx1"/>
                          </a:solidFill>
                        </a:rPr>
                        <a:t>trải</a:t>
                      </a:r>
                      <a:r>
                        <a:rPr lang="en-US" sz="3200" baseline="0" dirty="0">
                          <a:solidFill>
                            <a:schemeClr val="tx1"/>
                          </a:solidFill>
                        </a:rPr>
                        <a:t> </a:t>
                      </a:r>
                      <a:r>
                        <a:rPr lang="en-US" sz="3200" baseline="0" dirty="0" err="1">
                          <a:solidFill>
                            <a:schemeClr val="tx1"/>
                          </a:solidFill>
                        </a:rPr>
                        <a:t>nghiệm</a:t>
                      </a:r>
                      <a:r>
                        <a:rPr lang="en-US" sz="3200" baseline="0" dirty="0">
                          <a:solidFill>
                            <a:schemeClr val="tx1"/>
                          </a:solidFill>
                        </a:rPr>
                        <a:t> </a:t>
                      </a:r>
                      <a:r>
                        <a:rPr lang="en-US" sz="3200" baseline="0" dirty="0" err="1">
                          <a:solidFill>
                            <a:schemeClr val="tx1"/>
                          </a:solidFill>
                        </a:rPr>
                        <a:t>tự</a:t>
                      </a:r>
                      <a:r>
                        <a:rPr lang="en-US" sz="3200" baseline="0" dirty="0">
                          <a:solidFill>
                            <a:schemeClr val="tx1"/>
                          </a:solidFill>
                        </a:rPr>
                        <a:t> </a:t>
                      </a:r>
                      <a:r>
                        <a:rPr lang="en-US" sz="3200" baseline="0" dirty="0" err="1">
                          <a:solidFill>
                            <a:schemeClr val="tx1"/>
                          </a:solidFill>
                        </a:rPr>
                        <a:t>nhiên</a:t>
                      </a:r>
                      <a:r>
                        <a:rPr lang="en-US" sz="3200" baseline="0" dirty="0">
                          <a:solidFill>
                            <a:schemeClr val="tx1"/>
                          </a:solidFill>
                        </a:rPr>
                        <a:t>, </a:t>
                      </a:r>
                      <a:r>
                        <a:rPr lang="en-US" sz="3200" baseline="0" dirty="0" err="1">
                          <a:solidFill>
                            <a:schemeClr val="tx1"/>
                          </a:solidFill>
                        </a:rPr>
                        <a:t>có</a:t>
                      </a:r>
                      <a:r>
                        <a:rPr lang="en-US" sz="3200" baseline="0" dirty="0">
                          <a:solidFill>
                            <a:schemeClr val="tx1"/>
                          </a:solidFill>
                        </a:rPr>
                        <a:t> ý </a:t>
                      </a:r>
                      <a:r>
                        <a:rPr lang="en-US" sz="3200" baseline="0" dirty="0" err="1">
                          <a:solidFill>
                            <a:schemeClr val="tx1"/>
                          </a:solidFill>
                        </a:rPr>
                        <a:t>nghĩa</a:t>
                      </a:r>
                      <a:r>
                        <a:rPr lang="en-US" sz="3200" baseline="0" dirty="0">
                          <a:solidFill>
                            <a:schemeClr val="tx1"/>
                          </a:solidFill>
                        </a:rPr>
                        <a:t>, </a:t>
                      </a:r>
                      <a:r>
                        <a:rPr lang="en-US" sz="3200" baseline="0" dirty="0" err="1">
                          <a:solidFill>
                            <a:schemeClr val="tx1"/>
                          </a:solidFill>
                        </a:rPr>
                        <a:t>thúc</a:t>
                      </a:r>
                      <a:r>
                        <a:rPr lang="en-US" sz="3200" baseline="0" dirty="0">
                          <a:solidFill>
                            <a:schemeClr val="tx1"/>
                          </a:solidFill>
                        </a:rPr>
                        <a:t> </a:t>
                      </a:r>
                      <a:r>
                        <a:rPr lang="en-US" sz="3200" baseline="0" dirty="0" err="1">
                          <a:solidFill>
                            <a:schemeClr val="tx1"/>
                          </a:solidFill>
                        </a:rPr>
                        <a:t>đẩy</a:t>
                      </a:r>
                      <a:r>
                        <a:rPr lang="en-US" sz="3200" baseline="0" dirty="0">
                          <a:solidFill>
                            <a:schemeClr val="tx1"/>
                          </a:solidFill>
                        </a:rPr>
                        <a:t> </a:t>
                      </a:r>
                      <a:r>
                        <a:rPr lang="en-US" sz="3200" baseline="0" dirty="0" err="1">
                          <a:solidFill>
                            <a:schemeClr val="tx1"/>
                          </a:solidFill>
                        </a:rPr>
                        <a:t>sự</a:t>
                      </a:r>
                      <a:r>
                        <a:rPr lang="en-US" sz="3200" baseline="0" dirty="0">
                          <a:solidFill>
                            <a:schemeClr val="tx1"/>
                          </a:solidFill>
                        </a:rPr>
                        <a:t> </a:t>
                      </a:r>
                      <a:r>
                        <a:rPr lang="en-US" sz="3200" baseline="0" dirty="0" err="1">
                          <a:solidFill>
                            <a:schemeClr val="tx1"/>
                          </a:solidFill>
                        </a:rPr>
                        <a:t>tự</a:t>
                      </a:r>
                      <a:r>
                        <a:rPr lang="en-US" sz="3200" baseline="0" dirty="0">
                          <a:solidFill>
                            <a:schemeClr val="tx1"/>
                          </a:solidFill>
                        </a:rPr>
                        <a:t> tin, </a:t>
                      </a:r>
                      <a:r>
                        <a:rPr lang="en-US" sz="3200" baseline="0" dirty="0" err="1">
                          <a:solidFill>
                            <a:schemeClr val="tx1"/>
                          </a:solidFill>
                        </a:rPr>
                        <a:t>tích</a:t>
                      </a:r>
                      <a:r>
                        <a:rPr lang="en-US" sz="3200" baseline="0" dirty="0">
                          <a:solidFill>
                            <a:schemeClr val="tx1"/>
                          </a:solidFill>
                        </a:rPr>
                        <a:t> </a:t>
                      </a:r>
                      <a:r>
                        <a:rPr lang="en-US" sz="3200" baseline="0" dirty="0" err="1">
                          <a:solidFill>
                            <a:schemeClr val="tx1"/>
                          </a:solidFill>
                        </a:rPr>
                        <a:t>cực</a:t>
                      </a:r>
                      <a:r>
                        <a:rPr lang="en-US" sz="3200" baseline="0" dirty="0">
                          <a:solidFill>
                            <a:schemeClr val="tx1"/>
                          </a:solidFill>
                        </a:rPr>
                        <a:t> ở </a:t>
                      </a:r>
                      <a:r>
                        <a:rPr lang="en-US" sz="3200" baseline="0" dirty="0" err="1">
                          <a:solidFill>
                            <a:schemeClr val="tx1"/>
                          </a:solidFill>
                        </a:rPr>
                        <a:t>trẻ</a:t>
                      </a:r>
                      <a:endParaRPr lang="en-US" sz="3200" dirty="0">
                        <a:solidFill>
                          <a:schemeClr val="tx1"/>
                        </a:solidFill>
                      </a:endParaRPr>
                    </a:p>
                  </a:txBody>
                  <a:tcPr/>
                </a:tc>
                <a:tc>
                  <a:txBody>
                    <a:bodyPr/>
                    <a:lstStyle/>
                    <a:p>
                      <a:pPr marL="0" marR="0" lvl="0" indent="0" algn="just" defTabSz="914400" rtl="0" eaLnBrk="1" fontAlgn="auto" latinLnBrk="0" hangingPunct="1">
                        <a:lnSpc>
                          <a:spcPts val="492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Nunito"/>
                          <a:ea typeface="Nunito"/>
                          <a:cs typeface="Nunito"/>
                          <a:sym typeface="Nunito"/>
                        </a:rPr>
                        <a:t>Xây</a:t>
                      </a:r>
                      <a:r>
                        <a:rPr kumimoji="0" lang="en-US" sz="3200" b="0" i="0" u="none" strike="noStrike" kern="1200" cap="none" spc="0" normalizeH="0" baseline="0" noProof="0" dirty="0">
                          <a:ln>
                            <a:noFill/>
                          </a:ln>
                          <a:solidFill>
                            <a:srgbClr val="000000"/>
                          </a:solidFill>
                          <a:effectLst/>
                          <a:uLnTx/>
                          <a:uFillTx/>
                          <a:latin typeface="Nunito"/>
                          <a:ea typeface="Nunito"/>
                          <a:cs typeface="Nunito"/>
                          <a:sym typeface="Nunito"/>
                        </a:rPr>
                        <a:t> </a:t>
                      </a:r>
                      <a:r>
                        <a:rPr kumimoji="0" lang="en-US" sz="3200" b="0" i="0" u="none" strike="noStrike" kern="1200" cap="none" spc="0" normalizeH="0" baseline="0" noProof="0" dirty="0" err="1">
                          <a:ln>
                            <a:noFill/>
                          </a:ln>
                          <a:solidFill>
                            <a:srgbClr val="000000"/>
                          </a:solidFill>
                          <a:effectLst/>
                          <a:uLnTx/>
                          <a:uFillTx/>
                          <a:latin typeface="Nunito"/>
                          <a:ea typeface="Nunito"/>
                          <a:cs typeface="Nunito"/>
                          <a:sym typeface="Nunito"/>
                        </a:rPr>
                        <a:t>dựng</a:t>
                      </a:r>
                      <a:r>
                        <a:rPr kumimoji="0" lang="en-US" sz="3200" b="0" i="0" u="none" strike="noStrike" kern="1200" cap="none" spc="0" normalizeH="0" baseline="0" noProof="0" dirty="0">
                          <a:ln>
                            <a:noFill/>
                          </a:ln>
                          <a:solidFill>
                            <a:srgbClr val="000000"/>
                          </a:solidFill>
                          <a:effectLst/>
                          <a:uLnTx/>
                          <a:uFillTx/>
                          <a:latin typeface="Nunito"/>
                          <a:ea typeface="Nunito"/>
                          <a:cs typeface="Nunito"/>
                          <a:sym typeface="Nunito"/>
                        </a:rPr>
                        <a:t> </a:t>
                      </a:r>
                      <a:r>
                        <a:rPr kumimoji="0" lang="en-US" sz="3200" b="0" i="0" u="none" strike="noStrike" kern="1200" cap="none" spc="0" normalizeH="0" baseline="0" noProof="0" dirty="0" err="1">
                          <a:ln>
                            <a:noFill/>
                          </a:ln>
                          <a:solidFill>
                            <a:srgbClr val="000000"/>
                          </a:solidFill>
                          <a:effectLst/>
                          <a:uLnTx/>
                          <a:uFillTx/>
                          <a:latin typeface="Nunito"/>
                          <a:ea typeface="Nunito"/>
                          <a:cs typeface="Nunito"/>
                          <a:sym typeface="Nunito"/>
                        </a:rPr>
                        <a:t>môi</a:t>
                      </a:r>
                      <a:r>
                        <a:rPr kumimoji="0" lang="en-US" sz="3200" b="0" i="0" u="none" strike="noStrike" kern="1200" cap="none" spc="0" normalizeH="0" baseline="0" noProof="0" dirty="0">
                          <a:ln>
                            <a:noFill/>
                          </a:ln>
                          <a:solidFill>
                            <a:srgbClr val="000000"/>
                          </a:solidFill>
                          <a:effectLst/>
                          <a:uLnTx/>
                          <a:uFillTx/>
                          <a:latin typeface="Nunito"/>
                          <a:ea typeface="Nunito"/>
                          <a:cs typeface="Nunito"/>
                          <a:sym typeface="Nunito"/>
                        </a:rPr>
                        <a:t> </a:t>
                      </a:r>
                      <a:r>
                        <a:rPr kumimoji="0" lang="en-US" sz="3200" b="0" i="0" u="none" strike="noStrike" kern="1200" cap="none" spc="0" normalizeH="0" baseline="0" noProof="0" dirty="0" err="1">
                          <a:ln>
                            <a:noFill/>
                          </a:ln>
                          <a:solidFill>
                            <a:srgbClr val="000000"/>
                          </a:solidFill>
                          <a:effectLst/>
                          <a:uLnTx/>
                          <a:uFillTx/>
                          <a:latin typeface="Nunito"/>
                          <a:ea typeface="Nunito"/>
                          <a:cs typeface="Nunito"/>
                          <a:sym typeface="Nunito"/>
                        </a:rPr>
                        <a:t>trường</a:t>
                      </a:r>
                      <a:r>
                        <a:rPr kumimoji="0" lang="en-US" sz="3200" b="0" i="0" u="none" strike="noStrike" kern="1200" cap="none" spc="0" normalizeH="0" baseline="0" noProof="0" dirty="0">
                          <a:ln>
                            <a:noFill/>
                          </a:ln>
                          <a:solidFill>
                            <a:srgbClr val="000000"/>
                          </a:solidFill>
                          <a:effectLst/>
                          <a:uLnTx/>
                          <a:uFillTx/>
                          <a:latin typeface="Nunito"/>
                          <a:ea typeface="Nunito"/>
                          <a:cs typeface="Nunito"/>
                          <a:sym typeface="Nunito"/>
                        </a:rPr>
                        <a:t> </a:t>
                      </a:r>
                      <a:r>
                        <a:rPr kumimoji="0" lang="en-US" sz="3200" b="0" i="0" u="none" strike="noStrike" kern="1200" cap="none" spc="0" normalizeH="0" baseline="0" noProof="0" dirty="0" err="1">
                          <a:ln>
                            <a:noFill/>
                          </a:ln>
                          <a:solidFill>
                            <a:srgbClr val="000000"/>
                          </a:solidFill>
                          <a:effectLst/>
                          <a:uLnTx/>
                          <a:uFillTx/>
                          <a:latin typeface="Nunito"/>
                          <a:ea typeface="Nunito"/>
                          <a:cs typeface="Nunito"/>
                          <a:sym typeface="Nunito"/>
                        </a:rPr>
                        <a:t>và</a:t>
                      </a:r>
                      <a:r>
                        <a:rPr kumimoji="0" lang="en-US" sz="3200" b="0" i="0" u="none" strike="noStrike" kern="1200" cap="none" spc="0" normalizeH="0" baseline="0" noProof="0" dirty="0">
                          <a:ln>
                            <a:noFill/>
                          </a:ln>
                          <a:solidFill>
                            <a:srgbClr val="000000"/>
                          </a:solidFill>
                          <a:effectLst/>
                          <a:uLnTx/>
                          <a:uFillTx/>
                          <a:latin typeface="Nunito"/>
                          <a:ea typeface="Nunito"/>
                          <a:cs typeface="Nunito"/>
                          <a:sym typeface="Nunito"/>
                        </a:rPr>
                        <a:t> </a:t>
                      </a:r>
                      <a:r>
                        <a:rPr kumimoji="0" lang="en-US" sz="3200" b="0" i="0" u="none" strike="noStrike" kern="1200" cap="none" spc="0" normalizeH="0" baseline="0" noProof="0" dirty="0" err="1">
                          <a:ln>
                            <a:noFill/>
                          </a:ln>
                          <a:solidFill>
                            <a:srgbClr val="000000"/>
                          </a:solidFill>
                          <a:effectLst/>
                          <a:uLnTx/>
                          <a:uFillTx/>
                          <a:latin typeface="Nunito"/>
                          <a:ea typeface="Nunito"/>
                          <a:cs typeface="Nunito"/>
                          <a:sym typeface="Nunito"/>
                        </a:rPr>
                        <a:t>thiết</a:t>
                      </a:r>
                      <a:r>
                        <a:rPr kumimoji="0" lang="en-US" sz="3200" b="0" i="0" u="none" strike="noStrike" kern="1200" cap="none" spc="0" normalizeH="0" baseline="0" noProof="0" dirty="0">
                          <a:ln>
                            <a:noFill/>
                          </a:ln>
                          <a:solidFill>
                            <a:srgbClr val="000000"/>
                          </a:solidFill>
                          <a:effectLst/>
                          <a:uLnTx/>
                          <a:uFillTx/>
                          <a:latin typeface="Nunito"/>
                          <a:ea typeface="Nunito"/>
                          <a:cs typeface="Nunito"/>
                          <a:sym typeface="Nunito"/>
                        </a:rPr>
                        <a:t> </a:t>
                      </a:r>
                      <a:r>
                        <a:rPr kumimoji="0" lang="en-US" sz="3200" b="0" i="0" u="none" strike="noStrike" kern="1200" cap="none" spc="0" normalizeH="0" baseline="0" noProof="0" dirty="0" err="1">
                          <a:ln>
                            <a:noFill/>
                          </a:ln>
                          <a:solidFill>
                            <a:srgbClr val="000000"/>
                          </a:solidFill>
                          <a:effectLst/>
                          <a:uLnTx/>
                          <a:uFillTx/>
                          <a:latin typeface="Nunito"/>
                          <a:ea typeface="Nunito"/>
                          <a:cs typeface="Nunito"/>
                          <a:sym typeface="Nunito"/>
                        </a:rPr>
                        <a:t>kế</a:t>
                      </a:r>
                      <a:r>
                        <a:rPr kumimoji="0" lang="en-US" sz="3200" b="0" i="0" u="none" strike="noStrike" kern="1200" cap="none" spc="0" normalizeH="0" baseline="0" noProof="0" dirty="0">
                          <a:ln>
                            <a:noFill/>
                          </a:ln>
                          <a:solidFill>
                            <a:srgbClr val="000000"/>
                          </a:solidFill>
                          <a:effectLst/>
                          <a:uLnTx/>
                          <a:uFillTx/>
                          <a:latin typeface="Nunito"/>
                          <a:ea typeface="Nunito"/>
                          <a:cs typeface="Nunito"/>
                          <a:sym typeface="Nunito"/>
                        </a:rPr>
                        <a:t> </a:t>
                      </a:r>
                      <a:r>
                        <a:rPr kumimoji="0" lang="en-US" sz="3200" b="0" i="0" u="none" strike="noStrike" kern="1200" cap="none" spc="0" normalizeH="0" baseline="0" noProof="0" dirty="0" err="1">
                          <a:ln>
                            <a:noFill/>
                          </a:ln>
                          <a:solidFill>
                            <a:srgbClr val="000000"/>
                          </a:solidFill>
                          <a:effectLst/>
                          <a:uLnTx/>
                          <a:uFillTx/>
                          <a:latin typeface="Nunito"/>
                          <a:ea typeface="Nunito"/>
                          <a:cs typeface="Nunito"/>
                          <a:sym typeface="Nunito"/>
                        </a:rPr>
                        <a:t>hoạt</a:t>
                      </a:r>
                      <a:r>
                        <a:rPr kumimoji="0" lang="en-US" sz="3200" b="0" i="0" u="none" strike="noStrike" kern="1200" cap="none" spc="0" normalizeH="0" baseline="0" noProof="0" dirty="0">
                          <a:ln>
                            <a:noFill/>
                          </a:ln>
                          <a:solidFill>
                            <a:srgbClr val="000000"/>
                          </a:solidFill>
                          <a:effectLst/>
                          <a:uLnTx/>
                          <a:uFillTx/>
                          <a:latin typeface="Nunito"/>
                          <a:ea typeface="Nunito"/>
                          <a:cs typeface="Nunito"/>
                          <a:sym typeface="Nunito"/>
                        </a:rPr>
                        <a:t> </a:t>
                      </a:r>
                      <a:r>
                        <a:rPr kumimoji="0" lang="en-US" sz="3200" b="0" i="0" u="none" strike="noStrike" kern="1200" cap="none" spc="0" normalizeH="0" baseline="0" noProof="0" dirty="0" err="1">
                          <a:ln>
                            <a:noFill/>
                          </a:ln>
                          <a:solidFill>
                            <a:srgbClr val="000000"/>
                          </a:solidFill>
                          <a:effectLst/>
                          <a:uLnTx/>
                          <a:uFillTx/>
                          <a:latin typeface="Nunito"/>
                          <a:ea typeface="Nunito"/>
                          <a:cs typeface="Nunito"/>
                          <a:sym typeface="Nunito"/>
                        </a:rPr>
                        <a:t>động</a:t>
                      </a:r>
                      <a:r>
                        <a:rPr kumimoji="0" lang="en-US" sz="3200" b="0" i="0" u="none" strike="noStrike" kern="1200" cap="none" spc="0" normalizeH="0" baseline="0" noProof="0" dirty="0">
                          <a:ln>
                            <a:noFill/>
                          </a:ln>
                          <a:solidFill>
                            <a:srgbClr val="000000"/>
                          </a:solidFill>
                          <a:effectLst/>
                          <a:uLnTx/>
                          <a:uFillTx/>
                          <a:latin typeface="Nunito"/>
                          <a:ea typeface="Nunito"/>
                          <a:cs typeface="Nunito"/>
                          <a:sym typeface="Nunito"/>
                        </a:rPr>
                        <a:t>.</a:t>
                      </a:r>
                    </a:p>
                    <a:p>
                      <a:endParaRPr lang="en-US" sz="3200" dirty="0">
                        <a:solidFill>
                          <a:schemeClr val="tx1"/>
                        </a:solidFill>
                      </a:endParaRPr>
                    </a:p>
                  </a:txBody>
                  <a:tcPr/>
                </a:tc>
                <a:extLst>
                  <a:ext uri="{0D108BD9-81ED-4DB2-BD59-A6C34878D82A}">
                    <a16:rowId xmlns:a16="http://schemas.microsoft.com/office/drawing/2014/main" val="4181304809"/>
                  </a:ext>
                </a:extLst>
              </a:tr>
              <a:tr h="370840">
                <a:tc>
                  <a:txBody>
                    <a:bodyPr/>
                    <a:lstStyle/>
                    <a:p>
                      <a:pPr marL="0" indent="0">
                        <a:buFontTx/>
                        <a:buNone/>
                      </a:pPr>
                      <a:r>
                        <a:rPr lang="en-US" sz="3200" dirty="0">
                          <a:solidFill>
                            <a:schemeClr val="tx1"/>
                          </a:solidFill>
                        </a:rPr>
                        <a:t>- </a:t>
                      </a:r>
                      <a:r>
                        <a:rPr lang="en-US" sz="3200" dirty="0" err="1">
                          <a:solidFill>
                            <a:schemeClr val="tx1"/>
                          </a:solidFill>
                        </a:rPr>
                        <a:t>Tạo</a:t>
                      </a:r>
                      <a:r>
                        <a:rPr lang="en-US" sz="3200" baseline="0" dirty="0">
                          <a:solidFill>
                            <a:schemeClr val="tx1"/>
                          </a:solidFill>
                        </a:rPr>
                        <a:t> </a:t>
                      </a:r>
                      <a:r>
                        <a:rPr lang="en-US" sz="3200" baseline="0" dirty="0" err="1">
                          <a:solidFill>
                            <a:schemeClr val="tx1"/>
                          </a:solidFill>
                        </a:rPr>
                        <a:t>nhiều</a:t>
                      </a:r>
                      <a:r>
                        <a:rPr lang="en-US" sz="3200" baseline="0" dirty="0">
                          <a:solidFill>
                            <a:schemeClr val="tx1"/>
                          </a:solidFill>
                        </a:rPr>
                        <a:t> </a:t>
                      </a:r>
                      <a:r>
                        <a:rPr lang="en-US" sz="3200" baseline="0" dirty="0" err="1">
                          <a:solidFill>
                            <a:schemeClr val="tx1"/>
                          </a:solidFill>
                        </a:rPr>
                        <a:t>tình</a:t>
                      </a:r>
                      <a:r>
                        <a:rPr lang="en-US" sz="3200" baseline="0" dirty="0">
                          <a:solidFill>
                            <a:schemeClr val="tx1"/>
                          </a:solidFill>
                        </a:rPr>
                        <a:t> </a:t>
                      </a:r>
                      <a:r>
                        <a:rPr lang="en-US" sz="3200" baseline="0" dirty="0" err="1">
                          <a:solidFill>
                            <a:schemeClr val="tx1"/>
                          </a:solidFill>
                        </a:rPr>
                        <a:t>huống</a:t>
                      </a:r>
                      <a:r>
                        <a:rPr lang="en-US" sz="3200" baseline="0" dirty="0">
                          <a:solidFill>
                            <a:schemeClr val="tx1"/>
                          </a:solidFill>
                        </a:rPr>
                        <a:t> </a:t>
                      </a:r>
                      <a:r>
                        <a:rPr lang="en-US" sz="3200" baseline="0" dirty="0" err="1">
                          <a:solidFill>
                            <a:schemeClr val="tx1"/>
                          </a:solidFill>
                        </a:rPr>
                        <a:t>cho</a:t>
                      </a:r>
                      <a:r>
                        <a:rPr lang="en-US" sz="3200" baseline="0" dirty="0">
                          <a:solidFill>
                            <a:schemeClr val="tx1"/>
                          </a:solidFill>
                        </a:rPr>
                        <a:t> </a:t>
                      </a:r>
                      <a:r>
                        <a:rPr lang="en-US" sz="3200" baseline="0" dirty="0" err="1">
                          <a:solidFill>
                            <a:schemeClr val="tx1"/>
                          </a:solidFill>
                        </a:rPr>
                        <a:t>trẻ</a:t>
                      </a:r>
                      <a:r>
                        <a:rPr lang="en-US" sz="3200" baseline="0" dirty="0">
                          <a:solidFill>
                            <a:schemeClr val="tx1"/>
                          </a:solidFill>
                        </a:rPr>
                        <a:t> </a:t>
                      </a:r>
                      <a:r>
                        <a:rPr lang="en-US" sz="3200" baseline="0" dirty="0" err="1">
                          <a:solidFill>
                            <a:schemeClr val="tx1"/>
                          </a:solidFill>
                        </a:rPr>
                        <a:t>có</a:t>
                      </a:r>
                      <a:r>
                        <a:rPr lang="en-US" sz="3200" baseline="0" dirty="0">
                          <a:solidFill>
                            <a:schemeClr val="tx1"/>
                          </a:solidFill>
                        </a:rPr>
                        <a:t> </a:t>
                      </a:r>
                      <a:r>
                        <a:rPr lang="en-US" sz="3200" baseline="0" dirty="0" err="1">
                          <a:solidFill>
                            <a:schemeClr val="tx1"/>
                          </a:solidFill>
                        </a:rPr>
                        <a:t>cơ</a:t>
                      </a:r>
                      <a:r>
                        <a:rPr lang="en-US" sz="3200" baseline="0" dirty="0">
                          <a:solidFill>
                            <a:schemeClr val="tx1"/>
                          </a:solidFill>
                        </a:rPr>
                        <a:t> </a:t>
                      </a:r>
                      <a:r>
                        <a:rPr lang="en-US" sz="3200" baseline="0" dirty="0" err="1">
                          <a:solidFill>
                            <a:schemeClr val="tx1"/>
                          </a:solidFill>
                        </a:rPr>
                        <a:t>hội</a:t>
                      </a:r>
                      <a:r>
                        <a:rPr lang="en-US" sz="3200" baseline="0" dirty="0">
                          <a:solidFill>
                            <a:schemeClr val="tx1"/>
                          </a:solidFill>
                        </a:rPr>
                        <a:t> </a:t>
                      </a:r>
                      <a:r>
                        <a:rPr lang="en-US" sz="3200" baseline="0" dirty="0" err="1">
                          <a:solidFill>
                            <a:schemeClr val="tx1"/>
                          </a:solidFill>
                        </a:rPr>
                        <a:t>kết</a:t>
                      </a:r>
                      <a:r>
                        <a:rPr lang="en-US" sz="3200" baseline="0" dirty="0">
                          <a:solidFill>
                            <a:schemeClr val="tx1"/>
                          </a:solidFill>
                        </a:rPr>
                        <a:t> </a:t>
                      </a:r>
                      <a:r>
                        <a:rPr lang="en-US" sz="3200" baseline="0" dirty="0" err="1">
                          <a:solidFill>
                            <a:schemeClr val="tx1"/>
                          </a:solidFill>
                        </a:rPr>
                        <a:t>bạn</a:t>
                      </a:r>
                      <a:r>
                        <a:rPr lang="en-US" sz="3200" baseline="0" dirty="0">
                          <a:solidFill>
                            <a:schemeClr val="tx1"/>
                          </a:solidFill>
                        </a:rPr>
                        <a:t> </a:t>
                      </a:r>
                      <a:r>
                        <a:rPr lang="en-US" sz="3200" baseline="0" dirty="0" err="1">
                          <a:solidFill>
                            <a:schemeClr val="tx1"/>
                          </a:solidFill>
                        </a:rPr>
                        <a:t>và</a:t>
                      </a:r>
                      <a:r>
                        <a:rPr lang="en-US" sz="3200" baseline="0" dirty="0">
                          <a:solidFill>
                            <a:schemeClr val="tx1"/>
                          </a:solidFill>
                        </a:rPr>
                        <a:t> </a:t>
                      </a:r>
                      <a:r>
                        <a:rPr lang="en-US" sz="3200" baseline="0" dirty="0" err="1">
                          <a:solidFill>
                            <a:schemeClr val="tx1"/>
                          </a:solidFill>
                        </a:rPr>
                        <a:t>đi</a:t>
                      </a:r>
                      <a:r>
                        <a:rPr lang="en-US" sz="3200" baseline="0" dirty="0">
                          <a:solidFill>
                            <a:schemeClr val="tx1"/>
                          </a:solidFill>
                        </a:rPr>
                        <a:t> </a:t>
                      </a:r>
                      <a:r>
                        <a:rPr lang="en-US" sz="3200" baseline="0" dirty="0" err="1">
                          <a:solidFill>
                            <a:schemeClr val="tx1"/>
                          </a:solidFill>
                        </a:rPr>
                        <a:t>chơi</a:t>
                      </a:r>
                      <a:r>
                        <a:rPr lang="en-US" sz="3200" baseline="0" dirty="0">
                          <a:solidFill>
                            <a:schemeClr val="tx1"/>
                          </a:solidFill>
                        </a:rPr>
                        <a:t> </a:t>
                      </a:r>
                      <a:r>
                        <a:rPr lang="en-US" sz="3200" baseline="0" dirty="0" err="1">
                          <a:solidFill>
                            <a:schemeClr val="tx1"/>
                          </a:solidFill>
                        </a:rPr>
                        <a:t>với</a:t>
                      </a:r>
                      <a:r>
                        <a:rPr lang="en-US" sz="3200" baseline="0" dirty="0">
                          <a:solidFill>
                            <a:schemeClr val="tx1"/>
                          </a:solidFill>
                        </a:rPr>
                        <a:t> </a:t>
                      </a:r>
                      <a:r>
                        <a:rPr lang="en-US" sz="3200" baseline="0" dirty="0" err="1">
                          <a:solidFill>
                            <a:schemeClr val="tx1"/>
                          </a:solidFill>
                        </a:rPr>
                        <a:t>bạn</a:t>
                      </a:r>
                      <a:r>
                        <a:rPr lang="en-US" sz="3200" baseline="0" dirty="0">
                          <a:solidFill>
                            <a:schemeClr val="tx1"/>
                          </a:solidFill>
                        </a:rPr>
                        <a:t> </a:t>
                      </a:r>
                      <a:r>
                        <a:rPr lang="en-US" sz="3200" baseline="0" dirty="0" err="1">
                          <a:solidFill>
                            <a:schemeClr val="tx1"/>
                          </a:solidFill>
                        </a:rPr>
                        <a:t>bè</a:t>
                      </a:r>
                      <a:endParaRPr lang="en-US" sz="3200" baseline="0" dirty="0">
                        <a:solidFill>
                          <a:schemeClr val="tx1"/>
                        </a:solidFill>
                      </a:endParaRPr>
                    </a:p>
                    <a:p>
                      <a:pPr marL="0" indent="0">
                        <a:buFontTx/>
                        <a:buNone/>
                      </a:pPr>
                      <a:r>
                        <a:rPr lang="en-US" sz="3200" baseline="0" dirty="0">
                          <a:solidFill>
                            <a:schemeClr val="tx1"/>
                          </a:solidFill>
                        </a:rPr>
                        <a:t>+ </a:t>
                      </a:r>
                      <a:r>
                        <a:rPr lang="en-US" sz="3200" baseline="0" dirty="0" err="1">
                          <a:solidFill>
                            <a:schemeClr val="tx1"/>
                          </a:solidFill>
                        </a:rPr>
                        <a:t>Sử</a:t>
                      </a:r>
                      <a:r>
                        <a:rPr lang="en-US" sz="3200" baseline="0" dirty="0">
                          <a:solidFill>
                            <a:schemeClr val="tx1"/>
                          </a:solidFill>
                        </a:rPr>
                        <a:t> </a:t>
                      </a:r>
                      <a:r>
                        <a:rPr lang="en-US" sz="3200" baseline="0" dirty="0" err="1">
                          <a:solidFill>
                            <a:schemeClr val="tx1"/>
                          </a:solidFill>
                        </a:rPr>
                        <a:t>dụng</a:t>
                      </a:r>
                      <a:r>
                        <a:rPr lang="en-US" sz="3200" baseline="0" dirty="0">
                          <a:solidFill>
                            <a:schemeClr val="tx1"/>
                          </a:solidFill>
                        </a:rPr>
                        <a:t> </a:t>
                      </a:r>
                      <a:r>
                        <a:rPr lang="en-US" sz="3200" baseline="0" dirty="0" err="1">
                          <a:solidFill>
                            <a:schemeClr val="tx1"/>
                          </a:solidFill>
                        </a:rPr>
                        <a:t>câu</a:t>
                      </a:r>
                      <a:r>
                        <a:rPr lang="en-US" sz="3200" baseline="0" dirty="0">
                          <a:solidFill>
                            <a:schemeClr val="tx1"/>
                          </a:solidFill>
                        </a:rPr>
                        <a:t> </a:t>
                      </a:r>
                      <a:r>
                        <a:rPr lang="en-US" sz="3200" baseline="0" dirty="0" err="1">
                          <a:solidFill>
                            <a:schemeClr val="tx1"/>
                          </a:solidFill>
                        </a:rPr>
                        <a:t>hỏi</a:t>
                      </a:r>
                      <a:r>
                        <a:rPr lang="en-US" sz="3200" baseline="0" dirty="0">
                          <a:solidFill>
                            <a:schemeClr val="tx1"/>
                          </a:solidFill>
                        </a:rPr>
                        <a:t> </a:t>
                      </a:r>
                      <a:r>
                        <a:rPr lang="en-US" sz="3200" baseline="0" dirty="0" err="1">
                          <a:solidFill>
                            <a:schemeClr val="tx1"/>
                          </a:solidFill>
                        </a:rPr>
                        <a:t>ngắn</a:t>
                      </a:r>
                      <a:r>
                        <a:rPr lang="en-US" sz="3200" baseline="0" dirty="0">
                          <a:solidFill>
                            <a:schemeClr val="tx1"/>
                          </a:solidFill>
                        </a:rPr>
                        <a:t> </a:t>
                      </a:r>
                      <a:r>
                        <a:rPr lang="en-US" sz="3200" baseline="0" dirty="0" err="1">
                          <a:solidFill>
                            <a:schemeClr val="tx1"/>
                          </a:solidFill>
                        </a:rPr>
                        <a:t>mang</a:t>
                      </a:r>
                      <a:r>
                        <a:rPr lang="en-US" sz="3200" baseline="0" dirty="0">
                          <a:solidFill>
                            <a:schemeClr val="tx1"/>
                          </a:solidFill>
                        </a:rPr>
                        <a:t> </a:t>
                      </a:r>
                      <a:r>
                        <a:rPr lang="en-US" sz="3200" baseline="0" dirty="0" err="1">
                          <a:solidFill>
                            <a:schemeClr val="tx1"/>
                          </a:solidFill>
                        </a:rPr>
                        <a:t>tính</a:t>
                      </a:r>
                      <a:r>
                        <a:rPr lang="en-US" sz="3200" baseline="0" dirty="0">
                          <a:solidFill>
                            <a:schemeClr val="tx1"/>
                          </a:solidFill>
                        </a:rPr>
                        <a:t> </a:t>
                      </a:r>
                      <a:r>
                        <a:rPr lang="en-US" sz="3200" baseline="0" dirty="0" err="1">
                          <a:solidFill>
                            <a:schemeClr val="tx1"/>
                          </a:solidFill>
                        </a:rPr>
                        <a:t>gợi</a:t>
                      </a:r>
                      <a:r>
                        <a:rPr lang="en-US" sz="3200" baseline="0" dirty="0">
                          <a:solidFill>
                            <a:schemeClr val="tx1"/>
                          </a:solidFill>
                        </a:rPr>
                        <a:t> </a:t>
                      </a:r>
                      <a:r>
                        <a:rPr lang="en-US" sz="3200" baseline="0" dirty="0" err="1">
                          <a:solidFill>
                            <a:schemeClr val="tx1"/>
                          </a:solidFill>
                        </a:rPr>
                        <a:t>mở</a:t>
                      </a:r>
                      <a:r>
                        <a:rPr lang="en-US" sz="3200" baseline="0" dirty="0">
                          <a:solidFill>
                            <a:schemeClr val="tx1"/>
                          </a:solidFill>
                        </a:rPr>
                        <a:t>,</a:t>
                      </a:r>
                    </a:p>
                    <a:p>
                      <a:pPr marL="0" indent="0">
                        <a:buFontTx/>
                        <a:buNone/>
                      </a:pPr>
                      <a:r>
                        <a:rPr lang="en-US" sz="3200" baseline="0" dirty="0">
                          <a:solidFill>
                            <a:schemeClr val="tx1"/>
                          </a:solidFill>
                        </a:rPr>
                        <a:t>+ </a:t>
                      </a:r>
                      <a:r>
                        <a:rPr lang="en-US" sz="3200" baseline="0" dirty="0" err="1">
                          <a:solidFill>
                            <a:schemeClr val="tx1"/>
                          </a:solidFill>
                        </a:rPr>
                        <a:t>Lôi</a:t>
                      </a:r>
                      <a:r>
                        <a:rPr lang="en-US" sz="3200" baseline="0" dirty="0">
                          <a:solidFill>
                            <a:schemeClr val="tx1"/>
                          </a:solidFill>
                        </a:rPr>
                        <a:t> </a:t>
                      </a:r>
                      <a:r>
                        <a:rPr lang="en-US" sz="3200" baseline="0" dirty="0" err="1">
                          <a:solidFill>
                            <a:schemeClr val="tx1"/>
                          </a:solidFill>
                        </a:rPr>
                        <a:t>cuốn</a:t>
                      </a:r>
                      <a:r>
                        <a:rPr lang="en-US" sz="3200" baseline="0" dirty="0">
                          <a:solidFill>
                            <a:schemeClr val="tx1"/>
                          </a:solidFill>
                        </a:rPr>
                        <a:t> </a:t>
                      </a:r>
                      <a:r>
                        <a:rPr lang="en-US" sz="3200" baseline="0" dirty="0" err="1">
                          <a:solidFill>
                            <a:schemeClr val="tx1"/>
                          </a:solidFill>
                        </a:rPr>
                        <a:t>trẻ</a:t>
                      </a:r>
                      <a:r>
                        <a:rPr lang="en-US" sz="3200" baseline="0" dirty="0">
                          <a:solidFill>
                            <a:schemeClr val="tx1"/>
                          </a:solidFill>
                        </a:rPr>
                        <a:t> </a:t>
                      </a:r>
                      <a:r>
                        <a:rPr lang="en-US" sz="3200" baseline="0" dirty="0" err="1">
                          <a:solidFill>
                            <a:schemeClr val="tx1"/>
                          </a:solidFill>
                        </a:rPr>
                        <a:t>vào</a:t>
                      </a:r>
                      <a:r>
                        <a:rPr lang="en-US" sz="3200" baseline="0" dirty="0">
                          <a:solidFill>
                            <a:schemeClr val="tx1"/>
                          </a:solidFill>
                        </a:rPr>
                        <a:t> </a:t>
                      </a:r>
                      <a:r>
                        <a:rPr lang="en-US" sz="3200" baseline="0" dirty="0" err="1">
                          <a:solidFill>
                            <a:schemeClr val="tx1"/>
                          </a:solidFill>
                        </a:rPr>
                        <a:t>các</a:t>
                      </a:r>
                      <a:r>
                        <a:rPr lang="en-US" sz="3200" baseline="0" dirty="0">
                          <a:solidFill>
                            <a:schemeClr val="tx1"/>
                          </a:solidFill>
                        </a:rPr>
                        <a:t> </a:t>
                      </a:r>
                      <a:r>
                        <a:rPr lang="en-US" sz="3200" baseline="0" dirty="0" err="1">
                          <a:solidFill>
                            <a:schemeClr val="tx1"/>
                          </a:solidFill>
                        </a:rPr>
                        <a:t>tình</a:t>
                      </a:r>
                      <a:r>
                        <a:rPr lang="en-US" sz="3200" baseline="0" dirty="0">
                          <a:solidFill>
                            <a:schemeClr val="tx1"/>
                          </a:solidFill>
                        </a:rPr>
                        <a:t> </a:t>
                      </a:r>
                      <a:r>
                        <a:rPr lang="en-US" sz="3200" baseline="0" dirty="0" err="1">
                          <a:solidFill>
                            <a:schemeClr val="tx1"/>
                          </a:solidFill>
                        </a:rPr>
                        <a:t>huống</a:t>
                      </a:r>
                      <a:endParaRPr lang="en-US" sz="32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Giáo</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viên</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đưa</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ra</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các</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quy</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định</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bảo</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đảm</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lớp</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học</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có</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quy</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tắc</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nhưng</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vẫn</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trao</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quyền</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cho</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trẻ</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tạo</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sự</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chủ</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động</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cho</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trẻ</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trong</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các</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hoạt</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động</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chơi</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các</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góc</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tự</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phục</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vụ</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hoạt</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động</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học</a:t>
                      </a:r>
                      <a:r>
                        <a:rPr kumimoji="0" lang="en-US" sz="3200" b="0" i="0" u="none" strike="noStrike" kern="1200" cap="none" spc="0" normalizeH="0" baseline="0" noProof="0" dirty="0">
                          <a:ln>
                            <a:noFill/>
                          </a:ln>
                          <a:solidFill>
                            <a:schemeClr val="tx1"/>
                          </a:solidFill>
                          <a:effectLst/>
                          <a:uLnTx/>
                          <a:uFillTx/>
                          <a:latin typeface="+mn-lt"/>
                          <a:ea typeface="+mn-ea"/>
                          <a:cs typeface="+mn-cs"/>
                        </a:rPr>
                        <a:t>…)</a:t>
                      </a:r>
                    </a:p>
                    <a:p>
                      <a:pPr marL="457200" indent="-457200">
                        <a:buFontTx/>
                        <a:buChar char="-"/>
                      </a:pPr>
                      <a:endParaRPr lang="en-US" sz="3200" dirty="0">
                        <a:solidFill>
                          <a:schemeClr val="tx1"/>
                        </a:solidFill>
                      </a:endParaRPr>
                    </a:p>
                  </a:txBody>
                  <a:tcPr/>
                </a:tc>
                <a:tc>
                  <a:txBody>
                    <a:bodyPr/>
                    <a:lstStyle/>
                    <a:p>
                      <a:pPr marL="0" indent="0">
                        <a:buFontTx/>
                        <a:buNone/>
                      </a:pPr>
                      <a:r>
                        <a:rPr lang="en-US" sz="3200" dirty="0">
                          <a:solidFill>
                            <a:schemeClr val="tx1"/>
                          </a:solidFill>
                        </a:rPr>
                        <a:t>- </a:t>
                      </a:r>
                      <a:r>
                        <a:rPr lang="en-US" sz="3200" dirty="0" err="1">
                          <a:solidFill>
                            <a:schemeClr val="tx1"/>
                          </a:solidFill>
                        </a:rPr>
                        <a:t>Thiết</a:t>
                      </a:r>
                      <a:r>
                        <a:rPr lang="en-US" sz="3200" baseline="0" dirty="0">
                          <a:solidFill>
                            <a:schemeClr val="tx1"/>
                          </a:solidFill>
                        </a:rPr>
                        <a:t> </a:t>
                      </a:r>
                      <a:r>
                        <a:rPr lang="en-US" sz="3200" baseline="0" dirty="0" err="1">
                          <a:solidFill>
                            <a:schemeClr val="tx1"/>
                          </a:solidFill>
                        </a:rPr>
                        <a:t>kế</a:t>
                      </a:r>
                      <a:r>
                        <a:rPr lang="en-US" sz="3200" baseline="0" dirty="0">
                          <a:solidFill>
                            <a:schemeClr val="tx1"/>
                          </a:solidFill>
                        </a:rPr>
                        <a:t> </a:t>
                      </a:r>
                      <a:r>
                        <a:rPr lang="en-US" sz="3200" baseline="0" dirty="0" err="1">
                          <a:solidFill>
                            <a:schemeClr val="tx1"/>
                          </a:solidFill>
                        </a:rPr>
                        <a:t>các</a:t>
                      </a:r>
                      <a:r>
                        <a:rPr lang="en-US" sz="3200" baseline="0" dirty="0">
                          <a:solidFill>
                            <a:schemeClr val="tx1"/>
                          </a:solidFill>
                        </a:rPr>
                        <a:t> </a:t>
                      </a:r>
                      <a:r>
                        <a:rPr lang="en-US" sz="3200" baseline="0" dirty="0" err="1">
                          <a:solidFill>
                            <a:schemeClr val="tx1"/>
                          </a:solidFill>
                        </a:rPr>
                        <a:t>hoạt</a:t>
                      </a:r>
                      <a:r>
                        <a:rPr lang="en-US" sz="3200" baseline="0" dirty="0">
                          <a:solidFill>
                            <a:schemeClr val="tx1"/>
                          </a:solidFill>
                        </a:rPr>
                        <a:t> </a:t>
                      </a:r>
                      <a:r>
                        <a:rPr lang="en-US" sz="3200" baseline="0" dirty="0" err="1">
                          <a:solidFill>
                            <a:schemeClr val="tx1"/>
                          </a:solidFill>
                        </a:rPr>
                        <a:t>động</a:t>
                      </a:r>
                      <a:r>
                        <a:rPr lang="en-US" sz="3200" baseline="0" dirty="0">
                          <a:solidFill>
                            <a:schemeClr val="tx1"/>
                          </a:solidFill>
                        </a:rPr>
                        <a:t> </a:t>
                      </a:r>
                      <a:r>
                        <a:rPr lang="en-US" sz="3200" baseline="0" dirty="0" err="1">
                          <a:solidFill>
                            <a:schemeClr val="tx1"/>
                          </a:solidFill>
                        </a:rPr>
                        <a:t>phong</a:t>
                      </a:r>
                      <a:r>
                        <a:rPr lang="en-US" sz="3200" baseline="0" dirty="0">
                          <a:solidFill>
                            <a:schemeClr val="tx1"/>
                          </a:solidFill>
                        </a:rPr>
                        <a:t> </a:t>
                      </a:r>
                      <a:r>
                        <a:rPr lang="en-US" sz="3200" baseline="0" dirty="0" err="1">
                          <a:solidFill>
                            <a:schemeClr val="tx1"/>
                          </a:solidFill>
                        </a:rPr>
                        <a:t>phú</a:t>
                      </a:r>
                      <a:r>
                        <a:rPr lang="en-US" sz="3200" baseline="0" dirty="0">
                          <a:solidFill>
                            <a:schemeClr val="tx1"/>
                          </a:solidFill>
                        </a:rPr>
                        <a:t>, </a:t>
                      </a:r>
                      <a:r>
                        <a:rPr lang="en-US" sz="3200" baseline="0" dirty="0" err="1">
                          <a:solidFill>
                            <a:schemeClr val="tx1"/>
                          </a:solidFill>
                        </a:rPr>
                        <a:t>đa</a:t>
                      </a:r>
                      <a:r>
                        <a:rPr lang="en-US" sz="3200" baseline="0" dirty="0">
                          <a:solidFill>
                            <a:schemeClr val="tx1"/>
                          </a:solidFill>
                        </a:rPr>
                        <a:t> </a:t>
                      </a:r>
                      <a:r>
                        <a:rPr lang="en-US" sz="3200" baseline="0" dirty="0" err="1">
                          <a:solidFill>
                            <a:schemeClr val="tx1"/>
                          </a:solidFill>
                        </a:rPr>
                        <a:t>dạng</a:t>
                      </a:r>
                      <a:r>
                        <a:rPr lang="en-US" sz="3200" baseline="0" dirty="0">
                          <a:solidFill>
                            <a:schemeClr val="tx1"/>
                          </a:solidFill>
                        </a:rPr>
                        <a:t>, </a:t>
                      </a:r>
                      <a:r>
                        <a:rPr lang="en-US" sz="3200" baseline="0" dirty="0" err="1">
                          <a:solidFill>
                            <a:schemeClr val="tx1"/>
                          </a:solidFill>
                        </a:rPr>
                        <a:t>gần</a:t>
                      </a:r>
                      <a:r>
                        <a:rPr lang="en-US" sz="3200" baseline="0" dirty="0">
                          <a:solidFill>
                            <a:schemeClr val="tx1"/>
                          </a:solidFill>
                        </a:rPr>
                        <a:t> </a:t>
                      </a:r>
                      <a:r>
                        <a:rPr lang="en-US" sz="3200" baseline="0" dirty="0" err="1">
                          <a:solidFill>
                            <a:schemeClr val="tx1"/>
                          </a:solidFill>
                        </a:rPr>
                        <a:t>gũi</a:t>
                      </a:r>
                      <a:r>
                        <a:rPr lang="en-US" sz="3200" baseline="0" dirty="0">
                          <a:solidFill>
                            <a:schemeClr val="tx1"/>
                          </a:solidFill>
                        </a:rPr>
                        <a:t>, </a:t>
                      </a:r>
                      <a:r>
                        <a:rPr lang="en-US" sz="3200" baseline="0" dirty="0" err="1">
                          <a:solidFill>
                            <a:schemeClr val="tx1"/>
                          </a:solidFill>
                        </a:rPr>
                        <a:t>tích</a:t>
                      </a:r>
                      <a:r>
                        <a:rPr lang="en-US" sz="3200" baseline="0" dirty="0">
                          <a:solidFill>
                            <a:schemeClr val="tx1"/>
                          </a:solidFill>
                        </a:rPr>
                        <a:t> </a:t>
                      </a:r>
                      <a:r>
                        <a:rPr lang="en-US" sz="3200" baseline="0" dirty="0" err="1">
                          <a:solidFill>
                            <a:schemeClr val="tx1"/>
                          </a:solidFill>
                        </a:rPr>
                        <a:t>hợp</a:t>
                      </a:r>
                      <a:r>
                        <a:rPr lang="en-US" sz="3200" baseline="0" dirty="0">
                          <a:solidFill>
                            <a:schemeClr val="tx1"/>
                          </a:solidFill>
                        </a:rPr>
                        <a:t> </a:t>
                      </a:r>
                      <a:r>
                        <a:rPr lang="en-US" sz="3200" baseline="0" dirty="0" err="1">
                          <a:solidFill>
                            <a:schemeClr val="tx1"/>
                          </a:solidFill>
                        </a:rPr>
                        <a:t>vào</a:t>
                      </a:r>
                      <a:r>
                        <a:rPr lang="en-US" sz="3200" baseline="0" dirty="0">
                          <a:solidFill>
                            <a:schemeClr val="tx1"/>
                          </a:solidFill>
                        </a:rPr>
                        <a:t> </a:t>
                      </a:r>
                      <a:r>
                        <a:rPr lang="en-US" sz="3200" baseline="0" dirty="0" err="1">
                          <a:solidFill>
                            <a:schemeClr val="tx1"/>
                          </a:solidFill>
                        </a:rPr>
                        <a:t>các</a:t>
                      </a:r>
                      <a:r>
                        <a:rPr lang="en-US" sz="3200" baseline="0" dirty="0">
                          <a:solidFill>
                            <a:schemeClr val="tx1"/>
                          </a:solidFill>
                        </a:rPr>
                        <a:t> </a:t>
                      </a:r>
                      <a:r>
                        <a:rPr lang="en-US" sz="3200" baseline="0" dirty="0" err="1">
                          <a:solidFill>
                            <a:schemeClr val="tx1"/>
                          </a:solidFill>
                        </a:rPr>
                        <a:t>chủ</a:t>
                      </a:r>
                      <a:r>
                        <a:rPr lang="en-US" sz="3200" baseline="0" dirty="0">
                          <a:solidFill>
                            <a:schemeClr val="tx1"/>
                          </a:solidFill>
                        </a:rPr>
                        <a:t> </a:t>
                      </a:r>
                      <a:r>
                        <a:rPr lang="en-US" sz="3200" baseline="0" dirty="0" err="1">
                          <a:solidFill>
                            <a:schemeClr val="tx1"/>
                          </a:solidFill>
                        </a:rPr>
                        <a:t>đề</a:t>
                      </a:r>
                      <a:endParaRPr lang="en-US" sz="3200" baseline="0" dirty="0">
                        <a:solidFill>
                          <a:schemeClr val="tx1"/>
                        </a:solidFill>
                      </a:endParaRPr>
                    </a:p>
                    <a:p>
                      <a:pPr marL="0" indent="0">
                        <a:buFontTx/>
                        <a:buNone/>
                      </a:pPr>
                      <a:r>
                        <a:rPr lang="en-US" sz="3200" baseline="0" dirty="0">
                          <a:solidFill>
                            <a:schemeClr val="tx1"/>
                          </a:solidFill>
                        </a:rPr>
                        <a:t>- </a:t>
                      </a:r>
                      <a:r>
                        <a:rPr lang="en-US" sz="3200" baseline="0" dirty="0" err="1">
                          <a:solidFill>
                            <a:schemeClr val="tx1"/>
                          </a:solidFill>
                        </a:rPr>
                        <a:t>Thúc</a:t>
                      </a:r>
                      <a:r>
                        <a:rPr lang="en-US" sz="3200" baseline="0" dirty="0">
                          <a:solidFill>
                            <a:schemeClr val="tx1"/>
                          </a:solidFill>
                        </a:rPr>
                        <a:t> </a:t>
                      </a:r>
                      <a:r>
                        <a:rPr lang="en-US" sz="3200" baseline="0" dirty="0" err="1">
                          <a:solidFill>
                            <a:schemeClr val="tx1"/>
                          </a:solidFill>
                        </a:rPr>
                        <a:t>đẩy</a:t>
                      </a:r>
                      <a:r>
                        <a:rPr lang="en-US" sz="3200" baseline="0" dirty="0">
                          <a:solidFill>
                            <a:schemeClr val="tx1"/>
                          </a:solidFill>
                        </a:rPr>
                        <a:t> </a:t>
                      </a:r>
                      <a:r>
                        <a:rPr lang="en-US" sz="3200" baseline="0" dirty="0" err="1">
                          <a:solidFill>
                            <a:schemeClr val="tx1"/>
                          </a:solidFill>
                        </a:rPr>
                        <a:t>tính</a:t>
                      </a:r>
                      <a:r>
                        <a:rPr lang="en-US" sz="3200" baseline="0" dirty="0">
                          <a:solidFill>
                            <a:schemeClr val="tx1"/>
                          </a:solidFill>
                        </a:rPr>
                        <a:t> </a:t>
                      </a:r>
                      <a:r>
                        <a:rPr lang="en-US" sz="3200" baseline="0" dirty="0" err="1">
                          <a:solidFill>
                            <a:schemeClr val="tx1"/>
                          </a:solidFill>
                        </a:rPr>
                        <a:t>trải</a:t>
                      </a:r>
                      <a:r>
                        <a:rPr lang="en-US" sz="3200" baseline="0" dirty="0">
                          <a:solidFill>
                            <a:schemeClr val="tx1"/>
                          </a:solidFill>
                        </a:rPr>
                        <a:t> </a:t>
                      </a:r>
                      <a:r>
                        <a:rPr lang="en-US" sz="3200" baseline="0" dirty="0" err="1">
                          <a:solidFill>
                            <a:schemeClr val="tx1"/>
                          </a:solidFill>
                        </a:rPr>
                        <a:t>nghiệm</a:t>
                      </a:r>
                      <a:r>
                        <a:rPr lang="en-US" sz="3200" baseline="0" dirty="0">
                          <a:solidFill>
                            <a:schemeClr val="tx1"/>
                          </a:solidFill>
                        </a:rPr>
                        <a:t> ở </a:t>
                      </a:r>
                      <a:r>
                        <a:rPr lang="en-US" sz="3200" baseline="0" dirty="0" err="1">
                          <a:solidFill>
                            <a:schemeClr val="tx1"/>
                          </a:solidFill>
                        </a:rPr>
                        <a:t>trẻ</a:t>
                      </a:r>
                      <a:r>
                        <a:rPr lang="en-US" sz="3200" baseline="0" dirty="0">
                          <a:solidFill>
                            <a:schemeClr val="tx1"/>
                          </a:solidFill>
                        </a:rPr>
                        <a:t> </a:t>
                      </a:r>
                      <a:r>
                        <a:rPr lang="en-US" sz="3200" baseline="0" dirty="0" err="1">
                          <a:solidFill>
                            <a:schemeClr val="tx1"/>
                          </a:solidFill>
                        </a:rPr>
                        <a:t>nhất</a:t>
                      </a:r>
                      <a:r>
                        <a:rPr lang="en-US" sz="3200" baseline="0" dirty="0">
                          <a:solidFill>
                            <a:schemeClr val="tx1"/>
                          </a:solidFill>
                        </a:rPr>
                        <a:t> </a:t>
                      </a:r>
                      <a:r>
                        <a:rPr lang="en-US" sz="3200" baseline="0" dirty="0" err="1">
                          <a:solidFill>
                            <a:schemeClr val="tx1"/>
                          </a:solidFill>
                        </a:rPr>
                        <a:t>là</a:t>
                      </a:r>
                      <a:r>
                        <a:rPr lang="en-US" sz="3200" baseline="0" dirty="0">
                          <a:solidFill>
                            <a:schemeClr val="tx1"/>
                          </a:solidFill>
                        </a:rPr>
                        <a:t> </a:t>
                      </a:r>
                      <a:r>
                        <a:rPr lang="en-US" sz="3200" baseline="0" dirty="0" err="1">
                          <a:solidFill>
                            <a:schemeClr val="tx1"/>
                          </a:solidFill>
                        </a:rPr>
                        <a:t>trẻ</a:t>
                      </a:r>
                      <a:r>
                        <a:rPr lang="en-US" sz="3200" baseline="0" dirty="0">
                          <a:solidFill>
                            <a:schemeClr val="tx1"/>
                          </a:solidFill>
                        </a:rPr>
                        <a:t> </a:t>
                      </a:r>
                      <a:r>
                        <a:rPr lang="en-US" sz="3200" baseline="0" dirty="0" err="1">
                          <a:solidFill>
                            <a:schemeClr val="tx1"/>
                          </a:solidFill>
                        </a:rPr>
                        <a:t>mẫu</a:t>
                      </a:r>
                      <a:r>
                        <a:rPr lang="en-US" sz="3200" baseline="0" dirty="0">
                          <a:solidFill>
                            <a:schemeClr val="tx1"/>
                          </a:solidFill>
                        </a:rPr>
                        <a:t> </a:t>
                      </a:r>
                      <a:r>
                        <a:rPr lang="en-US" sz="3200" baseline="0" dirty="0" err="1">
                          <a:solidFill>
                            <a:schemeClr val="tx1"/>
                          </a:solidFill>
                        </a:rPr>
                        <a:t>giáo</a:t>
                      </a:r>
                      <a:endParaRPr lang="en-US" sz="3200" baseline="0" dirty="0">
                        <a:solidFill>
                          <a:schemeClr val="tx1"/>
                        </a:solidFill>
                      </a:endParaRPr>
                    </a:p>
                    <a:p>
                      <a:pPr marL="0" indent="0">
                        <a:buFontTx/>
                        <a:buNone/>
                      </a:pPr>
                      <a:r>
                        <a:rPr lang="en-US" sz="3200" baseline="0" dirty="0">
                          <a:solidFill>
                            <a:schemeClr val="tx1"/>
                          </a:solidFill>
                        </a:rPr>
                        <a:t>- </a:t>
                      </a:r>
                      <a:r>
                        <a:rPr lang="en-US" sz="3200" baseline="0" dirty="0" err="1">
                          <a:solidFill>
                            <a:schemeClr val="tx1"/>
                          </a:solidFill>
                        </a:rPr>
                        <a:t>Tạo</a:t>
                      </a:r>
                      <a:r>
                        <a:rPr lang="en-US" sz="3200" baseline="0" dirty="0">
                          <a:solidFill>
                            <a:schemeClr val="tx1"/>
                          </a:solidFill>
                        </a:rPr>
                        <a:t> </a:t>
                      </a:r>
                      <a:r>
                        <a:rPr lang="en-US" sz="3200" baseline="0" dirty="0" err="1">
                          <a:solidFill>
                            <a:schemeClr val="tx1"/>
                          </a:solidFill>
                        </a:rPr>
                        <a:t>cơ</a:t>
                      </a:r>
                      <a:r>
                        <a:rPr lang="en-US" sz="3200" baseline="0" dirty="0">
                          <a:solidFill>
                            <a:schemeClr val="tx1"/>
                          </a:solidFill>
                        </a:rPr>
                        <a:t> </a:t>
                      </a:r>
                      <a:r>
                        <a:rPr lang="en-US" sz="3200" baseline="0" dirty="0" err="1">
                          <a:solidFill>
                            <a:schemeClr val="tx1"/>
                          </a:solidFill>
                        </a:rPr>
                        <a:t>hội</a:t>
                      </a:r>
                      <a:r>
                        <a:rPr lang="en-US" sz="3200" baseline="0" dirty="0">
                          <a:solidFill>
                            <a:schemeClr val="tx1"/>
                          </a:solidFill>
                        </a:rPr>
                        <a:t> </a:t>
                      </a:r>
                      <a:r>
                        <a:rPr lang="en-US" sz="3200" baseline="0" dirty="0" err="1">
                          <a:solidFill>
                            <a:schemeClr val="tx1"/>
                          </a:solidFill>
                        </a:rPr>
                        <a:t>cho</a:t>
                      </a:r>
                      <a:r>
                        <a:rPr lang="en-US" sz="3200" baseline="0" dirty="0">
                          <a:solidFill>
                            <a:schemeClr val="tx1"/>
                          </a:solidFill>
                        </a:rPr>
                        <a:t> </a:t>
                      </a:r>
                      <a:r>
                        <a:rPr lang="en-US" sz="3200" baseline="0" dirty="0" err="1">
                          <a:solidFill>
                            <a:schemeClr val="tx1"/>
                          </a:solidFill>
                        </a:rPr>
                        <a:t>trẻ</a:t>
                      </a:r>
                      <a:r>
                        <a:rPr lang="en-US" sz="3200" baseline="0" dirty="0">
                          <a:solidFill>
                            <a:schemeClr val="tx1"/>
                          </a:solidFill>
                        </a:rPr>
                        <a:t> </a:t>
                      </a:r>
                      <a:r>
                        <a:rPr lang="en-US" sz="3200" baseline="0" dirty="0" err="1">
                          <a:solidFill>
                            <a:schemeClr val="tx1"/>
                          </a:solidFill>
                        </a:rPr>
                        <a:t>thể</a:t>
                      </a:r>
                      <a:r>
                        <a:rPr lang="en-US" sz="3200" baseline="0" dirty="0">
                          <a:solidFill>
                            <a:schemeClr val="tx1"/>
                          </a:solidFill>
                        </a:rPr>
                        <a:t> </a:t>
                      </a:r>
                      <a:r>
                        <a:rPr lang="en-US" sz="3200" baseline="0" dirty="0" err="1">
                          <a:solidFill>
                            <a:schemeClr val="tx1"/>
                          </a:solidFill>
                        </a:rPr>
                        <a:t>hiện</a:t>
                      </a:r>
                      <a:r>
                        <a:rPr lang="en-US" sz="3200" baseline="0" dirty="0">
                          <a:solidFill>
                            <a:schemeClr val="tx1"/>
                          </a:solidFill>
                        </a:rPr>
                        <a:t> </a:t>
                      </a:r>
                      <a:r>
                        <a:rPr lang="en-US" sz="3200" baseline="0" dirty="0" err="1">
                          <a:solidFill>
                            <a:schemeClr val="tx1"/>
                          </a:solidFill>
                        </a:rPr>
                        <a:t>sự</a:t>
                      </a:r>
                      <a:r>
                        <a:rPr lang="en-US" sz="3200" baseline="0" dirty="0">
                          <a:solidFill>
                            <a:schemeClr val="tx1"/>
                          </a:solidFill>
                        </a:rPr>
                        <a:t> </a:t>
                      </a:r>
                      <a:r>
                        <a:rPr lang="en-US" sz="3200" baseline="0" dirty="0" err="1">
                          <a:solidFill>
                            <a:schemeClr val="tx1"/>
                          </a:solidFill>
                        </a:rPr>
                        <a:t>tự</a:t>
                      </a:r>
                      <a:r>
                        <a:rPr lang="en-US" sz="3200" baseline="0" dirty="0">
                          <a:solidFill>
                            <a:schemeClr val="tx1"/>
                          </a:solidFill>
                        </a:rPr>
                        <a:t> tin</a:t>
                      </a:r>
                    </a:p>
                    <a:p>
                      <a:pPr marL="0" indent="0">
                        <a:buFontTx/>
                        <a:buNone/>
                      </a:pPr>
                      <a:endParaRPr lang="en-US" sz="3200" baseline="0" dirty="0">
                        <a:solidFill>
                          <a:schemeClr val="tx1"/>
                        </a:solidFill>
                      </a:endParaRPr>
                    </a:p>
                    <a:p>
                      <a:pPr marL="457200" indent="-457200">
                        <a:buFontTx/>
                        <a:buChar char="-"/>
                      </a:pPr>
                      <a:endParaRPr lang="en-US" sz="3200" dirty="0">
                        <a:solidFill>
                          <a:schemeClr val="tx1"/>
                        </a:solidFill>
                      </a:endParaRPr>
                    </a:p>
                  </a:txBody>
                  <a:tcPr/>
                </a:tc>
                <a:tc>
                  <a:txBody>
                    <a:bodyPr/>
                    <a:lstStyle/>
                    <a:p>
                      <a:r>
                        <a:rPr lang="en-GB" sz="3200" dirty="0" err="1">
                          <a:solidFill>
                            <a:schemeClr val="tx1"/>
                          </a:solidFill>
                        </a:rPr>
                        <a:t>Phù</a:t>
                      </a:r>
                      <a:r>
                        <a:rPr lang="en-GB" sz="3200" dirty="0">
                          <a:solidFill>
                            <a:schemeClr val="tx1"/>
                          </a:solidFill>
                        </a:rPr>
                        <a:t> </a:t>
                      </a:r>
                      <a:r>
                        <a:rPr lang="en-GB" sz="3200" dirty="0" err="1">
                          <a:solidFill>
                            <a:schemeClr val="tx1"/>
                          </a:solidFill>
                        </a:rPr>
                        <a:t>hợp</a:t>
                      </a:r>
                      <a:r>
                        <a:rPr lang="en-GB" sz="3200" dirty="0">
                          <a:solidFill>
                            <a:schemeClr val="tx1"/>
                          </a:solidFill>
                        </a:rPr>
                        <a:t> </a:t>
                      </a:r>
                      <a:r>
                        <a:rPr lang="en-GB" sz="3200" dirty="0" err="1">
                          <a:solidFill>
                            <a:schemeClr val="tx1"/>
                          </a:solidFill>
                        </a:rPr>
                        <a:t>với</a:t>
                      </a:r>
                      <a:r>
                        <a:rPr lang="en-GB" sz="3200" dirty="0">
                          <a:solidFill>
                            <a:schemeClr val="tx1"/>
                          </a:solidFill>
                        </a:rPr>
                        <a:t> </a:t>
                      </a:r>
                      <a:r>
                        <a:rPr lang="en-GB" sz="3200" dirty="0" err="1">
                          <a:solidFill>
                            <a:schemeClr val="tx1"/>
                          </a:solidFill>
                        </a:rPr>
                        <a:t>phương</a:t>
                      </a:r>
                      <a:r>
                        <a:rPr lang="en-GB" sz="3200" dirty="0">
                          <a:solidFill>
                            <a:schemeClr val="tx1"/>
                          </a:solidFill>
                        </a:rPr>
                        <a:t> </a:t>
                      </a:r>
                      <a:r>
                        <a:rPr lang="en-GB" sz="3200" dirty="0" err="1">
                          <a:solidFill>
                            <a:schemeClr val="tx1"/>
                          </a:solidFill>
                        </a:rPr>
                        <a:t>thức</a:t>
                      </a:r>
                      <a:r>
                        <a:rPr lang="en-GB" sz="3200" dirty="0">
                          <a:solidFill>
                            <a:schemeClr val="tx1"/>
                          </a:solidFill>
                        </a:rPr>
                        <a:t> </a:t>
                      </a:r>
                      <a:r>
                        <a:rPr lang="en-GB" sz="3200" dirty="0" err="1">
                          <a:solidFill>
                            <a:schemeClr val="tx1"/>
                          </a:solidFill>
                        </a:rPr>
                        <a:t>học</a:t>
                      </a:r>
                      <a:r>
                        <a:rPr lang="en-GB" sz="3200" dirty="0">
                          <a:solidFill>
                            <a:schemeClr val="tx1"/>
                          </a:solidFill>
                        </a:rPr>
                        <a:t> </a:t>
                      </a:r>
                      <a:r>
                        <a:rPr lang="en-GB" sz="3200" dirty="0" err="1">
                          <a:solidFill>
                            <a:schemeClr val="tx1"/>
                          </a:solidFill>
                        </a:rPr>
                        <a:t>tập</a:t>
                      </a:r>
                      <a:r>
                        <a:rPr lang="en-GB" sz="3200" dirty="0">
                          <a:solidFill>
                            <a:schemeClr val="tx1"/>
                          </a:solidFill>
                        </a:rPr>
                        <a:t> </a:t>
                      </a:r>
                      <a:r>
                        <a:rPr lang="en-GB" sz="3200" dirty="0" err="1">
                          <a:solidFill>
                            <a:schemeClr val="tx1"/>
                          </a:solidFill>
                        </a:rPr>
                        <a:t>khác</a:t>
                      </a:r>
                      <a:r>
                        <a:rPr lang="en-GB" sz="3200" dirty="0">
                          <a:solidFill>
                            <a:schemeClr val="tx1"/>
                          </a:solidFill>
                        </a:rPr>
                        <a:t> </a:t>
                      </a:r>
                      <a:r>
                        <a:rPr lang="en-GB" sz="3200" dirty="0" err="1">
                          <a:solidFill>
                            <a:schemeClr val="tx1"/>
                          </a:solidFill>
                        </a:rPr>
                        <a:t>nhau</a:t>
                      </a:r>
                      <a:r>
                        <a:rPr lang="en-GB" sz="3200" dirty="0">
                          <a:solidFill>
                            <a:schemeClr val="tx1"/>
                          </a:solidFill>
                        </a:rPr>
                        <a:t> </a:t>
                      </a:r>
                      <a:r>
                        <a:rPr lang="en-GB" sz="3200" dirty="0" err="1">
                          <a:solidFill>
                            <a:schemeClr val="tx1"/>
                          </a:solidFill>
                        </a:rPr>
                        <a:t>của</a:t>
                      </a:r>
                      <a:r>
                        <a:rPr lang="en-GB" sz="3200" dirty="0">
                          <a:solidFill>
                            <a:schemeClr val="tx1"/>
                          </a:solidFill>
                        </a:rPr>
                        <a:t> </a:t>
                      </a:r>
                      <a:r>
                        <a:rPr lang="en-GB" sz="3200" dirty="0" err="1">
                          <a:solidFill>
                            <a:schemeClr val="tx1"/>
                          </a:solidFill>
                        </a:rPr>
                        <a:t>trẻ</a:t>
                      </a:r>
                      <a:r>
                        <a:rPr lang="en-GB" sz="3200" dirty="0">
                          <a:solidFill>
                            <a:schemeClr val="tx1"/>
                          </a:solidFill>
                        </a:rPr>
                        <a:t> </a:t>
                      </a:r>
                      <a:r>
                        <a:rPr lang="en-GB" sz="3200" dirty="0" err="1">
                          <a:solidFill>
                            <a:schemeClr val="tx1"/>
                          </a:solidFill>
                        </a:rPr>
                        <a:t>va</a:t>
                      </a:r>
                      <a:r>
                        <a:rPr lang="en-GB" sz="3200" dirty="0">
                          <a:solidFill>
                            <a:schemeClr val="tx1"/>
                          </a:solidFill>
                        </a:rPr>
                        <a:t> </a:t>
                      </a:r>
                      <a:r>
                        <a:rPr lang="en-GB" sz="3200" dirty="0" err="1">
                          <a:solidFill>
                            <a:schemeClr val="tx1"/>
                          </a:solidFill>
                        </a:rPr>
                        <a:t>nhu</a:t>
                      </a:r>
                      <a:r>
                        <a:rPr lang="en-GB" sz="3200" dirty="0">
                          <a:solidFill>
                            <a:schemeClr val="tx1"/>
                          </a:solidFill>
                        </a:rPr>
                        <a:t> </a:t>
                      </a:r>
                      <a:r>
                        <a:rPr lang="en-GB" sz="3200" dirty="0" err="1">
                          <a:solidFill>
                            <a:schemeClr val="tx1"/>
                          </a:solidFill>
                        </a:rPr>
                        <a:t>cầu</a:t>
                      </a:r>
                      <a:r>
                        <a:rPr lang="en-GB" sz="3200" dirty="0">
                          <a:solidFill>
                            <a:schemeClr val="tx1"/>
                          </a:solidFill>
                        </a:rPr>
                        <a:t> </a:t>
                      </a:r>
                      <a:r>
                        <a:rPr lang="en-GB" sz="3200" dirty="0" err="1">
                          <a:solidFill>
                            <a:schemeClr val="tx1"/>
                          </a:solidFill>
                        </a:rPr>
                        <a:t>học</a:t>
                      </a:r>
                      <a:r>
                        <a:rPr lang="en-GB" sz="3200" dirty="0">
                          <a:solidFill>
                            <a:schemeClr val="tx1"/>
                          </a:solidFill>
                        </a:rPr>
                        <a:t> </a:t>
                      </a:r>
                      <a:r>
                        <a:rPr lang="en-GB" sz="3200" dirty="0" err="1">
                          <a:solidFill>
                            <a:schemeClr val="tx1"/>
                          </a:solidFill>
                        </a:rPr>
                        <a:t>tập</a:t>
                      </a:r>
                      <a:r>
                        <a:rPr lang="en-GB" sz="3200" dirty="0">
                          <a:solidFill>
                            <a:schemeClr val="tx1"/>
                          </a:solidFill>
                        </a:rPr>
                        <a:t> </a:t>
                      </a:r>
                      <a:r>
                        <a:rPr lang="en-GB" sz="3200" dirty="0" err="1">
                          <a:solidFill>
                            <a:schemeClr val="tx1"/>
                          </a:solidFill>
                        </a:rPr>
                        <a:t>của</a:t>
                      </a:r>
                      <a:r>
                        <a:rPr lang="en-GB" sz="3200" dirty="0">
                          <a:solidFill>
                            <a:schemeClr val="tx1"/>
                          </a:solidFill>
                        </a:rPr>
                        <a:t> </a:t>
                      </a:r>
                      <a:r>
                        <a:rPr lang="en-GB" sz="3200" dirty="0" err="1">
                          <a:solidFill>
                            <a:schemeClr val="tx1"/>
                          </a:solidFill>
                        </a:rPr>
                        <a:t>mỗi</a:t>
                      </a:r>
                      <a:r>
                        <a:rPr lang="en-GB" sz="3200" dirty="0">
                          <a:solidFill>
                            <a:schemeClr val="tx1"/>
                          </a:solidFill>
                        </a:rPr>
                        <a:t> </a:t>
                      </a:r>
                      <a:r>
                        <a:rPr lang="en-GB" sz="3200" dirty="0" err="1">
                          <a:solidFill>
                            <a:schemeClr val="tx1"/>
                          </a:solidFill>
                        </a:rPr>
                        <a:t>trẻ</a:t>
                      </a:r>
                      <a:endParaRPr lang="en-US" sz="3200" dirty="0">
                        <a:solidFill>
                          <a:schemeClr val="tx1"/>
                        </a:solidFill>
                      </a:endParaRPr>
                    </a:p>
                  </a:txBody>
                  <a:tcPr/>
                </a:tc>
                <a:extLst>
                  <a:ext uri="{0D108BD9-81ED-4DB2-BD59-A6C34878D82A}">
                    <a16:rowId xmlns:a16="http://schemas.microsoft.com/office/drawing/2014/main" val="480526421"/>
                  </a:ext>
                </a:extLst>
              </a:tr>
            </a:tbl>
          </a:graphicData>
        </a:graphic>
      </p:graphicFrame>
    </p:spTree>
    <p:extLst>
      <p:ext uri="{BB962C8B-B14F-4D97-AF65-F5344CB8AC3E}">
        <p14:creationId xmlns:p14="http://schemas.microsoft.com/office/powerpoint/2010/main" val="497989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2B5D5"/>
        </a:solidFill>
        <a:effectLst/>
      </p:bgPr>
    </p:bg>
    <p:spTree>
      <p:nvGrpSpPr>
        <p:cNvPr id="1" name=""/>
        <p:cNvGrpSpPr/>
        <p:nvPr/>
      </p:nvGrpSpPr>
      <p:grpSpPr>
        <a:xfrm>
          <a:off x="0" y="0"/>
          <a:ext cx="0" cy="0"/>
          <a:chOff x="0" y="0"/>
          <a:chExt cx="0" cy="0"/>
        </a:xfrm>
      </p:grpSpPr>
      <p:grpSp>
        <p:nvGrpSpPr>
          <p:cNvPr id="2" name="Group 2"/>
          <p:cNvGrpSpPr/>
          <p:nvPr/>
        </p:nvGrpSpPr>
        <p:grpSpPr>
          <a:xfrm>
            <a:off x="7211511" y="422794"/>
            <a:ext cx="10775555" cy="9654528"/>
            <a:chOff x="0" y="0"/>
            <a:chExt cx="22133700" cy="19831037"/>
          </a:xfrm>
        </p:grpSpPr>
        <p:sp>
          <p:nvSpPr>
            <p:cNvPr id="3" name="Freeform 3"/>
            <p:cNvSpPr/>
            <p:nvPr/>
          </p:nvSpPr>
          <p:spPr>
            <a:xfrm>
              <a:off x="72390" y="72390"/>
              <a:ext cx="21988921" cy="19686257"/>
            </a:xfrm>
            <a:custGeom>
              <a:avLst/>
              <a:gdLst/>
              <a:ahLst/>
              <a:cxnLst/>
              <a:rect l="l" t="t" r="r" b="b"/>
              <a:pathLst>
                <a:path w="21988921" h="19686257">
                  <a:moveTo>
                    <a:pt x="0" y="0"/>
                  </a:moveTo>
                  <a:lnTo>
                    <a:pt x="21988921" y="0"/>
                  </a:lnTo>
                  <a:lnTo>
                    <a:pt x="21988921"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22133700" cy="19831038"/>
            </a:xfrm>
            <a:custGeom>
              <a:avLst/>
              <a:gdLst/>
              <a:ahLst/>
              <a:cxnLst/>
              <a:rect l="l" t="t" r="r" b="b"/>
              <a:pathLst>
                <a:path w="22133700" h="19831038">
                  <a:moveTo>
                    <a:pt x="21988920" y="19686257"/>
                  </a:moveTo>
                  <a:lnTo>
                    <a:pt x="22133700" y="19686257"/>
                  </a:lnTo>
                  <a:lnTo>
                    <a:pt x="22133700" y="19831038"/>
                  </a:lnTo>
                  <a:lnTo>
                    <a:pt x="21988920" y="19831038"/>
                  </a:lnTo>
                  <a:lnTo>
                    <a:pt x="21988920"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21988920" y="144780"/>
                  </a:moveTo>
                  <a:lnTo>
                    <a:pt x="22133700" y="144780"/>
                  </a:lnTo>
                  <a:lnTo>
                    <a:pt x="22133700" y="19686257"/>
                  </a:lnTo>
                  <a:lnTo>
                    <a:pt x="21988920" y="19686257"/>
                  </a:lnTo>
                  <a:lnTo>
                    <a:pt x="21988920" y="144780"/>
                  </a:lnTo>
                  <a:close/>
                  <a:moveTo>
                    <a:pt x="144780" y="19686257"/>
                  </a:moveTo>
                  <a:lnTo>
                    <a:pt x="21988920" y="19686257"/>
                  </a:lnTo>
                  <a:lnTo>
                    <a:pt x="21988920" y="19831038"/>
                  </a:lnTo>
                  <a:lnTo>
                    <a:pt x="144780" y="19831038"/>
                  </a:lnTo>
                  <a:lnTo>
                    <a:pt x="144780" y="19686257"/>
                  </a:lnTo>
                  <a:close/>
                  <a:moveTo>
                    <a:pt x="21988920" y="0"/>
                  </a:moveTo>
                  <a:lnTo>
                    <a:pt x="22133700" y="0"/>
                  </a:lnTo>
                  <a:lnTo>
                    <a:pt x="22133700" y="144780"/>
                  </a:lnTo>
                  <a:lnTo>
                    <a:pt x="21988920" y="144780"/>
                  </a:lnTo>
                  <a:lnTo>
                    <a:pt x="21988920" y="0"/>
                  </a:lnTo>
                  <a:close/>
                  <a:moveTo>
                    <a:pt x="0" y="0"/>
                  </a:moveTo>
                  <a:lnTo>
                    <a:pt x="144780" y="0"/>
                  </a:lnTo>
                  <a:lnTo>
                    <a:pt x="144780" y="144780"/>
                  </a:lnTo>
                  <a:lnTo>
                    <a:pt x="0" y="144780"/>
                  </a:lnTo>
                  <a:lnTo>
                    <a:pt x="0" y="0"/>
                  </a:lnTo>
                  <a:close/>
                  <a:moveTo>
                    <a:pt x="144780" y="0"/>
                  </a:moveTo>
                  <a:lnTo>
                    <a:pt x="21988920" y="0"/>
                  </a:lnTo>
                  <a:lnTo>
                    <a:pt x="21988920" y="144780"/>
                  </a:lnTo>
                  <a:lnTo>
                    <a:pt x="144780" y="144780"/>
                  </a:lnTo>
                  <a:lnTo>
                    <a:pt x="144780" y="0"/>
                  </a:lnTo>
                  <a:close/>
                </a:path>
              </a:pathLst>
            </a:custGeom>
            <a:solidFill>
              <a:srgbClr val="1D2831"/>
            </a:solidFill>
          </p:spPr>
          <p:txBody>
            <a:bodyPr/>
            <a:lstStyle/>
            <a:p>
              <a:endParaRPr lang="en-US"/>
            </a:p>
          </p:txBody>
        </p:sp>
      </p:grpSp>
      <p:grpSp>
        <p:nvGrpSpPr>
          <p:cNvPr id="5" name="Group 5"/>
          <p:cNvGrpSpPr/>
          <p:nvPr/>
        </p:nvGrpSpPr>
        <p:grpSpPr>
          <a:xfrm>
            <a:off x="381792" y="422794"/>
            <a:ext cx="6440983" cy="11244086"/>
            <a:chOff x="0" y="0"/>
            <a:chExt cx="13230203" cy="23096094"/>
          </a:xfrm>
        </p:grpSpPr>
        <p:sp>
          <p:nvSpPr>
            <p:cNvPr id="6" name="Freeform 6"/>
            <p:cNvSpPr/>
            <p:nvPr/>
          </p:nvSpPr>
          <p:spPr>
            <a:xfrm>
              <a:off x="72387" y="3409838"/>
              <a:ext cx="13085424" cy="19686256"/>
            </a:xfrm>
            <a:custGeom>
              <a:avLst/>
              <a:gdLst/>
              <a:ahLst/>
              <a:cxnLst/>
              <a:rect l="l" t="t" r="r" b="b"/>
              <a:pathLst>
                <a:path w="13085424" h="19686257">
                  <a:moveTo>
                    <a:pt x="0" y="0"/>
                  </a:moveTo>
                  <a:lnTo>
                    <a:pt x="13085424" y="0"/>
                  </a:lnTo>
                  <a:lnTo>
                    <a:pt x="13085424" y="19686257"/>
                  </a:lnTo>
                  <a:lnTo>
                    <a:pt x="0" y="19686257"/>
                  </a:lnTo>
                  <a:lnTo>
                    <a:pt x="0" y="0"/>
                  </a:lnTo>
                  <a:close/>
                </a:path>
              </a:pathLst>
            </a:custGeom>
            <a:solidFill>
              <a:srgbClr val="FFFFFF"/>
            </a:solidFill>
          </p:spPr>
          <p:txBody>
            <a:bodyPr/>
            <a:lstStyle/>
            <a:p>
              <a:endParaRPr lang="en-US"/>
            </a:p>
          </p:txBody>
        </p:sp>
        <p:sp>
          <p:nvSpPr>
            <p:cNvPr id="7" name="Freeform 7"/>
            <p:cNvSpPr/>
            <p:nvPr/>
          </p:nvSpPr>
          <p:spPr>
            <a:xfrm>
              <a:off x="0" y="0"/>
              <a:ext cx="13230203" cy="19831038"/>
            </a:xfrm>
            <a:custGeom>
              <a:avLst/>
              <a:gdLst/>
              <a:ahLst/>
              <a:cxnLst/>
              <a:rect l="l" t="t" r="r" b="b"/>
              <a:pathLst>
                <a:path w="13230203" h="19831038">
                  <a:moveTo>
                    <a:pt x="13085423" y="19686257"/>
                  </a:moveTo>
                  <a:lnTo>
                    <a:pt x="13230203" y="19686257"/>
                  </a:lnTo>
                  <a:lnTo>
                    <a:pt x="13230203" y="19831038"/>
                  </a:lnTo>
                  <a:lnTo>
                    <a:pt x="13085423" y="19831038"/>
                  </a:lnTo>
                  <a:lnTo>
                    <a:pt x="13085423"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13085423" y="144780"/>
                  </a:moveTo>
                  <a:lnTo>
                    <a:pt x="13230203" y="144780"/>
                  </a:lnTo>
                  <a:lnTo>
                    <a:pt x="13230203" y="19686257"/>
                  </a:lnTo>
                  <a:lnTo>
                    <a:pt x="13085423" y="19686257"/>
                  </a:lnTo>
                  <a:lnTo>
                    <a:pt x="13085423" y="144780"/>
                  </a:lnTo>
                  <a:close/>
                  <a:moveTo>
                    <a:pt x="144780" y="19686257"/>
                  </a:moveTo>
                  <a:lnTo>
                    <a:pt x="13085423" y="19686257"/>
                  </a:lnTo>
                  <a:lnTo>
                    <a:pt x="13085423" y="19831038"/>
                  </a:lnTo>
                  <a:lnTo>
                    <a:pt x="144780" y="19831038"/>
                  </a:lnTo>
                  <a:lnTo>
                    <a:pt x="144780" y="19686257"/>
                  </a:lnTo>
                  <a:close/>
                  <a:moveTo>
                    <a:pt x="13085423" y="0"/>
                  </a:moveTo>
                  <a:lnTo>
                    <a:pt x="13230203" y="0"/>
                  </a:lnTo>
                  <a:lnTo>
                    <a:pt x="13230203" y="144780"/>
                  </a:lnTo>
                  <a:lnTo>
                    <a:pt x="13085423" y="144780"/>
                  </a:lnTo>
                  <a:lnTo>
                    <a:pt x="13085423" y="0"/>
                  </a:lnTo>
                  <a:close/>
                  <a:moveTo>
                    <a:pt x="0" y="0"/>
                  </a:moveTo>
                  <a:lnTo>
                    <a:pt x="144780" y="0"/>
                  </a:lnTo>
                  <a:lnTo>
                    <a:pt x="144780" y="144780"/>
                  </a:lnTo>
                  <a:lnTo>
                    <a:pt x="0" y="144780"/>
                  </a:lnTo>
                  <a:lnTo>
                    <a:pt x="0" y="0"/>
                  </a:lnTo>
                  <a:close/>
                  <a:moveTo>
                    <a:pt x="144780" y="0"/>
                  </a:moveTo>
                  <a:lnTo>
                    <a:pt x="13085423" y="0"/>
                  </a:lnTo>
                  <a:lnTo>
                    <a:pt x="13085423" y="144780"/>
                  </a:lnTo>
                  <a:lnTo>
                    <a:pt x="144780" y="144780"/>
                  </a:lnTo>
                  <a:lnTo>
                    <a:pt x="144780" y="0"/>
                  </a:lnTo>
                  <a:close/>
                </a:path>
              </a:pathLst>
            </a:custGeom>
            <a:solidFill>
              <a:srgbClr val="1D2831"/>
            </a:solidFill>
          </p:spPr>
          <p:txBody>
            <a:bodyPr/>
            <a:lstStyle/>
            <a:p>
              <a:endParaRPr lang="en-US"/>
            </a:p>
          </p:txBody>
        </p:sp>
      </p:grpSp>
      <p:sp>
        <p:nvSpPr>
          <p:cNvPr id="8" name="Freeform 8"/>
          <p:cNvSpPr/>
          <p:nvPr/>
        </p:nvSpPr>
        <p:spPr>
          <a:xfrm>
            <a:off x="623436" y="2221095"/>
            <a:ext cx="1634774" cy="1362993"/>
          </a:xfrm>
          <a:custGeom>
            <a:avLst/>
            <a:gdLst/>
            <a:ahLst/>
            <a:cxnLst/>
            <a:rect l="l" t="t" r="r" b="b"/>
            <a:pathLst>
              <a:path w="1634774" h="1362993">
                <a:moveTo>
                  <a:pt x="0" y="0"/>
                </a:moveTo>
                <a:lnTo>
                  <a:pt x="1634774" y="0"/>
                </a:lnTo>
                <a:lnTo>
                  <a:pt x="1634774" y="1362993"/>
                </a:lnTo>
                <a:lnTo>
                  <a:pt x="0" y="1362993"/>
                </a:lnTo>
                <a:lnTo>
                  <a:pt x="0" y="0"/>
                </a:lnTo>
                <a:close/>
              </a:path>
            </a:pathLst>
          </a:custGeom>
          <a:blipFill>
            <a:blip r:embed="rId2"/>
            <a:stretch>
              <a:fillRect/>
            </a:stretch>
          </a:blipFill>
        </p:spPr>
        <p:txBody>
          <a:bodyPr/>
          <a:lstStyle/>
          <a:p>
            <a:endParaRPr lang="en-US"/>
          </a:p>
        </p:txBody>
      </p:sp>
      <p:sp>
        <p:nvSpPr>
          <p:cNvPr id="9" name="Freeform 9"/>
          <p:cNvSpPr/>
          <p:nvPr/>
        </p:nvSpPr>
        <p:spPr>
          <a:xfrm>
            <a:off x="7957121" y="4034645"/>
            <a:ext cx="9302179" cy="5524109"/>
          </a:xfrm>
          <a:custGeom>
            <a:avLst/>
            <a:gdLst/>
            <a:ahLst/>
            <a:cxnLst/>
            <a:rect l="l" t="t" r="r" b="b"/>
            <a:pathLst>
              <a:path w="9302179" h="5524109">
                <a:moveTo>
                  <a:pt x="0" y="0"/>
                </a:moveTo>
                <a:lnTo>
                  <a:pt x="9302179" y="0"/>
                </a:lnTo>
                <a:lnTo>
                  <a:pt x="9302179" y="5524109"/>
                </a:lnTo>
                <a:lnTo>
                  <a:pt x="0" y="5524109"/>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2455361" y="2271420"/>
            <a:ext cx="3907674" cy="1425576"/>
          </a:xfrm>
          <a:prstGeom prst="rect">
            <a:avLst/>
          </a:prstGeom>
        </p:spPr>
        <p:txBody>
          <a:bodyPr lIns="0" tIns="0" rIns="0" bIns="0" rtlCol="0" anchor="t">
            <a:spAutoFit/>
          </a:bodyPr>
          <a:lstStyle/>
          <a:p>
            <a:pPr algn="just">
              <a:lnSpc>
                <a:spcPts val="5799"/>
              </a:lnSpc>
            </a:pPr>
            <a:r>
              <a:rPr lang="en-US" sz="3999" spc="91" dirty="0">
                <a:solidFill>
                  <a:srgbClr val="000000"/>
                </a:solidFill>
                <a:latin typeface="Nunito Bold"/>
                <a:ea typeface="Nunito Bold"/>
                <a:cs typeface="Nunito Bold"/>
                <a:sym typeface="Nunito Bold"/>
              </a:rPr>
              <a:t>Phiếu 9: Thảo luận nhóm/cặp:</a:t>
            </a:r>
          </a:p>
        </p:txBody>
      </p:sp>
      <p:sp>
        <p:nvSpPr>
          <p:cNvPr id="11" name="TextBox 11"/>
          <p:cNvSpPr txBox="1"/>
          <p:nvPr/>
        </p:nvSpPr>
        <p:spPr>
          <a:xfrm>
            <a:off x="841531" y="4416401"/>
            <a:ext cx="5521504" cy="3073400"/>
          </a:xfrm>
          <a:prstGeom prst="rect">
            <a:avLst/>
          </a:prstGeom>
        </p:spPr>
        <p:txBody>
          <a:bodyPr lIns="0" tIns="0" rIns="0" bIns="0" rtlCol="0" anchor="t">
            <a:spAutoFit/>
          </a:bodyPr>
          <a:lstStyle/>
          <a:p>
            <a:pPr algn="just">
              <a:lnSpc>
                <a:spcPts val="4929"/>
              </a:lnSpc>
            </a:pPr>
            <a:r>
              <a:rPr lang="en-US" sz="3399" spc="78" dirty="0">
                <a:solidFill>
                  <a:srgbClr val="000000"/>
                </a:solidFill>
                <a:latin typeface="Nunito Bold"/>
                <a:ea typeface="Nunito Bold"/>
                <a:cs typeface="Nunito Bold"/>
                <a:sym typeface="Nunito Bold"/>
              </a:rPr>
              <a:t>Câu hỏi:</a:t>
            </a:r>
            <a:r>
              <a:rPr lang="en-US" sz="3399" spc="78" dirty="0">
                <a:solidFill>
                  <a:srgbClr val="000000"/>
                </a:solidFill>
                <a:latin typeface="Nunito"/>
                <a:ea typeface="Nunito"/>
                <a:cs typeface="Nunito"/>
                <a:sym typeface="Nunito"/>
              </a:rPr>
              <a:t> </a:t>
            </a:r>
          </a:p>
          <a:p>
            <a:pPr algn="just">
              <a:lnSpc>
                <a:spcPts val="4929"/>
              </a:lnSpc>
            </a:pPr>
            <a:r>
              <a:rPr lang="en-US" sz="3399" spc="78" dirty="0">
                <a:solidFill>
                  <a:srgbClr val="000000"/>
                </a:solidFill>
                <a:latin typeface="Nunito"/>
                <a:ea typeface="Nunito"/>
                <a:cs typeface="Nunito"/>
                <a:sym typeface="Nunito"/>
              </a:rPr>
              <a:t>    Hãy nêu những điểm cần lưu ý khi đánh giá, điều chỉnh môi trường để phát huy tính tích cực của trẻ?</a:t>
            </a:r>
          </a:p>
        </p:txBody>
      </p:sp>
      <p:sp>
        <p:nvSpPr>
          <p:cNvPr id="12" name="TextBox 12"/>
          <p:cNvSpPr txBox="1"/>
          <p:nvPr/>
        </p:nvSpPr>
        <p:spPr>
          <a:xfrm>
            <a:off x="8068988" y="833767"/>
            <a:ext cx="9405399" cy="1076325"/>
          </a:xfrm>
          <a:prstGeom prst="rect">
            <a:avLst/>
          </a:prstGeom>
        </p:spPr>
        <p:txBody>
          <a:bodyPr lIns="0" tIns="0" rIns="0" bIns="0" rtlCol="0" anchor="t">
            <a:spAutoFit/>
          </a:bodyPr>
          <a:lstStyle/>
          <a:p>
            <a:pPr algn="l">
              <a:lnSpc>
                <a:spcPts val="4350"/>
              </a:lnSpc>
              <a:spcBef>
                <a:spcPct val="0"/>
              </a:spcBef>
            </a:pPr>
            <a:r>
              <a:rPr lang="en-US" sz="3000" spc="69" dirty="0">
                <a:solidFill>
                  <a:srgbClr val="000000"/>
                </a:solidFill>
                <a:latin typeface="Nunito"/>
                <a:ea typeface="Nunito"/>
                <a:cs typeface="Nunito"/>
                <a:sym typeface="Nunito"/>
              </a:rPr>
              <a:t>- Đánh giá, điều chỉnh nhằm phát huy tính tích cực của trẻ.</a:t>
            </a:r>
          </a:p>
        </p:txBody>
      </p:sp>
      <p:sp>
        <p:nvSpPr>
          <p:cNvPr id="13" name="Freeform 13"/>
          <p:cNvSpPr/>
          <p:nvPr/>
        </p:nvSpPr>
        <p:spPr>
          <a:xfrm>
            <a:off x="8068988" y="1977807"/>
            <a:ext cx="873298" cy="758678"/>
          </a:xfrm>
          <a:custGeom>
            <a:avLst/>
            <a:gdLst/>
            <a:ahLst/>
            <a:cxnLst/>
            <a:rect l="l" t="t" r="r" b="b"/>
            <a:pathLst>
              <a:path w="873298" h="758678">
                <a:moveTo>
                  <a:pt x="0" y="0"/>
                </a:moveTo>
                <a:lnTo>
                  <a:pt x="873298" y="0"/>
                </a:lnTo>
                <a:lnTo>
                  <a:pt x="873298" y="758677"/>
                </a:lnTo>
                <a:lnTo>
                  <a:pt x="0" y="7586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9281841" y="2061870"/>
            <a:ext cx="6634894" cy="523875"/>
          </a:xfrm>
          <a:prstGeom prst="rect">
            <a:avLst/>
          </a:prstGeom>
        </p:spPr>
        <p:txBody>
          <a:bodyPr lIns="0" tIns="0" rIns="0" bIns="0" rtlCol="0" anchor="t">
            <a:spAutoFit/>
          </a:bodyPr>
          <a:lstStyle/>
          <a:p>
            <a:pPr algn="l">
              <a:lnSpc>
                <a:spcPts val="4350"/>
              </a:lnSpc>
              <a:spcBef>
                <a:spcPct val="0"/>
              </a:spcBef>
            </a:pPr>
            <a:r>
              <a:rPr lang="en-US" sz="3000" spc="69" dirty="0">
                <a:solidFill>
                  <a:srgbClr val="000000"/>
                </a:solidFill>
                <a:latin typeface="Nunito"/>
                <a:ea typeface="Nunito"/>
                <a:cs typeface="Nunito"/>
                <a:sym typeface="Nunito"/>
              </a:rPr>
              <a:t>Điều chỉnh theo hứng thú của trẻ.</a:t>
            </a:r>
          </a:p>
        </p:txBody>
      </p:sp>
      <p:sp>
        <p:nvSpPr>
          <p:cNvPr id="15" name="TextBox 15"/>
          <p:cNvSpPr txBox="1"/>
          <p:nvPr/>
        </p:nvSpPr>
        <p:spPr>
          <a:xfrm>
            <a:off x="9281841" y="3060213"/>
            <a:ext cx="8428619" cy="523875"/>
          </a:xfrm>
          <a:prstGeom prst="rect">
            <a:avLst/>
          </a:prstGeom>
        </p:spPr>
        <p:txBody>
          <a:bodyPr lIns="0" tIns="0" rIns="0" bIns="0" rtlCol="0" anchor="t">
            <a:spAutoFit/>
          </a:bodyPr>
          <a:lstStyle/>
          <a:p>
            <a:pPr algn="l">
              <a:lnSpc>
                <a:spcPts val="4350"/>
              </a:lnSpc>
              <a:spcBef>
                <a:spcPct val="0"/>
              </a:spcBef>
            </a:pPr>
            <a:r>
              <a:rPr lang="en-US" sz="3000" spc="69" dirty="0">
                <a:solidFill>
                  <a:srgbClr val="000000"/>
                </a:solidFill>
                <a:latin typeface="Nunito"/>
                <a:ea typeface="Nunito"/>
                <a:cs typeface="Nunito"/>
                <a:sym typeface="Nunito"/>
              </a:rPr>
              <a:t>Điều chỉnh thông qua thông tin trao đổi PH</a:t>
            </a:r>
          </a:p>
        </p:txBody>
      </p:sp>
      <p:sp>
        <p:nvSpPr>
          <p:cNvPr id="16" name="Freeform 16"/>
          <p:cNvSpPr/>
          <p:nvPr/>
        </p:nvSpPr>
        <p:spPr>
          <a:xfrm>
            <a:off x="8068988" y="2933067"/>
            <a:ext cx="873298" cy="758678"/>
          </a:xfrm>
          <a:custGeom>
            <a:avLst/>
            <a:gdLst/>
            <a:ahLst/>
            <a:cxnLst/>
            <a:rect l="l" t="t" r="r" b="b"/>
            <a:pathLst>
              <a:path w="873298" h="758678">
                <a:moveTo>
                  <a:pt x="0" y="0"/>
                </a:moveTo>
                <a:lnTo>
                  <a:pt x="873298" y="0"/>
                </a:lnTo>
                <a:lnTo>
                  <a:pt x="873298" y="758678"/>
                </a:lnTo>
                <a:lnTo>
                  <a:pt x="0" y="7586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Rectangle 16"/>
          <p:cNvSpPr/>
          <p:nvPr/>
        </p:nvSpPr>
        <p:spPr>
          <a:xfrm>
            <a:off x="623437" y="422795"/>
            <a:ext cx="6234580" cy="1798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t>3. </a:t>
            </a:r>
            <a:r>
              <a:rPr lang="en-US" sz="3600" b="1" dirty="0" err="1"/>
              <a:t>Đánh</a:t>
            </a:r>
            <a:r>
              <a:rPr lang="en-US" sz="3600" b="1" dirty="0"/>
              <a:t> </a:t>
            </a:r>
            <a:r>
              <a:rPr lang="en-US" sz="3600" b="1" dirty="0" err="1"/>
              <a:t>giá</a:t>
            </a:r>
            <a:r>
              <a:rPr lang="en-US" sz="3600" b="1" dirty="0"/>
              <a:t>, </a:t>
            </a:r>
            <a:r>
              <a:rPr lang="en-US" sz="3600" b="1" dirty="0" err="1"/>
              <a:t>điều</a:t>
            </a:r>
            <a:r>
              <a:rPr lang="en-US" sz="3600" b="1" dirty="0"/>
              <a:t> </a:t>
            </a:r>
            <a:r>
              <a:rPr lang="en-US" sz="3600" b="1" dirty="0" err="1"/>
              <a:t>chỉnh</a:t>
            </a:r>
            <a:r>
              <a:rPr lang="en-US" sz="3600" b="1" dirty="0"/>
              <a:t> </a:t>
            </a:r>
            <a:r>
              <a:rPr lang="en-US" sz="3600" b="1" dirty="0" err="1"/>
              <a:t>môi</a:t>
            </a:r>
            <a:r>
              <a:rPr lang="en-US" sz="3600" b="1" dirty="0"/>
              <a:t> </a:t>
            </a:r>
            <a:r>
              <a:rPr lang="en-US" sz="3600" b="1" dirty="0" err="1"/>
              <a:t>trường</a:t>
            </a:r>
            <a:r>
              <a:rPr lang="en-US" sz="3600" b="1" dirty="0"/>
              <a:t> </a:t>
            </a:r>
            <a:r>
              <a:rPr lang="en-US" sz="3600" b="1" dirty="0" err="1"/>
              <a:t>giáo</a:t>
            </a:r>
            <a:r>
              <a:rPr lang="en-US" sz="3600" b="1" dirty="0"/>
              <a:t> </a:t>
            </a:r>
            <a:r>
              <a:rPr lang="en-US" sz="3600" b="1" dirty="0" err="1"/>
              <a:t>dục</a:t>
            </a:r>
            <a:r>
              <a:rPr lang="en-US" sz="3600" b="1" dirty="0"/>
              <a:t> </a:t>
            </a:r>
            <a:r>
              <a:rPr lang="en-US" sz="3600" b="1" dirty="0" err="1"/>
              <a:t>nhằm</a:t>
            </a:r>
            <a:r>
              <a:rPr lang="en-US" sz="3600" b="1" dirty="0"/>
              <a:t> </a:t>
            </a:r>
            <a:r>
              <a:rPr lang="en-US" sz="3600" b="1" dirty="0" err="1"/>
              <a:t>phát</a:t>
            </a:r>
            <a:r>
              <a:rPr lang="en-US" sz="3600" b="1" dirty="0"/>
              <a:t> </a:t>
            </a:r>
            <a:r>
              <a:rPr lang="en-US" sz="3600" b="1" dirty="0" err="1"/>
              <a:t>huy</a:t>
            </a:r>
            <a:r>
              <a:rPr lang="en-US" sz="3600" b="1" dirty="0"/>
              <a:t> </a:t>
            </a:r>
            <a:r>
              <a:rPr lang="en-US" sz="3600" b="1" dirty="0" err="1"/>
              <a:t>tính</a:t>
            </a:r>
            <a:r>
              <a:rPr lang="en-US" sz="3600" b="1" dirty="0"/>
              <a:t> </a:t>
            </a:r>
            <a:r>
              <a:rPr lang="en-US" sz="3600" b="1" dirty="0" err="1"/>
              <a:t>tích</a:t>
            </a:r>
            <a:r>
              <a:rPr lang="en-US" sz="3600" b="1" dirty="0"/>
              <a:t> </a:t>
            </a:r>
            <a:r>
              <a:rPr lang="en-US" sz="3600" b="1" dirty="0" err="1"/>
              <a:t>cực</a:t>
            </a:r>
            <a:r>
              <a:rPr lang="en-US" sz="3600" b="1" dirty="0"/>
              <a:t> ở </a:t>
            </a:r>
            <a:r>
              <a:rPr lang="en-US" sz="3600" b="1" dirty="0" err="1"/>
              <a:t>trẻ</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barn(inVertical)">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B750"/>
        </a:solidFill>
        <a:effectLst/>
      </p:bgPr>
    </p:bg>
    <p:spTree>
      <p:nvGrpSpPr>
        <p:cNvPr id="1" name=""/>
        <p:cNvGrpSpPr/>
        <p:nvPr/>
      </p:nvGrpSpPr>
      <p:grpSpPr>
        <a:xfrm>
          <a:off x="0" y="0"/>
          <a:ext cx="0" cy="0"/>
          <a:chOff x="0" y="0"/>
          <a:chExt cx="0" cy="0"/>
        </a:xfrm>
      </p:grpSpPr>
      <p:grpSp>
        <p:nvGrpSpPr>
          <p:cNvPr id="2" name="Group 2"/>
          <p:cNvGrpSpPr/>
          <p:nvPr/>
        </p:nvGrpSpPr>
        <p:grpSpPr>
          <a:xfrm>
            <a:off x="9144000" y="316236"/>
            <a:ext cx="8789787" cy="9654528"/>
            <a:chOff x="0" y="0"/>
            <a:chExt cx="18054802" cy="19831037"/>
          </a:xfrm>
        </p:grpSpPr>
        <p:sp>
          <p:nvSpPr>
            <p:cNvPr id="3" name="Freeform 3"/>
            <p:cNvSpPr/>
            <p:nvPr/>
          </p:nvSpPr>
          <p:spPr>
            <a:xfrm>
              <a:off x="72390" y="72390"/>
              <a:ext cx="17910022" cy="19686257"/>
            </a:xfrm>
            <a:custGeom>
              <a:avLst/>
              <a:gdLst/>
              <a:ahLst/>
              <a:cxnLst/>
              <a:rect l="l" t="t" r="r" b="b"/>
              <a:pathLst>
                <a:path w="17910022" h="19686257">
                  <a:moveTo>
                    <a:pt x="0" y="0"/>
                  </a:moveTo>
                  <a:lnTo>
                    <a:pt x="17910022" y="0"/>
                  </a:lnTo>
                  <a:lnTo>
                    <a:pt x="17910022"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18054802" cy="19831038"/>
            </a:xfrm>
            <a:custGeom>
              <a:avLst/>
              <a:gdLst/>
              <a:ahLst/>
              <a:cxnLst/>
              <a:rect l="l" t="t" r="r" b="b"/>
              <a:pathLst>
                <a:path w="18054802" h="19831038">
                  <a:moveTo>
                    <a:pt x="17910022" y="19686257"/>
                  </a:moveTo>
                  <a:lnTo>
                    <a:pt x="18054802" y="19686257"/>
                  </a:lnTo>
                  <a:lnTo>
                    <a:pt x="18054802" y="19831038"/>
                  </a:lnTo>
                  <a:lnTo>
                    <a:pt x="17910022" y="19831038"/>
                  </a:lnTo>
                  <a:lnTo>
                    <a:pt x="17910022"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17910022" y="144780"/>
                  </a:moveTo>
                  <a:lnTo>
                    <a:pt x="18054802" y="144780"/>
                  </a:lnTo>
                  <a:lnTo>
                    <a:pt x="18054802" y="19686257"/>
                  </a:lnTo>
                  <a:lnTo>
                    <a:pt x="17910022" y="19686257"/>
                  </a:lnTo>
                  <a:lnTo>
                    <a:pt x="17910022" y="144780"/>
                  </a:lnTo>
                  <a:close/>
                  <a:moveTo>
                    <a:pt x="144780" y="19686257"/>
                  </a:moveTo>
                  <a:lnTo>
                    <a:pt x="17910022" y="19686257"/>
                  </a:lnTo>
                  <a:lnTo>
                    <a:pt x="17910022" y="19831038"/>
                  </a:lnTo>
                  <a:lnTo>
                    <a:pt x="144780" y="19831038"/>
                  </a:lnTo>
                  <a:lnTo>
                    <a:pt x="144780" y="19686257"/>
                  </a:lnTo>
                  <a:close/>
                  <a:moveTo>
                    <a:pt x="17910022" y="0"/>
                  </a:moveTo>
                  <a:lnTo>
                    <a:pt x="18054802" y="0"/>
                  </a:lnTo>
                  <a:lnTo>
                    <a:pt x="18054802" y="144780"/>
                  </a:lnTo>
                  <a:lnTo>
                    <a:pt x="17910022" y="144780"/>
                  </a:lnTo>
                  <a:lnTo>
                    <a:pt x="17910022" y="0"/>
                  </a:lnTo>
                  <a:close/>
                  <a:moveTo>
                    <a:pt x="0" y="0"/>
                  </a:moveTo>
                  <a:lnTo>
                    <a:pt x="144780" y="0"/>
                  </a:lnTo>
                  <a:lnTo>
                    <a:pt x="144780" y="144780"/>
                  </a:lnTo>
                  <a:lnTo>
                    <a:pt x="0" y="144780"/>
                  </a:lnTo>
                  <a:lnTo>
                    <a:pt x="0" y="0"/>
                  </a:lnTo>
                  <a:close/>
                  <a:moveTo>
                    <a:pt x="144780" y="0"/>
                  </a:moveTo>
                  <a:lnTo>
                    <a:pt x="17910022" y="0"/>
                  </a:lnTo>
                  <a:lnTo>
                    <a:pt x="17910022" y="144780"/>
                  </a:lnTo>
                  <a:lnTo>
                    <a:pt x="144780" y="144780"/>
                  </a:lnTo>
                  <a:lnTo>
                    <a:pt x="144780" y="0"/>
                  </a:lnTo>
                  <a:close/>
                </a:path>
              </a:pathLst>
            </a:custGeom>
            <a:solidFill>
              <a:srgbClr val="1D2831"/>
            </a:solidFill>
          </p:spPr>
          <p:txBody>
            <a:bodyPr/>
            <a:lstStyle/>
            <a:p>
              <a:endParaRPr lang="en-US"/>
            </a:p>
          </p:txBody>
        </p:sp>
      </p:grpSp>
      <p:grpSp>
        <p:nvGrpSpPr>
          <p:cNvPr id="5" name="Group 5"/>
          <p:cNvGrpSpPr/>
          <p:nvPr/>
        </p:nvGrpSpPr>
        <p:grpSpPr>
          <a:xfrm>
            <a:off x="349898" y="316236"/>
            <a:ext cx="8439889" cy="9654528"/>
            <a:chOff x="0" y="0"/>
            <a:chExt cx="17336088" cy="19831037"/>
          </a:xfrm>
        </p:grpSpPr>
        <p:sp>
          <p:nvSpPr>
            <p:cNvPr id="6" name="Freeform 6"/>
            <p:cNvSpPr/>
            <p:nvPr/>
          </p:nvSpPr>
          <p:spPr>
            <a:xfrm>
              <a:off x="72390" y="72390"/>
              <a:ext cx="17191308" cy="19686257"/>
            </a:xfrm>
            <a:custGeom>
              <a:avLst/>
              <a:gdLst/>
              <a:ahLst/>
              <a:cxnLst/>
              <a:rect l="l" t="t" r="r" b="b"/>
              <a:pathLst>
                <a:path w="17191308" h="19686257">
                  <a:moveTo>
                    <a:pt x="0" y="0"/>
                  </a:moveTo>
                  <a:lnTo>
                    <a:pt x="17191308" y="0"/>
                  </a:lnTo>
                  <a:lnTo>
                    <a:pt x="17191308" y="19686257"/>
                  </a:lnTo>
                  <a:lnTo>
                    <a:pt x="0" y="19686257"/>
                  </a:lnTo>
                  <a:lnTo>
                    <a:pt x="0" y="0"/>
                  </a:lnTo>
                  <a:close/>
                </a:path>
              </a:pathLst>
            </a:custGeom>
            <a:solidFill>
              <a:srgbClr val="FFFFFF"/>
            </a:solidFill>
          </p:spPr>
          <p:txBody>
            <a:bodyPr/>
            <a:lstStyle/>
            <a:p>
              <a:endParaRPr lang="en-US"/>
            </a:p>
          </p:txBody>
        </p:sp>
        <p:sp>
          <p:nvSpPr>
            <p:cNvPr id="7" name="Freeform 7"/>
            <p:cNvSpPr/>
            <p:nvPr/>
          </p:nvSpPr>
          <p:spPr>
            <a:xfrm>
              <a:off x="0" y="0"/>
              <a:ext cx="17336088" cy="19831038"/>
            </a:xfrm>
            <a:custGeom>
              <a:avLst/>
              <a:gdLst/>
              <a:ahLst/>
              <a:cxnLst/>
              <a:rect l="l" t="t" r="r" b="b"/>
              <a:pathLst>
                <a:path w="17336088" h="19831038">
                  <a:moveTo>
                    <a:pt x="17191309" y="19686257"/>
                  </a:moveTo>
                  <a:lnTo>
                    <a:pt x="17336088" y="19686257"/>
                  </a:lnTo>
                  <a:lnTo>
                    <a:pt x="17336088" y="19831038"/>
                  </a:lnTo>
                  <a:lnTo>
                    <a:pt x="17191309" y="19831038"/>
                  </a:lnTo>
                  <a:lnTo>
                    <a:pt x="17191309"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17191309" y="144780"/>
                  </a:moveTo>
                  <a:lnTo>
                    <a:pt x="17336088" y="144780"/>
                  </a:lnTo>
                  <a:lnTo>
                    <a:pt x="17336088" y="19686257"/>
                  </a:lnTo>
                  <a:lnTo>
                    <a:pt x="17191309" y="19686257"/>
                  </a:lnTo>
                  <a:lnTo>
                    <a:pt x="17191309" y="144780"/>
                  </a:lnTo>
                  <a:close/>
                  <a:moveTo>
                    <a:pt x="144780" y="19686257"/>
                  </a:moveTo>
                  <a:lnTo>
                    <a:pt x="17191309" y="19686257"/>
                  </a:lnTo>
                  <a:lnTo>
                    <a:pt x="17191309" y="19831038"/>
                  </a:lnTo>
                  <a:lnTo>
                    <a:pt x="144780" y="19831038"/>
                  </a:lnTo>
                  <a:lnTo>
                    <a:pt x="144780" y="19686257"/>
                  </a:lnTo>
                  <a:close/>
                  <a:moveTo>
                    <a:pt x="17191309" y="0"/>
                  </a:moveTo>
                  <a:lnTo>
                    <a:pt x="17336088" y="0"/>
                  </a:lnTo>
                  <a:lnTo>
                    <a:pt x="17336088" y="144780"/>
                  </a:lnTo>
                  <a:lnTo>
                    <a:pt x="17191309" y="144780"/>
                  </a:lnTo>
                  <a:lnTo>
                    <a:pt x="17191309" y="0"/>
                  </a:lnTo>
                  <a:close/>
                  <a:moveTo>
                    <a:pt x="0" y="0"/>
                  </a:moveTo>
                  <a:lnTo>
                    <a:pt x="144780" y="0"/>
                  </a:lnTo>
                  <a:lnTo>
                    <a:pt x="144780" y="144780"/>
                  </a:lnTo>
                  <a:lnTo>
                    <a:pt x="0" y="144780"/>
                  </a:lnTo>
                  <a:lnTo>
                    <a:pt x="0" y="0"/>
                  </a:lnTo>
                  <a:close/>
                  <a:moveTo>
                    <a:pt x="144780" y="0"/>
                  </a:moveTo>
                  <a:lnTo>
                    <a:pt x="17191309" y="0"/>
                  </a:lnTo>
                  <a:lnTo>
                    <a:pt x="17191309" y="144780"/>
                  </a:lnTo>
                  <a:lnTo>
                    <a:pt x="144780" y="144780"/>
                  </a:lnTo>
                  <a:lnTo>
                    <a:pt x="144780" y="0"/>
                  </a:lnTo>
                  <a:close/>
                </a:path>
              </a:pathLst>
            </a:custGeom>
            <a:solidFill>
              <a:srgbClr val="1D2831"/>
            </a:solidFill>
          </p:spPr>
          <p:txBody>
            <a:bodyPr/>
            <a:lstStyle/>
            <a:p>
              <a:endParaRPr lang="en-US"/>
            </a:p>
          </p:txBody>
        </p:sp>
      </p:grpSp>
      <p:sp>
        <p:nvSpPr>
          <p:cNvPr id="8" name="Freeform 8"/>
          <p:cNvSpPr/>
          <p:nvPr/>
        </p:nvSpPr>
        <p:spPr>
          <a:xfrm>
            <a:off x="1028700" y="3499430"/>
            <a:ext cx="7070569" cy="6151395"/>
          </a:xfrm>
          <a:custGeom>
            <a:avLst/>
            <a:gdLst/>
            <a:ahLst/>
            <a:cxnLst/>
            <a:rect l="l" t="t" r="r" b="b"/>
            <a:pathLst>
              <a:path w="7070569" h="6151395">
                <a:moveTo>
                  <a:pt x="0" y="0"/>
                </a:moveTo>
                <a:lnTo>
                  <a:pt x="7070569" y="0"/>
                </a:lnTo>
                <a:lnTo>
                  <a:pt x="7070569" y="6151395"/>
                </a:lnTo>
                <a:lnTo>
                  <a:pt x="0" y="61513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9"/>
          <p:cNvSpPr txBox="1"/>
          <p:nvPr/>
        </p:nvSpPr>
        <p:spPr>
          <a:xfrm>
            <a:off x="9635072" y="3090975"/>
            <a:ext cx="7638688" cy="5629105"/>
          </a:xfrm>
          <a:prstGeom prst="rect">
            <a:avLst/>
          </a:prstGeom>
        </p:spPr>
        <p:txBody>
          <a:bodyPr lIns="0" tIns="0" rIns="0" bIns="0" rtlCol="0" anchor="t">
            <a:spAutoFit/>
          </a:bodyPr>
          <a:lstStyle/>
          <a:p>
            <a:pPr algn="just">
              <a:lnSpc>
                <a:spcPts val="4929"/>
              </a:lnSpc>
            </a:pPr>
            <a:r>
              <a:rPr lang="en-US" sz="3399" spc="78" dirty="0">
                <a:solidFill>
                  <a:srgbClr val="000000"/>
                </a:solidFill>
                <a:latin typeface="Nunito Bold"/>
                <a:ea typeface="Nunito Bold"/>
                <a:cs typeface="Nunito Bold"/>
                <a:sym typeface="Nunito Bold"/>
              </a:rPr>
              <a:t>       Câu hỏi:</a:t>
            </a:r>
            <a:r>
              <a:rPr lang="en-US" sz="3399" spc="78" dirty="0">
                <a:solidFill>
                  <a:srgbClr val="000000"/>
                </a:solidFill>
                <a:latin typeface="Nunito"/>
                <a:ea typeface="Nunito"/>
                <a:cs typeface="Nunito"/>
                <a:sym typeface="Nunito"/>
              </a:rPr>
              <a:t> Hãy nêu những đặc điểm trẻ mầm non thể hiện sự tích cực trong các hoạt động?</a:t>
            </a:r>
          </a:p>
          <a:p>
            <a:pPr algn="just">
              <a:lnSpc>
                <a:spcPts val="4929"/>
              </a:lnSpc>
            </a:pPr>
            <a:endParaRPr lang="en-US" sz="3399" spc="78" dirty="0">
              <a:solidFill>
                <a:srgbClr val="000000"/>
              </a:solidFill>
              <a:latin typeface="Nunito"/>
              <a:ea typeface="Nunito"/>
              <a:cs typeface="Nunito"/>
              <a:sym typeface="Nunito"/>
            </a:endParaRPr>
          </a:p>
          <a:p>
            <a:pPr algn="just">
              <a:lnSpc>
                <a:spcPts val="4929"/>
              </a:lnSpc>
            </a:pPr>
            <a:r>
              <a:rPr lang="en-US" sz="3399" spc="78" dirty="0">
                <a:solidFill>
                  <a:srgbClr val="000000"/>
                </a:solidFill>
                <a:latin typeface="Nunito Bold"/>
                <a:ea typeface="Nunito Bold"/>
                <a:cs typeface="Nunito Bold"/>
                <a:sym typeface="Nunito Bold"/>
              </a:rPr>
              <a:t>        Nhiệm vụ:</a:t>
            </a:r>
            <a:r>
              <a:rPr lang="en-US" sz="3399" spc="78" dirty="0">
                <a:solidFill>
                  <a:srgbClr val="000000"/>
                </a:solidFill>
                <a:latin typeface="Nunito"/>
                <a:ea typeface="Nunito"/>
                <a:cs typeface="Nunito"/>
                <a:sym typeface="Nunito"/>
              </a:rPr>
              <a:t> Nhớ lại các hoạt động đã tổ chức ở trường mầm non mà thầy/cô cho rằng trẻ rất tích cực, hãy xem xét điều gì làm trẻ tích cực.</a:t>
            </a:r>
          </a:p>
          <a:p>
            <a:pPr algn="just">
              <a:lnSpc>
                <a:spcPts val="4929"/>
              </a:lnSpc>
            </a:pPr>
            <a:endParaRPr lang="en-US" sz="3399" spc="78" dirty="0">
              <a:solidFill>
                <a:srgbClr val="000000"/>
              </a:solidFill>
              <a:latin typeface="Nunito"/>
              <a:ea typeface="Nunito"/>
              <a:cs typeface="Nunito"/>
              <a:sym typeface="Nunito"/>
            </a:endParaRPr>
          </a:p>
        </p:txBody>
      </p:sp>
      <p:sp>
        <p:nvSpPr>
          <p:cNvPr id="10" name="TextBox 10"/>
          <p:cNvSpPr txBox="1"/>
          <p:nvPr/>
        </p:nvSpPr>
        <p:spPr>
          <a:xfrm>
            <a:off x="1028700" y="1072818"/>
            <a:ext cx="7266547" cy="2635250"/>
          </a:xfrm>
          <a:prstGeom prst="rect">
            <a:avLst/>
          </a:prstGeom>
        </p:spPr>
        <p:txBody>
          <a:bodyPr lIns="0" tIns="0" rIns="0" bIns="0" rtlCol="0" anchor="t">
            <a:spAutoFit/>
          </a:bodyPr>
          <a:lstStyle/>
          <a:p>
            <a:pPr algn="ctr">
              <a:lnSpc>
                <a:spcPts val="7000"/>
              </a:lnSpc>
            </a:pPr>
            <a:r>
              <a:rPr lang="en-US" sz="5000" dirty="0">
                <a:solidFill>
                  <a:srgbClr val="000000"/>
                </a:solidFill>
                <a:latin typeface="Nunito Bold Bold"/>
                <a:ea typeface="Nunito Bold Bold"/>
                <a:cs typeface="Nunito Bold Bold"/>
                <a:sym typeface="Nunito Bold Bold"/>
              </a:rPr>
              <a:t>NỘI DUNG 1: </a:t>
            </a:r>
          </a:p>
          <a:p>
            <a:pPr algn="ctr">
              <a:lnSpc>
                <a:spcPts val="7000"/>
              </a:lnSpc>
            </a:pPr>
            <a:r>
              <a:rPr lang="en-US" sz="5000" dirty="0">
                <a:solidFill>
                  <a:srgbClr val="000000"/>
                </a:solidFill>
                <a:latin typeface="Nunito Bold Bold"/>
                <a:ea typeface="Nunito Bold Bold"/>
                <a:cs typeface="Nunito Bold Bold"/>
                <a:sym typeface="Nunito Bold Bold"/>
              </a:rPr>
              <a:t>GIỚI THIỆU CHUNG</a:t>
            </a:r>
          </a:p>
          <a:p>
            <a:pPr algn="ctr">
              <a:lnSpc>
                <a:spcPts val="7000"/>
              </a:lnSpc>
            </a:pPr>
            <a:endParaRPr lang="en-US" sz="5000" dirty="0">
              <a:solidFill>
                <a:srgbClr val="000000"/>
              </a:solidFill>
              <a:latin typeface="Nunito Bold Bold"/>
              <a:ea typeface="Nunito Bold Bold"/>
              <a:cs typeface="Nunito Bold Bold"/>
              <a:sym typeface="Nunito Bold Bold"/>
            </a:endParaRPr>
          </a:p>
        </p:txBody>
      </p:sp>
      <p:sp>
        <p:nvSpPr>
          <p:cNvPr id="11" name="Freeform 10">
            <a:extLst>
              <a:ext uri="{FF2B5EF4-FFF2-40B4-BE49-F238E27FC236}">
                <a16:creationId xmlns:a16="http://schemas.microsoft.com/office/drawing/2014/main" id="{1E367C43-AD96-E9EC-8343-4F7BD12FC8A5}"/>
              </a:ext>
            </a:extLst>
          </p:cNvPr>
          <p:cNvSpPr/>
          <p:nvPr/>
        </p:nvSpPr>
        <p:spPr>
          <a:xfrm>
            <a:off x="9604678" y="1071520"/>
            <a:ext cx="1691700" cy="1410455"/>
          </a:xfrm>
          <a:custGeom>
            <a:avLst/>
            <a:gdLst/>
            <a:ahLst/>
            <a:cxnLst/>
            <a:rect l="l" t="t" r="r" b="b"/>
            <a:pathLst>
              <a:path w="1691700" h="1410455">
                <a:moveTo>
                  <a:pt x="0" y="0"/>
                </a:moveTo>
                <a:lnTo>
                  <a:pt x="1691700" y="0"/>
                </a:lnTo>
                <a:lnTo>
                  <a:pt x="1691700" y="1410454"/>
                </a:lnTo>
                <a:lnTo>
                  <a:pt x="0" y="1410454"/>
                </a:lnTo>
                <a:lnTo>
                  <a:pt x="0" y="0"/>
                </a:lnTo>
                <a:close/>
              </a:path>
            </a:pathLst>
          </a:custGeom>
          <a:blipFill>
            <a:blip r:embed="rId4"/>
            <a:stretch>
              <a:fillRect/>
            </a:stretch>
          </a:blipFill>
        </p:spPr>
        <p:txBody>
          <a:bodyPr/>
          <a:lstStyle/>
          <a:p>
            <a:endParaRPr lang="en-US"/>
          </a:p>
        </p:txBody>
      </p:sp>
      <p:sp>
        <p:nvSpPr>
          <p:cNvPr id="12" name="TextBox 11">
            <a:extLst>
              <a:ext uri="{FF2B5EF4-FFF2-40B4-BE49-F238E27FC236}">
                <a16:creationId xmlns:a16="http://schemas.microsoft.com/office/drawing/2014/main" id="{AD4E1DDA-BEA2-B149-3243-8E0A73A0BAAC}"/>
              </a:ext>
            </a:extLst>
          </p:cNvPr>
          <p:cNvSpPr txBox="1"/>
          <p:nvPr/>
        </p:nvSpPr>
        <p:spPr>
          <a:xfrm>
            <a:off x="11650591" y="1071520"/>
            <a:ext cx="5643951" cy="2199320"/>
          </a:xfrm>
          <a:prstGeom prst="rect">
            <a:avLst/>
          </a:prstGeom>
        </p:spPr>
        <p:txBody>
          <a:bodyPr wrap="square" lIns="0" tIns="0" rIns="0" bIns="0" rtlCol="0" anchor="t">
            <a:spAutoFit/>
          </a:bodyPr>
          <a:lstStyle/>
          <a:p>
            <a:pPr algn="just">
              <a:lnSpc>
                <a:spcPts val="5799"/>
              </a:lnSpc>
            </a:pPr>
            <a:r>
              <a:rPr lang="en-US" sz="3999" spc="91" dirty="0">
                <a:solidFill>
                  <a:srgbClr val="000000"/>
                </a:solidFill>
                <a:latin typeface="Nunito Bold"/>
                <a:ea typeface="Nunito Bold"/>
                <a:cs typeface="Nunito Bold"/>
                <a:sym typeface="Nunito Bold"/>
              </a:rPr>
              <a:t>Phiếu 1: </a:t>
            </a:r>
            <a:r>
              <a:rPr lang="en-US" sz="4000" spc="78" dirty="0">
                <a:solidFill>
                  <a:srgbClr val="000000"/>
                </a:solidFill>
                <a:latin typeface="Nunito Bold"/>
                <a:ea typeface="Nunito Bold"/>
                <a:cs typeface="Nunito Bold"/>
                <a:sym typeface="Nunito Bold"/>
              </a:rPr>
              <a:t>Trả lời câu hỏi và thực hiện nhiệm vụ:</a:t>
            </a:r>
          </a:p>
          <a:p>
            <a:pPr algn="just">
              <a:lnSpc>
                <a:spcPts val="5799"/>
              </a:lnSpc>
            </a:pPr>
            <a:endParaRPr lang="en-US" sz="3999" spc="91" dirty="0">
              <a:solidFill>
                <a:srgbClr val="000000"/>
              </a:solidFill>
              <a:latin typeface="Nunito Bold"/>
              <a:ea typeface="Nunito Bold"/>
              <a:cs typeface="Nunito Bold"/>
              <a:sym typeface="Nunito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BDD7"/>
        </a:solidFill>
        <a:effectLst/>
      </p:bgPr>
    </p:bg>
    <p:spTree>
      <p:nvGrpSpPr>
        <p:cNvPr id="1" name=""/>
        <p:cNvGrpSpPr/>
        <p:nvPr/>
      </p:nvGrpSpPr>
      <p:grpSpPr>
        <a:xfrm>
          <a:off x="0" y="0"/>
          <a:ext cx="0" cy="0"/>
          <a:chOff x="0" y="0"/>
          <a:chExt cx="0" cy="0"/>
        </a:xfrm>
      </p:grpSpPr>
      <p:grpSp>
        <p:nvGrpSpPr>
          <p:cNvPr id="2" name="Group 2"/>
          <p:cNvGrpSpPr/>
          <p:nvPr/>
        </p:nvGrpSpPr>
        <p:grpSpPr>
          <a:xfrm>
            <a:off x="380999" y="3386342"/>
            <a:ext cx="5932239" cy="6584422"/>
            <a:chOff x="0" y="0"/>
            <a:chExt cx="12240232" cy="19831037"/>
          </a:xfrm>
        </p:grpSpPr>
        <p:sp>
          <p:nvSpPr>
            <p:cNvPr id="3" name="Freeform 3"/>
            <p:cNvSpPr/>
            <p:nvPr/>
          </p:nvSpPr>
          <p:spPr>
            <a:xfrm>
              <a:off x="72390" y="72390"/>
              <a:ext cx="12095452" cy="19686257"/>
            </a:xfrm>
            <a:custGeom>
              <a:avLst/>
              <a:gdLst/>
              <a:ahLst/>
              <a:cxnLst/>
              <a:rect l="l" t="t" r="r" b="b"/>
              <a:pathLst>
                <a:path w="12095452" h="19686257">
                  <a:moveTo>
                    <a:pt x="0" y="0"/>
                  </a:moveTo>
                  <a:lnTo>
                    <a:pt x="12095452" y="0"/>
                  </a:lnTo>
                  <a:lnTo>
                    <a:pt x="12095452"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12240232" cy="19831038"/>
            </a:xfrm>
            <a:custGeom>
              <a:avLst/>
              <a:gdLst/>
              <a:ahLst/>
              <a:cxnLst/>
              <a:rect l="l" t="t" r="r" b="b"/>
              <a:pathLst>
                <a:path w="12240232" h="19831038">
                  <a:moveTo>
                    <a:pt x="12095452" y="19686257"/>
                  </a:moveTo>
                  <a:lnTo>
                    <a:pt x="12240232" y="19686257"/>
                  </a:lnTo>
                  <a:lnTo>
                    <a:pt x="12240232" y="19831038"/>
                  </a:lnTo>
                  <a:lnTo>
                    <a:pt x="12095452" y="19831038"/>
                  </a:lnTo>
                  <a:lnTo>
                    <a:pt x="12095452"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12095452" y="144780"/>
                  </a:moveTo>
                  <a:lnTo>
                    <a:pt x="12240232" y="144780"/>
                  </a:lnTo>
                  <a:lnTo>
                    <a:pt x="12240232" y="19686257"/>
                  </a:lnTo>
                  <a:lnTo>
                    <a:pt x="12095452" y="19686257"/>
                  </a:lnTo>
                  <a:lnTo>
                    <a:pt x="12095452" y="144780"/>
                  </a:lnTo>
                  <a:close/>
                  <a:moveTo>
                    <a:pt x="144780" y="19686257"/>
                  </a:moveTo>
                  <a:lnTo>
                    <a:pt x="12095452" y="19686257"/>
                  </a:lnTo>
                  <a:lnTo>
                    <a:pt x="12095452" y="19831038"/>
                  </a:lnTo>
                  <a:lnTo>
                    <a:pt x="144780" y="19831038"/>
                  </a:lnTo>
                  <a:lnTo>
                    <a:pt x="144780" y="19686257"/>
                  </a:lnTo>
                  <a:close/>
                  <a:moveTo>
                    <a:pt x="12095452" y="0"/>
                  </a:moveTo>
                  <a:lnTo>
                    <a:pt x="12240232" y="0"/>
                  </a:lnTo>
                  <a:lnTo>
                    <a:pt x="12240232" y="144780"/>
                  </a:lnTo>
                  <a:lnTo>
                    <a:pt x="12095452" y="144780"/>
                  </a:lnTo>
                  <a:lnTo>
                    <a:pt x="12095452" y="0"/>
                  </a:lnTo>
                  <a:close/>
                  <a:moveTo>
                    <a:pt x="0" y="0"/>
                  </a:moveTo>
                  <a:lnTo>
                    <a:pt x="144780" y="0"/>
                  </a:lnTo>
                  <a:lnTo>
                    <a:pt x="144780" y="144780"/>
                  </a:lnTo>
                  <a:lnTo>
                    <a:pt x="0" y="144780"/>
                  </a:lnTo>
                  <a:lnTo>
                    <a:pt x="0" y="0"/>
                  </a:lnTo>
                  <a:close/>
                  <a:moveTo>
                    <a:pt x="144780" y="0"/>
                  </a:moveTo>
                  <a:lnTo>
                    <a:pt x="12095452" y="0"/>
                  </a:lnTo>
                  <a:lnTo>
                    <a:pt x="12095452" y="144780"/>
                  </a:lnTo>
                  <a:lnTo>
                    <a:pt x="144780" y="144780"/>
                  </a:lnTo>
                  <a:lnTo>
                    <a:pt x="144780" y="0"/>
                  </a:lnTo>
                  <a:close/>
                </a:path>
              </a:pathLst>
            </a:custGeom>
            <a:solidFill>
              <a:srgbClr val="1D2831"/>
            </a:solidFill>
          </p:spPr>
          <p:txBody>
            <a:bodyPr/>
            <a:lstStyle/>
            <a:p>
              <a:endParaRPr lang="en-US"/>
            </a:p>
          </p:txBody>
        </p:sp>
      </p:grpSp>
      <p:grpSp>
        <p:nvGrpSpPr>
          <p:cNvPr id="5" name="Group 5"/>
          <p:cNvGrpSpPr/>
          <p:nvPr/>
        </p:nvGrpSpPr>
        <p:grpSpPr>
          <a:xfrm>
            <a:off x="6488836" y="316236"/>
            <a:ext cx="11285494" cy="9654528"/>
            <a:chOff x="0" y="0"/>
            <a:chExt cx="23181148" cy="19831037"/>
          </a:xfrm>
        </p:grpSpPr>
        <p:sp>
          <p:nvSpPr>
            <p:cNvPr id="6" name="Freeform 6"/>
            <p:cNvSpPr/>
            <p:nvPr/>
          </p:nvSpPr>
          <p:spPr>
            <a:xfrm>
              <a:off x="72390" y="72390"/>
              <a:ext cx="23036368" cy="19686257"/>
            </a:xfrm>
            <a:custGeom>
              <a:avLst/>
              <a:gdLst/>
              <a:ahLst/>
              <a:cxnLst/>
              <a:rect l="l" t="t" r="r" b="b"/>
              <a:pathLst>
                <a:path w="23036368" h="19686257">
                  <a:moveTo>
                    <a:pt x="0" y="0"/>
                  </a:moveTo>
                  <a:lnTo>
                    <a:pt x="23036368" y="0"/>
                  </a:lnTo>
                  <a:lnTo>
                    <a:pt x="23036368" y="19686257"/>
                  </a:lnTo>
                  <a:lnTo>
                    <a:pt x="0" y="19686257"/>
                  </a:lnTo>
                  <a:lnTo>
                    <a:pt x="0" y="0"/>
                  </a:lnTo>
                  <a:close/>
                </a:path>
              </a:pathLst>
            </a:custGeom>
            <a:solidFill>
              <a:srgbClr val="FFFFFF"/>
            </a:solidFill>
          </p:spPr>
          <p:txBody>
            <a:bodyPr/>
            <a:lstStyle/>
            <a:p>
              <a:endParaRPr lang="en-US"/>
            </a:p>
          </p:txBody>
        </p:sp>
        <p:sp>
          <p:nvSpPr>
            <p:cNvPr id="7" name="Freeform 7"/>
            <p:cNvSpPr/>
            <p:nvPr/>
          </p:nvSpPr>
          <p:spPr>
            <a:xfrm>
              <a:off x="0" y="0"/>
              <a:ext cx="23181148" cy="19831038"/>
            </a:xfrm>
            <a:custGeom>
              <a:avLst/>
              <a:gdLst/>
              <a:ahLst/>
              <a:cxnLst/>
              <a:rect l="l" t="t" r="r" b="b"/>
              <a:pathLst>
                <a:path w="23181148" h="19831038">
                  <a:moveTo>
                    <a:pt x="23036369" y="19686257"/>
                  </a:moveTo>
                  <a:lnTo>
                    <a:pt x="23181148" y="19686257"/>
                  </a:lnTo>
                  <a:lnTo>
                    <a:pt x="23181148" y="19831038"/>
                  </a:lnTo>
                  <a:lnTo>
                    <a:pt x="23036369" y="19831038"/>
                  </a:lnTo>
                  <a:lnTo>
                    <a:pt x="23036369"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23036369" y="144780"/>
                  </a:moveTo>
                  <a:lnTo>
                    <a:pt x="23181148" y="144780"/>
                  </a:lnTo>
                  <a:lnTo>
                    <a:pt x="23181148" y="19686257"/>
                  </a:lnTo>
                  <a:lnTo>
                    <a:pt x="23036369" y="19686257"/>
                  </a:lnTo>
                  <a:lnTo>
                    <a:pt x="23036369" y="144780"/>
                  </a:lnTo>
                  <a:close/>
                  <a:moveTo>
                    <a:pt x="144780" y="19686257"/>
                  </a:moveTo>
                  <a:lnTo>
                    <a:pt x="23036369" y="19686257"/>
                  </a:lnTo>
                  <a:lnTo>
                    <a:pt x="23036369" y="19831038"/>
                  </a:lnTo>
                  <a:lnTo>
                    <a:pt x="144780" y="19831038"/>
                  </a:lnTo>
                  <a:lnTo>
                    <a:pt x="144780" y="19686257"/>
                  </a:lnTo>
                  <a:close/>
                  <a:moveTo>
                    <a:pt x="23036369" y="0"/>
                  </a:moveTo>
                  <a:lnTo>
                    <a:pt x="23181148" y="0"/>
                  </a:lnTo>
                  <a:lnTo>
                    <a:pt x="23181148" y="144780"/>
                  </a:lnTo>
                  <a:lnTo>
                    <a:pt x="23036369" y="144780"/>
                  </a:lnTo>
                  <a:lnTo>
                    <a:pt x="23036369" y="0"/>
                  </a:lnTo>
                  <a:close/>
                  <a:moveTo>
                    <a:pt x="0" y="0"/>
                  </a:moveTo>
                  <a:lnTo>
                    <a:pt x="144780" y="0"/>
                  </a:lnTo>
                  <a:lnTo>
                    <a:pt x="144780" y="144780"/>
                  </a:lnTo>
                  <a:lnTo>
                    <a:pt x="0" y="144780"/>
                  </a:lnTo>
                  <a:lnTo>
                    <a:pt x="0" y="0"/>
                  </a:lnTo>
                  <a:close/>
                  <a:moveTo>
                    <a:pt x="144780" y="0"/>
                  </a:moveTo>
                  <a:lnTo>
                    <a:pt x="23036369" y="0"/>
                  </a:lnTo>
                  <a:lnTo>
                    <a:pt x="23036369" y="144780"/>
                  </a:lnTo>
                  <a:lnTo>
                    <a:pt x="144780" y="144780"/>
                  </a:lnTo>
                  <a:lnTo>
                    <a:pt x="144780" y="0"/>
                  </a:lnTo>
                  <a:close/>
                </a:path>
              </a:pathLst>
            </a:custGeom>
            <a:solidFill>
              <a:srgbClr val="1D2831"/>
            </a:solidFill>
          </p:spPr>
          <p:txBody>
            <a:bodyPr/>
            <a:lstStyle/>
            <a:p>
              <a:endParaRPr lang="en-US"/>
            </a:p>
          </p:txBody>
        </p:sp>
      </p:grpSp>
      <p:sp>
        <p:nvSpPr>
          <p:cNvPr id="8" name="Freeform 8"/>
          <p:cNvSpPr/>
          <p:nvPr/>
        </p:nvSpPr>
        <p:spPr>
          <a:xfrm>
            <a:off x="836552" y="881244"/>
            <a:ext cx="1634774" cy="1362993"/>
          </a:xfrm>
          <a:custGeom>
            <a:avLst/>
            <a:gdLst/>
            <a:ahLst/>
            <a:cxnLst/>
            <a:rect l="l" t="t" r="r" b="b"/>
            <a:pathLst>
              <a:path w="1634774" h="1362993">
                <a:moveTo>
                  <a:pt x="0" y="0"/>
                </a:moveTo>
                <a:lnTo>
                  <a:pt x="1634774" y="0"/>
                </a:lnTo>
                <a:lnTo>
                  <a:pt x="1634774" y="1362993"/>
                </a:lnTo>
                <a:lnTo>
                  <a:pt x="0" y="1362993"/>
                </a:lnTo>
                <a:lnTo>
                  <a:pt x="0" y="0"/>
                </a:lnTo>
                <a:close/>
              </a:path>
            </a:pathLst>
          </a:custGeom>
          <a:blipFill>
            <a:blip r:embed="rId2"/>
            <a:stretch>
              <a:fillRect/>
            </a:stretch>
          </a:blipFill>
        </p:spPr>
        <p:txBody>
          <a:bodyPr/>
          <a:lstStyle/>
          <a:p>
            <a:endParaRPr lang="en-US"/>
          </a:p>
        </p:txBody>
      </p:sp>
      <p:sp>
        <p:nvSpPr>
          <p:cNvPr id="9" name="Freeform 9"/>
          <p:cNvSpPr/>
          <p:nvPr/>
        </p:nvSpPr>
        <p:spPr>
          <a:xfrm>
            <a:off x="6699553" y="5342485"/>
            <a:ext cx="5484536" cy="4114800"/>
          </a:xfrm>
          <a:custGeom>
            <a:avLst/>
            <a:gdLst/>
            <a:ahLst/>
            <a:cxnLst/>
            <a:rect l="l" t="t" r="r" b="b"/>
            <a:pathLst>
              <a:path w="5484536" h="4114800">
                <a:moveTo>
                  <a:pt x="0" y="0"/>
                </a:moveTo>
                <a:lnTo>
                  <a:pt x="5484536" y="0"/>
                </a:lnTo>
                <a:lnTo>
                  <a:pt x="5484536" y="4114800"/>
                </a:lnTo>
                <a:lnTo>
                  <a:pt x="0" y="4114800"/>
                </a:lnTo>
                <a:lnTo>
                  <a:pt x="0" y="0"/>
                </a:lnTo>
                <a:close/>
              </a:path>
            </a:pathLst>
          </a:custGeom>
          <a:blipFill>
            <a:blip r:embed="rId3"/>
            <a:stretch>
              <a:fillRect/>
            </a:stretch>
          </a:blipFill>
        </p:spPr>
        <p:txBody>
          <a:bodyPr/>
          <a:lstStyle/>
          <a:p>
            <a:endParaRPr lang="en-US"/>
          </a:p>
        </p:txBody>
      </p:sp>
      <p:sp>
        <p:nvSpPr>
          <p:cNvPr id="10" name="Freeform 10"/>
          <p:cNvSpPr/>
          <p:nvPr/>
        </p:nvSpPr>
        <p:spPr>
          <a:xfrm>
            <a:off x="12339527" y="5354029"/>
            <a:ext cx="5203927" cy="4103256"/>
          </a:xfrm>
          <a:custGeom>
            <a:avLst/>
            <a:gdLst/>
            <a:ahLst/>
            <a:cxnLst/>
            <a:rect l="l" t="t" r="r" b="b"/>
            <a:pathLst>
              <a:path w="5203927" h="4103256">
                <a:moveTo>
                  <a:pt x="0" y="0"/>
                </a:moveTo>
                <a:lnTo>
                  <a:pt x="5203927" y="0"/>
                </a:lnTo>
                <a:lnTo>
                  <a:pt x="5203927" y="4103256"/>
                </a:lnTo>
                <a:lnTo>
                  <a:pt x="0" y="4103256"/>
                </a:lnTo>
                <a:lnTo>
                  <a:pt x="0" y="0"/>
                </a:lnTo>
                <a:close/>
              </a:path>
            </a:pathLst>
          </a:custGeom>
          <a:blipFill>
            <a:blip r:embed="rId4"/>
            <a:stretch>
              <a:fillRect l="-2548" r="-2548"/>
            </a:stretch>
          </a:blipFill>
        </p:spPr>
        <p:txBody>
          <a:bodyPr/>
          <a:lstStyle/>
          <a:p>
            <a:endParaRPr lang="en-US"/>
          </a:p>
        </p:txBody>
      </p:sp>
      <p:sp>
        <p:nvSpPr>
          <p:cNvPr id="12" name="TextBox 12"/>
          <p:cNvSpPr txBox="1"/>
          <p:nvPr/>
        </p:nvSpPr>
        <p:spPr>
          <a:xfrm>
            <a:off x="694474" y="3652736"/>
            <a:ext cx="5077513" cy="4930775"/>
          </a:xfrm>
          <a:prstGeom prst="rect">
            <a:avLst/>
          </a:prstGeom>
        </p:spPr>
        <p:txBody>
          <a:bodyPr lIns="0" tIns="0" rIns="0" bIns="0" rtlCol="0" anchor="t">
            <a:spAutoFit/>
          </a:bodyPr>
          <a:lstStyle/>
          <a:p>
            <a:pPr algn="just">
              <a:lnSpc>
                <a:spcPts val="4929"/>
              </a:lnSpc>
            </a:pPr>
            <a:r>
              <a:rPr lang="en-US" sz="3399" spc="78" dirty="0">
                <a:solidFill>
                  <a:srgbClr val="000000"/>
                </a:solidFill>
                <a:latin typeface="Nunito Bold"/>
                <a:ea typeface="Nunito Bold"/>
                <a:cs typeface="Nunito Bold"/>
                <a:sym typeface="Nunito Bold"/>
              </a:rPr>
              <a:t>Câu hỏi:</a:t>
            </a:r>
            <a:r>
              <a:rPr lang="en-US" sz="3399" spc="78" dirty="0">
                <a:solidFill>
                  <a:srgbClr val="000000"/>
                </a:solidFill>
                <a:latin typeface="Nunito"/>
                <a:ea typeface="Nunito"/>
                <a:cs typeface="Nunito"/>
                <a:sym typeface="Nunito"/>
              </a:rPr>
              <a:t> </a:t>
            </a:r>
          </a:p>
          <a:p>
            <a:pPr algn="just">
              <a:lnSpc>
                <a:spcPts val="4929"/>
              </a:lnSpc>
            </a:pPr>
            <a:r>
              <a:rPr lang="en-US" sz="3399" spc="78" dirty="0">
                <a:solidFill>
                  <a:srgbClr val="000000"/>
                </a:solidFill>
                <a:latin typeface="Nunito"/>
                <a:ea typeface="Nunito"/>
                <a:cs typeface="Nunito"/>
                <a:sym typeface="Nunito"/>
              </a:rPr>
              <a:t>    Hãy nêu cách vận dụng phối hợp với gia đình và nhà trường trong việc đảm bảo môi trường giáo dụng an toàn, thân thiện, phát huy tính tích cực của trẻ?</a:t>
            </a:r>
          </a:p>
        </p:txBody>
      </p:sp>
      <p:sp>
        <p:nvSpPr>
          <p:cNvPr id="14" name="Freeform 14"/>
          <p:cNvSpPr/>
          <p:nvPr/>
        </p:nvSpPr>
        <p:spPr>
          <a:xfrm>
            <a:off x="7195690" y="1183401"/>
            <a:ext cx="873298" cy="758678"/>
          </a:xfrm>
          <a:custGeom>
            <a:avLst/>
            <a:gdLst/>
            <a:ahLst/>
            <a:cxnLst/>
            <a:rect l="l" t="t" r="r" b="b"/>
            <a:pathLst>
              <a:path w="873298" h="758678">
                <a:moveTo>
                  <a:pt x="0" y="0"/>
                </a:moveTo>
                <a:lnTo>
                  <a:pt x="873298" y="0"/>
                </a:lnTo>
                <a:lnTo>
                  <a:pt x="873298" y="758678"/>
                </a:lnTo>
                <a:lnTo>
                  <a:pt x="0" y="7586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a:off x="7195690" y="2437485"/>
            <a:ext cx="873298" cy="758678"/>
          </a:xfrm>
          <a:custGeom>
            <a:avLst/>
            <a:gdLst/>
            <a:ahLst/>
            <a:cxnLst/>
            <a:rect l="l" t="t" r="r" b="b"/>
            <a:pathLst>
              <a:path w="873298" h="758678">
                <a:moveTo>
                  <a:pt x="0" y="0"/>
                </a:moveTo>
                <a:lnTo>
                  <a:pt x="873298" y="0"/>
                </a:lnTo>
                <a:lnTo>
                  <a:pt x="873298" y="758677"/>
                </a:lnTo>
                <a:lnTo>
                  <a:pt x="0" y="7586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7195690" y="3660146"/>
            <a:ext cx="873298" cy="758678"/>
          </a:xfrm>
          <a:custGeom>
            <a:avLst/>
            <a:gdLst/>
            <a:ahLst/>
            <a:cxnLst/>
            <a:rect l="l" t="t" r="r" b="b"/>
            <a:pathLst>
              <a:path w="873298" h="758678">
                <a:moveTo>
                  <a:pt x="0" y="0"/>
                </a:moveTo>
                <a:lnTo>
                  <a:pt x="873298" y="0"/>
                </a:lnTo>
                <a:lnTo>
                  <a:pt x="873298" y="758678"/>
                </a:lnTo>
                <a:lnTo>
                  <a:pt x="0" y="7586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TextBox 17"/>
          <p:cNvSpPr txBox="1"/>
          <p:nvPr/>
        </p:nvSpPr>
        <p:spPr>
          <a:xfrm>
            <a:off x="8364263" y="1336228"/>
            <a:ext cx="6634894" cy="523875"/>
          </a:xfrm>
          <a:prstGeom prst="rect">
            <a:avLst/>
          </a:prstGeom>
        </p:spPr>
        <p:txBody>
          <a:bodyPr lIns="0" tIns="0" rIns="0" bIns="0" rtlCol="0" anchor="t">
            <a:spAutoFit/>
          </a:bodyPr>
          <a:lstStyle/>
          <a:p>
            <a:pPr algn="l">
              <a:lnSpc>
                <a:spcPts val="4350"/>
              </a:lnSpc>
              <a:spcBef>
                <a:spcPct val="0"/>
              </a:spcBef>
            </a:pPr>
            <a:r>
              <a:rPr lang="en-US" sz="3000" spc="69" dirty="0">
                <a:solidFill>
                  <a:srgbClr val="000000"/>
                </a:solidFill>
                <a:latin typeface="Nunito"/>
                <a:ea typeface="Nunito"/>
                <a:cs typeface="Nunito"/>
                <a:sym typeface="Nunito"/>
              </a:rPr>
              <a:t>Thống nhất khích lệ trẻ học tập,</a:t>
            </a:r>
          </a:p>
        </p:txBody>
      </p:sp>
      <p:sp>
        <p:nvSpPr>
          <p:cNvPr id="18" name="TextBox 18"/>
          <p:cNvSpPr txBox="1"/>
          <p:nvPr/>
        </p:nvSpPr>
        <p:spPr>
          <a:xfrm>
            <a:off x="8364263" y="2521548"/>
            <a:ext cx="8091185" cy="1076325"/>
          </a:xfrm>
          <a:prstGeom prst="rect">
            <a:avLst/>
          </a:prstGeom>
        </p:spPr>
        <p:txBody>
          <a:bodyPr lIns="0" tIns="0" rIns="0" bIns="0" rtlCol="0" anchor="t">
            <a:spAutoFit/>
          </a:bodyPr>
          <a:lstStyle/>
          <a:p>
            <a:pPr algn="l">
              <a:lnSpc>
                <a:spcPts val="4350"/>
              </a:lnSpc>
            </a:pPr>
            <a:r>
              <a:rPr lang="en-US" sz="3000" spc="69" dirty="0">
                <a:solidFill>
                  <a:srgbClr val="000000"/>
                </a:solidFill>
                <a:latin typeface="Nunito"/>
                <a:ea typeface="Nunito"/>
                <a:cs typeface="Nunito"/>
                <a:sym typeface="Nunito"/>
              </a:rPr>
              <a:t>Lắng nghe tiếp thu thông tin từ phụ huynh.</a:t>
            </a:r>
          </a:p>
          <a:p>
            <a:pPr algn="l">
              <a:lnSpc>
                <a:spcPts val="4350"/>
              </a:lnSpc>
              <a:spcBef>
                <a:spcPct val="0"/>
              </a:spcBef>
            </a:pPr>
            <a:endParaRPr lang="en-US" sz="3000" spc="69" dirty="0">
              <a:solidFill>
                <a:srgbClr val="000000"/>
              </a:solidFill>
              <a:latin typeface="Nunito"/>
              <a:ea typeface="Nunito"/>
              <a:cs typeface="Nunito"/>
              <a:sym typeface="Nunito"/>
            </a:endParaRPr>
          </a:p>
        </p:txBody>
      </p:sp>
      <p:sp>
        <p:nvSpPr>
          <p:cNvPr id="19" name="TextBox 19"/>
          <p:cNvSpPr txBox="1"/>
          <p:nvPr/>
        </p:nvSpPr>
        <p:spPr>
          <a:xfrm>
            <a:off x="8364263" y="3744210"/>
            <a:ext cx="6634894" cy="523875"/>
          </a:xfrm>
          <a:prstGeom prst="rect">
            <a:avLst/>
          </a:prstGeom>
        </p:spPr>
        <p:txBody>
          <a:bodyPr lIns="0" tIns="0" rIns="0" bIns="0" rtlCol="0" anchor="t">
            <a:spAutoFit/>
          </a:bodyPr>
          <a:lstStyle/>
          <a:p>
            <a:pPr algn="l">
              <a:lnSpc>
                <a:spcPts val="4350"/>
              </a:lnSpc>
              <a:spcBef>
                <a:spcPct val="0"/>
              </a:spcBef>
            </a:pPr>
            <a:r>
              <a:rPr lang="en-US" sz="3000" spc="69" dirty="0">
                <a:solidFill>
                  <a:srgbClr val="000000"/>
                </a:solidFill>
                <a:latin typeface="Nunito"/>
                <a:ea typeface="Nunito"/>
                <a:cs typeface="Nunito"/>
                <a:sym typeface="Nunito"/>
              </a:rPr>
              <a:t>Trao đổi thông tin thường xuyên.</a:t>
            </a:r>
          </a:p>
        </p:txBody>
      </p:sp>
      <p:sp>
        <p:nvSpPr>
          <p:cNvPr id="20" name="Rectangle 19"/>
          <p:cNvSpPr/>
          <p:nvPr/>
        </p:nvSpPr>
        <p:spPr>
          <a:xfrm>
            <a:off x="152400" y="190499"/>
            <a:ext cx="6371678" cy="30056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399" b="1" spc="78" dirty="0">
                <a:solidFill>
                  <a:srgbClr val="000000"/>
                </a:solidFill>
                <a:latin typeface="Nunito"/>
                <a:ea typeface="Nunito"/>
                <a:cs typeface="Nunito"/>
                <a:sym typeface="Nunito"/>
              </a:rPr>
              <a:t>4. </a:t>
            </a:r>
            <a:r>
              <a:rPr lang="en-US" sz="3399" b="1" spc="78" dirty="0" err="1">
                <a:solidFill>
                  <a:srgbClr val="000000"/>
                </a:solidFill>
                <a:latin typeface="Nunito"/>
                <a:ea typeface="Nunito"/>
                <a:cs typeface="Nunito"/>
                <a:sym typeface="Nunito"/>
              </a:rPr>
              <a:t>Phối</a:t>
            </a:r>
            <a:r>
              <a:rPr lang="en-US" sz="3399" b="1" spc="78" dirty="0">
                <a:solidFill>
                  <a:srgbClr val="000000"/>
                </a:solidFill>
                <a:latin typeface="Nunito"/>
                <a:ea typeface="Nunito"/>
                <a:cs typeface="Nunito"/>
                <a:sym typeface="Nunito"/>
              </a:rPr>
              <a:t> </a:t>
            </a:r>
            <a:r>
              <a:rPr lang="en-US" sz="3399" b="1" spc="78" dirty="0" err="1">
                <a:solidFill>
                  <a:srgbClr val="000000"/>
                </a:solidFill>
                <a:latin typeface="Nunito"/>
                <a:ea typeface="Nunito"/>
                <a:cs typeface="Nunito"/>
                <a:sym typeface="Nunito"/>
              </a:rPr>
              <a:t>hợp</a:t>
            </a:r>
            <a:r>
              <a:rPr lang="en-US" sz="3399" b="1" spc="78" dirty="0">
                <a:solidFill>
                  <a:srgbClr val="000000"/>
                </a:solidFill>
                <a:latin typeface="Nunito"/>
                <a:ea typeface="Nunito"/>
                <a:cs typeface="Nunito"/>
                <a:sym typeface="Nunito"/>
              </a:rPr>
              <a:t> </a:t>
            </a:r>
            <a:r>
              <a:rPr lang="en-US" sz="3399" b="1" spc="78" dirty="0" err="1">
                <a:solidFill>
                  <a:srgbClr val="000000"/>
                </a:solidFill>
                <a:latin typeface="Nunito"/>
                <a:ea typeface="Nunito"/>
                <a:cs typeface="Nunito"/>
                <a:sym typeface="Nunito"/>
              </a:rPr>
              <a:t>với</a:t>
            </a:r>
            <a:r>
              <a:rPr lang="en-US" sz="3399" b="1" spc="78" dirty="0">
                <a:solidFill>
                  <a:srgbClr val="000000"/>
                </a:solidFill>
                <a:latin typeface="Nunito"/>
                <a:ea typeface="Nunito"/>
                <a:cs typeface="Nunito"/>
                <a:sym typeface="Nunito"/>
              </a:rPr>
              <a:t> </a:t>
            </a:r>
            <a:r>
              <a:rPr lang="en-US" sz="3399" b="1" spc="78" dirty="0" err="1">
                <a:solidFill>
                  <a:srgbClr val="000000"/>
                </a:solidFill>
                <a:latin typeface="Nunito"/>
                <a:ea typeface="Nunito"/>
                <a:cs typeface="Nunito"/>
                <a:sym typeface="Nunito"/>
              </a:rPr>
              <a:t>gia</a:t>
            </a:r>
            <a:r>
              <a:rPr lang="en-US" sz="3399" b="1" spc="78" dirty="0">
                <a:solidFill>
                  <a:srgbClr val="000000"/>
                </a:solidFill>
                <a:latin typeface="Nunito"/>
                <a:ea typeface="Nunito"/>
                <a:cs typeface="Nunito"/>
                <a:sym typeface="Nunito"/>
              </a:rPr>
              <a:t> </a:t>
            </a:r>
            <a:r>
              <a:rPr lang="en-US" sz="3399" b="1" spc="78" dirty="0" err="1">
                <a:solidFill>
                  <a:srgbClr val="000000"/>
                </a:solidFill>
                <a:latin typeface="Nunito"/>
                <a:ea typeface="Nunito"/>
                <a:cs typeface="Nunito"/>
                <a:sym typeface="Nunito"/>
              </a:rPr>
              <a:t>đình</a:t>
            </a:r>
            <a:r>
              <a:rPr lang="en-US" sz="3399" b="1" spc="78" dirty="0">
                <a:solidFill>
                  <a:srgbClr val="000000"/>
                </a:solidFill>
                <a:latin typeface="Nunito"/>
                <a:ea typeface="Nunito"/>
                <a:cs typeface="Nunito"/>
                <a:sym typeface="Nunito"/>
              </a:rPr>
              <a:t> </a:t>
            </a:r>
            <a:r>
              <a:rPr lang="en-US" sz="3399" b="1" spc="78" dirty="0" err="1">
                <a:solidFill>
                  <a:srgbClr val="000000"/>
                </a:solidFill>
                <a:latin typeface="Nunito"/>
                <a:ea typeface="Nunito"/>
                <a:cs typeface="Nunito"/>
                <a:sym typeface="Nunito"/>
              </a:rPr>
              <a:t>và</a:t>
            </a:r>
            <a:r>
              <a:rPr lang="en-US" sz="3399" b="1" spc="78" dirty="0">
                <a:solidFill>
                  <a:srgbClr val="000000"/>
                </a:solidFill>
                <a:latin typeface="Nunito"/>
                <a:ea typeface="Nunito"/>
                <a:cs typeface="Nunito"/>
                <a:sym typeface="Nunito"/>
              </a:rPr>
              <a:t> </a:t>
            </a:r>
            <a:r>
              <a:rPr lang="en-US" sz="3399" b="1" spc="78" dirty="0" err="1">
                <a:solidFill>
                  <a:srgbClr val="000000"/>
                </a:solidFill>
                <a:latin typeface="Nunito"/>
                <a:ea typeface="Nunito"/>
                <a:cs typeface="Nunito"/>
                <a:sym typeface="Nunito"/>
              </a:rPr>
              <a:t>nhà</a:t>
            </a:r>
            <a:r>
              <a:rPr lang="en-US" sz="3399" b="1" spc="78" dirty="0">
                <a:solidFill>
                  <a:srgbClr val="000000"/>
                </a:solidFill>
                <a:latin typeface="Nunito"/>
                <a:ea typeface="Nunito"/>
                <a:cs typeface="Nunito"/>
                <a:sym typeface="Nunito"/>
              </a:rPr>
              <a:t> </a:t>
            </a:r>
            <a:r>
              <a:rPr lang="en-US" sz="3399" b="1" spc="78" dirty="0" err="1">
                <a:solidFill>
                  <a:srgbClr val="000000"/>
                </a:solidFill>
                <a:latin typeface="Nunito"/>
                <a:ea typeface="Nunito"/>
                <a:cs typeface="Nunito"/>
                <a:sym typeface="Nunito"/>
              </a:rPr>
              <a:t>trường</a:t>
            </a:r>
            <a:r>
              <a:rPr lang="en-US" sz="3399" b="1" spc="78" dirty="0">
                <a:solidFill>
                  <a:srgbClr val="000000"/>
                </a:solidFill>
                <a:latin typeface="Nunito"/>
                <a:ea typeface="Nunito"/>
                <a:cs typeface="Nunito"/>
                <a:sym typeface="Nunito"/>
              </a:rPr>
              <a:t> </a:t>
            </a:r>
            <a:r>
              <a:rPr lang="en-US" sz="3399" b="1" spc="78" dirty="0" err="1">
                <a:solidFill>
                  <a:srgbClr val="000000"/>
                </a:solidFill>
                <a:latin typeface="Nunito"/>
                <a:ea typeface="Nunito"/>
                <a:cs typeface="Nunito"/>
                <a:sym typeface="Nunito"/>
              </a:rPr>
              <a:t>trong</a:t>
            </a:r>
            <a:r>
              <a:rPr lang="en-US" sz="3399" b="1" spc="78" dirty="0">
                <a:solidFill>
                  <a:srgbClr val="000000"/>
                </a:solidFill>
                <a:latin typeface="Nunito"/>
                <a:ea typeface="Nunito"/>
                <a:cs typeface="Nunito"/>
                <a:sym typeface="Nunito"/>
              </a:rPr>
              <a:t> </a:t>
            </a:r>
            <a:r>
              <a:rPr lang="en-US" sz="3399" b="1" spc="78" dirty="0" err="1">
                <a:solidFill>
                  <a:srgbClr val="000000"/>
                </a:solidFill>
                <a:latin typeface="Nunito"/>
                <a:ea typeface="Nunito"/>
                <a:cs typeface="Nunito"/>
                <a:sym typeface="Nunito"/>
              </a:rPr>
              <a:t>việc</a:t>
            </a:r>
            <a:r>
              <a:rPr lang="en-US" sz="3399" b="1" spc="78" dirty="0">
                <a:solidFill>
                  <a:srgbClr val="000000"/>
                </a:solidFill>
                <a:latin typeface="Nunito"/>
                <a:ea typeface="Nunito"/>
                <a:cs typeface="Nunito"/>
                <a:sym typeface="Nunito"/>
              </a:rPr>
              <a:t> </a:t>
            </a:r>
            <a:r>
              <a:rPr lang="en-US" sz="3399" b="1" spc="78" dirty="0" err="1">
                <a:solidFill>
                  <a:srgbClr val="000000"/>
                </a:solidFill>
                <a:latin typeface="Nunito"/>
                <a:ea typeface="Nunito"/>
                <a:cs typeface="Nunito"/>
                <a:sym typeface="Nunito"/>
              </a:rPr>
              <a:t>đảm</a:t>
            </a:r>
            <a:r>
              <a:rPr lang="en-US" sz="3399" b="1" spc="78" dirty="0">
                <a:solidFill>
                  <a:srgbClr val="000000"/>
                </a:solidFill>
                <a:latin typeface="Nunito"/>
                <a:ea typeface="Nunito"/>
                <a:cs typeface="Nunito"/>
                <a:sym typeface="Nunito"/>
              </a:rPr>
              <a:t> </a:t>
            </a:r>
            <a:r>
              <a:rPr lang="en-US" sz="3399" b="1" spc="78" dirty="0" err="1">
                <a:solidFill>
                  <a:srgbClr val="000000"/>
                </a:solidFill>
                <a:latin typeface="Nunito"/>
                <a:ea typeface="Nunito"/>
                <a:cs typeface="Nunito"/>
                <a:sym typeface="Nunito"/>
              </a:rPr>
              <a:t>bảo</a:t>
            </a:r>
            <a:r>
              <a:rPr lang="en-US" sz="3399" b="1" spc="78" dirty="0">
                <a:solidFill>
                  <a:srgbClr val="000000"/>
                </a:solidFill>
                <a:latin typeface="Nunito"/>
                <a:ea typeface="Nunito"/>
                <a:cs typeface="Nunito"/>
                <a:sym typeface="Nunito"/>
              </a:rPr>
              <a:t> </a:t>
            </a:r>
            <a:r>
              <a:rPr lang="en-US" sz="3399" b="1" spc="78" dirty="0" err="1">
                <a:solidFill>
                  <a:srgbClr val="000000"/>
                </a:solidFill>
                <a:latin typeface="Nunito"/>
                <a:ea typeface="Nunito"/>
                <a:cs typeface="Nunito"/>
                <a:sym typeface="Nunito"/>
              </a:rPr>
              <a:t>môi</a:t>
            </a:r>
            <a:r>
              <a:rPr lang="en-US" sz="3399" b="1" spc="78" dirty="0">
                <a:solidFill>
                  <a:srgbClr val="000000"/>
                </a:solidFill>
                <a:latin typeface="Nunito"/>
                <a:ea typeface="Nunito"/>
                <a:cs typeface="Nunito"/>
                <a:sym typeface="Nunito"/>
              </a:rPr>
              <a:t> </a:t>
            </a:r>
            <a:r>
              <a:rPr lang="en-US" sz="3399" b="1" spc="78" dirty="0" err="1">
                <a:solidFill>
                  <a:srgbClr val="000000"/>
                </a:solidFill>
                <a:latin typeface="Nunito"/>
                <a:ea typeface="Nunito"/>
                <a:cs typeface="Nunito"/>
                <a:sym typeface="Nunito"/>
              </a:rPr>
              <a:t>trường</a:t>
            </a:r>
            <a:r>
              <a:rPr lang="en-US" sz="3399" b="1" spc="78" dirty="0">
                <a:solidFill>
                  <a:srgbClr val="000000"/>
                </a:solidFill>
                <a:latin typeface="Nunito"/>
                <a:ea typeface="Nunito"/>
                <a:cs typeface="Nunito"/>
                <a:sym typeface="Nunito"/>
              </a:rPr>
              <a:t> </a:t>
            </a:r>
            <a:r>
              <a:rPr lang="en-US" sz="3399" b="1" spc="78" dirty="0" err="1">
                <a:solidFill>
                  <a:srgbClr val="000000"/>
                </a:solidFill>
                <a:latin typeface="Nunito"/>
                <a:ea typeface="Nunito"/>
                <a:cs typeface="Nunito"/>
                <a:sym typeface="Nunito"/>
              </a:rPr>
              <a:t>giáo</a:t>
            </a:r>
            <a:r>
              <a:rPr lang="en-US" sz="3399" b="1" spc="78" dirty="0">
                <a:solidFill>
                  <a:srgbClr val="000000"/>
                </a:solidFill>
                <a:latin typeface="Nunito"/>
                <a:ea typeface="Nunito"/>
                <a:cs typeface="Nunito"/>
                <a:sym typeface="Nunito"/>
              </a:rPr>
              <a:t> </a:t>
            </a:r>
            <a:r>
              <a:rPr lang="en-US" sz="3399" b="1" spc="78" dirty="0" err="1">
                <a:solidFill>
                  <a:srgbClr val="000000"/>
                </a:solidFill>
                <a:latin typeface="Nunito"/>
                <a:ea typeface="Nunito"/>
                <a:cs typeface="Nunito"/>
                <a:sym typeface="Nunito"/>
              </a:rPr>
              <a:t>dụng</a:t>
            </a:r>
            <a:r>
              <a:rPr lang="en-US" sz="3399" b="1" spc="78" dirty="0">
                <a:solidFill>
                  <a:srgbClr val="000000"/>
                </a:solidFill>
                <a:latin typeface="Nunito"/>
                <a:ea typeface="Nunito"/>
                <a:cs typeface="Nunito"/>
                <a:sym typeface="Nunito"/>
              </a:rPr>
              <a:t> an </a:t>
            </a:r>
            <a:r>
              <a:rPr lang="en-US" sz="3399" b="1" spc="78" dirty="0" err="1">
                <a:solidFill>
                  <a:srgbClr val="000000"/>
                </a:solidFill>
                <a:latin typeface="Nunito"/>
                <a:ea typeface="Nunito"/>
                <a:cs typeface="Nunito"/>
                <a:sym typeface="Nunito"/>
              </a:rPr>
              <a:t>toàn</a:t>
            </a:r>
            <a:r>
              <a:rPr lang="en-US" sz="3399" b="1" spc="78" dirty="0">
                <a:solidFill>
                  <a:srgbClr val="000000"/>
                </a:solidFill>
                <a:latin typeface="Nunito"/>
                <a:ea typeface="Nunito"/>
                <a:cs typeface="Nunito"/>
                <a:sym typeface="Nunito"/>
              </a:rPr>
              <a:t>, </a:t>
            </a:r>
            <a:r>
              <a:rPr lang="en-US" sz="3399" b="1" spc="78" dirty="0" err="1">
                <a:solidFill>
                  <a:srgbClr val="000000"/>
                </a:solidFill>
                <a:latin typeface="Nunito"/>
                <a:ea typeface="Nunito"/>
                <a:cs typeface="Nunito"/>
                <a:sym typeface="Nunito"/>
              </a:rPr>
              <a:t>thân</a:t>
            </a:r>
            <a:r>
              <a:rPr lang="en-US" sz="3399" b="1" spc="78" dirty="0">
                <a:solidFill>
                  <a:srgbClr val="000000"/>
                </a:solidFill>
                <a:latin typeface="Nunito"/>
                <a:ea typeface="Nunito"/>
                <a:cs typeface="Nunito"/>
                <a:sym typeface="Nunito"/>
              </a:rPr>
              <a:t> </a:t>
            </a:r>
            <a:r>
              <a:rPr lang="en-US" sz="3399" b="1" spc="78" dirty="0" err="1">
                <a:solidFill>
                  <a:srgbClr val="000000"/>
                </a:solidFill>
                <a:latin typeface="Nunito"/>
                <a:ea typeface="Nunito"/>
                <a:cs typeface="Nunito"/>
                <a:sym typeface="Nunito"/>
              </a:rPr>
              <a:t>thiện</a:t>
            </a:r>
            <a:r>
              <a:rPr lang="en-US" sz="3399" b="1" spc="78" dirty="0">
                <a:solidFill>
                  <a:srgbClr val="000000"/>
                </a:solidFill>
                <a:latin typeface="Nunito"/>
                <a:ea typeface="Nunito"/>
                <a:cs typeface="Nunito"/>
                <a:sym typeface="Nunito"/>
              </a:rPr>
              <a:t>, </a:t>
            </a:r>
            <a:r>
              <a:rPr lang="en-US" sz="3399" b="1" spc="78" dirty="0" err="1">
                <a:solidFill>
                  <a:srgbClr val="000000"/>
                </a:solidFill>
                <a:latin typeface="Nunito"/>
                <a:ea typeface="Nunito"/>
                <a:cs typeface="Nunito"/>
                <a:sym typeface="Nunito"/>
              </a:rPr>
              <a:t>phát</a:t>
            </a:r>
            <a:r>
              <a:rPr lang="en-US" sz="3399" b="1" spc="78" dirty="0">
                <a:solidFill>
                  <a:srgbClr val="000000"/>
                </a:solidFill>
                <a:latin typeface="Nunito"/>
                <a:ea typeface="Nunito"/>
                <a:cs typeface="Nunito"/>
                <a:sym typeface="Nunito"/>
              </a:rPr>
              <a:t> </a:t>
            </a:r>
            <a:r>
              <a:rPr lang="en-US" sz="3399" b="1" spc="78" dirty="0" err="1">
                <a:solidFill>
                  <a:srgbClr val="000000"/>
                </a:solidFill>
                <a:latin typeface="Nunito"/>
                <a:ea typeface="Nunito"/>
                <a:cs typeface="Nunito"/>
                <a:sym typeface="Nunito"/>
              </a:rPr>
              <a:t>huy</a:t>
            </a:r>
            <a:r>
              <a:rPr lang="en-US" sz="3399" b="1" spc="78" dirty="0">
                <a:solidFill>
                  <a:srgbClr val="000000"/>
                </a:solidFill>
                <a:latin typeface="Nunito"/>
                <a:ea typeface="Nunito"/>
                <a:cs typeface="Nunito"/>
                <a:sym typeface="Nunito"/>
              </a:rPr>
              <a:t> </a:t>
            </a:r>
            <a:r>
              <a:rPr lang="en-US" sz="3399" b="1" spc="78" dirty="0" err="1">
                <a:solidFill>
                  <a:srgbClr val="000000"/>
                </a:solidFill>
                <a:latin typeface="Nunito"/>
                <a:ea typeface="Nunito"/>
                <a:cs typeface="Nunito"/>
                <a:sym typeface="Nunito"/>
              </a:rPr>
              <a:t>tính</a:t>
            </a:r>
            <a:r>
              <a:rPr lang="en-US" sz="3399" b="1" spc="78" dirty="0">
                <a:solidFill>
                  <a:srgbClr val="000000"/>
                </a:solidFill>
                <a:latin typeface="Nunito"/>
                <a:ea typeface="Nunito"/>
                <a:cs typeface="Nunito"/>
                <a:sym typeface="Nunito"/>
              </a:rPr>
              <a:t> </a:t>
            </a:r>
            <a:r>
              <a:rPr lang="en-US" sz="3399" b="1" spc="78" dirty="0" err="1">
                <a:solidFill>
                  <a:srgbClr val="000000"/>
                </a:solidFill>
                <a:latin typeface="Nunito"/>
                <a:ea typeface="Nunito"/>
                <a:cs typeface="Nunito"/>
                <a:sym typeface="Nunito"/>
              </a:rPr>
              <a:t>tích</a:t>
            </a:r>
            <a:r>
              <a:rPr lang="en-US" sz="3399" b="1" spc="78" dirty="0">
                <a:solidFill>
                  <a:srgbClr val="000000"/>
                </a:solidFill>
                <a:latin typeface="Nunito"/>
                <a:ea typeface="Nunito"/>
                <a:cs typeface="Nunito"/>
                <a:sym typeface="Nunito"/>
              </a:rPr>
              <a:t> </a:t>
            </a:r>
            <a:r>
              <a:rPr lang="en-US" sz="3399" b="1" spc="78" dirty="0" err="1">
                <a:solidFill>
                  <a:srgbClr val="000000"/>
                </a:solidFill>
                <a:latin typeface="Nunito"/>
                <a:ea typeface="Nunito"/>
                <a:cs typeface="Nunito"/>
                <a:sym typeface="Nunito"/>
              </a:rPr>
              <a:t>cực</a:t>
            </a:r>
            <a:r>
              <a:rPr lang="en-US" sz="3399" b="1" spc="78" dirty="0">
                <a:solidFill>
                  <a:srgbClr val="000000"/>
                </a:solidFill>
                <a:latin typeface="Nunito"/>
                <a:ea typeface="Nunito"/>
                <a:cs typeface="Nunito"/>
                <a:sym typeface="Nunito"/>
              </a:rPr>
              <a:t> </a:t>
            </a:r>
            <a:r>
              <a:rPr lang="en-US" sz="3399" b="1" spc="78" dirty="0" err="1">
                <a:solidFill>
                  <a:srgbClr val="000000"/>
                </a:solidFill>
                <a:latin typeface="Nunito"/>
                <a:ea typeface="Nunito"/>
                <a:cs typeface="Nunito"/>
                <a:sym typeface="Nunito"/>
              </a:rPr>
              <a:t>của</a:t>
            </a:r>
            <a:r>
              <a:rPr lang="en-US" sz="3399" b="1" spc="78" dirty="0">
                <a:solidFill>
                  <a:srgbClr val="000000"/>
                </a:solidFill>
                <a:latin typeface="Nunito"/>
                <a:ea typeface="Nunito"/>
                <a:cs typeface="Nunito"/>
                <a:sym typeface="Nunito"/>
              </a:rPr>
              <a:t> </a:t>
            </a:r>
            <a:r>
              <a:rPr lang="en-US" sz="3399" b="1" spc="78" dirty="0" err="1">
                <a:solidFill>
                  <a:srgbClr val="000000"/>
                </a:solidFill>
                <a:latin typeface="Nunito"/>
                <a:ea typeface="Nunito"/>
                <a:cs typeface="Nunito"/>
                <a:sym typeface="Nunito"/>
              </a:rPr>
              <a:t>trẻ</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barn(inVertical)">
                                      <p:cBhvr>
                                        <p:cTn id="32" dur="500"/>
                                        <p:tgtEl>
                                          <p:spTgt spid="1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F9A1B"/>
        </a:solidFill>
        <a:effectLst/>
      </p:bgPr>
    </p:bg>
    <p:spTree>
      <p:nvGrpSpPr>
        <p:cNvPr id="1" name=""/>
        <p:cNvGrpSpPr/>
        <p:nvPr/>
      </p:nvGrpSpPr>
      <p:grpSpPr>
        <a:xfrm>
          <a:off x="0" y="0"/>
          <a:ext cx="0" cy="0"/>
          <a:chOff x="0" y="0"/>
          <a:chExt cx="0" cy="0"/>
        </a:xfrm>
      </p:grpSpPr>
      <p:grpSp>
        <p:nvGrpSpPr>
          <p:cNvPr id="2" name="Group 2"/>
          <p:cNvGrpSpPr/>
          <p:nvPr/>
        </p:nvGrpSpPr>
        <p:grpSpPr>
          <a:xfrm>
            <a:off x="354213" y="316236"/>
            <a:ext cx="17579574" cy="9654528"/>
            <a:chOff x="0" y="0"/>
            <a:chExt cx="36109603" cy="19831037"/>
          </a:xfrm>
        </p:grpSpPr>
        <p:sp>
          <p:nvSpPr>
            <p:cNvPr id="3" name="Freeform 3"/>
            <p:cNvSpPr/>
            <p:nvPr/>
          </p:nvSpPr>
          <p:spPr>
            <a:xfrm>
              <a:off x="72390" y="72390"/>
              <a:ext cx="35964824" cy="19686257"/>
            </a:xfrm>
            <a:custGeom>
              <a:avLst/>
              <a:gdLst/>
              <a:ahLst/>
              <a:cxnLst/>
              <a:rect l="l" t="t" r="r" b="b"/>
              <a:pathLst>
                <a:path w="35964824" h="19686257">
                  <a:moveTo>
                    <a:pt x="0" y="0"/>
                  </a:moveTo>
                  <a:lnTo>
                    <a:pt x="35964824" y="0"/>
                  </a:lnTo>
                  <a:lnTo>
                    <a:pt x="35964824"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36109604" cy="19831038"/>
            </a:xfrm>
            <a:custGeom>
              <a:avLst/>
              <a:gdLst/>
              <a:ahLst/>
              <a:cxnLst/>
              <a:rect l="l" t="t" r="r" b="b"/>
              <a:pathLst>
                <a:path w="36109604" h="19831038">
                  <a:moveTo>
                    <a:pt x="35964822" y="19686257"/>
                  </a:moveTo>
                  <a:lnTo>
                    <a:pt x="36109604" y="19686257"/>
                  </a:lnTo>
                  <a:lnTo>
                    <a:pt x="36109604" y="19831038"/>
                  </a:lnTo>
                  <a:lnTo>
                    <a:pt x="35964822" y="19831038"/>
                  </a:lnTo>
                  <a:lnTo>
                    <a:pt x="35964822"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35964822" y="144780"/>
                  </a:moveTo>
                  <a:lnTo>
                    <a:pt x="36109604" y="144780"/>
                  </a:lnTo>
                  <a:lnTo>
                    <a:pt x="36109604" y="19686257"/>
                  </a:lnTo>
                  <a:lnTo>
                    <a:pt x="35964822" y="19686257"/>
                  </a:lnTo>
                  <a:lnTo>
                    <a:pt x="35964822" y="144780"/>
                  </a:lnTo>
                  <a:close/>
                  <a:moveTo>
                    <a:pt x="144780" y="19686257"/>
                  </a:moveTo>
                  <a:lnTo>
                    <a:pt x="35964822" y="19686257"/>
                  </a:lnTo>
                  <a:lnTo>
                    <a:pt x="35964822" y="19831038"/>
                  </a:lnTo>
                  <a:lnTo>
                    <a:pt x="144780" y="19831038"/>
                  </a:lnTo>
                  <a:lnTo>
                    <a:pt x="144780" y="19686257"/>
                  </a:lnTo>
                  <a:close/>
                  <a:moveTo>
                    <a:pt x="35964822" y="0"/>
                  </a:moveTo>
                  <a:lnTo>
                    <a:pt x="36109604" y="0"/>
                  </a:lnTo>
                  <a:lnTo>
                    <a:pt x="36109604" y="144780"/>
                  </a:lnTo>
                  <a:lnTo>
                    <a:pt x="35964822" y="144780"/>
                  </a:lnTo>
                  <a:lnTo>
                    <a:pt x="35964822" y="0"/>
                  </a:lnTo>
                  <a:close/>
                  <a:moveTo>
                    <a:pt x="0" y="0"/>
                  </a:moveTo>
                  <a:lnTo>
                    <a:pt x="144780" y="0"/>
                  </a:lnTo>
                  <a:lnTo>
                    <a:pt x="144780" y="144780"/>
                  </a:lnTo>
                  <a:lnTo>
                    <a:pt x="0" y="144780"/>
                  </a:lnTo>
                  <a:lnTo>
                    <a:pt x="0" y="0"/>
                  </a:lnTo>
                  <a:close/>
                  <a:moveTo>
                    <a:pt x="144780" y="0"/>
                  </a:moveTo>
                  <a:lnTo>
                    <a:pt x="35964822" y="0"/>
                  </a:lnTo>
                  <a:lnTo>
                    <a:pt x="35964822" y="144780"/>
                  </a:lnTo>
                  <a:lnTo>
                    <a:pt x="144780" y="144780"/>
                  </a:lnTo>
                  <a:lnTo>
                    <a:pt x="144780" y="0"/>
                  </a:lnTo>
                  <a:close/>
                </a:path>
              </a:pathLst>
            </a:custGeom>
            <a:solidFill>
              <a:srgbClr val="1D2831"/>
            </a:solidFill>
          </p:spPr>
          <p:txBody>
            <a:bodyPr/>
            <a:lstStyle/>
            <a:p>
              <a:endParaRPr lang="en-US"/>
            </a:p>
          </p:txBody>
        </p:sp>
      </p:grpSp>
      <p:sp>
        <p:nvSpPr>
          <p:cNvPr id="5" name="Freeform 5"/>
          <p:cNvSpPr/>
          <p:nvPr/>
        </p:nvSpPr>
        <p:spPr>
          <a:xfrm>
            <a:off x="860336" y="527232"/>
            <a:ext cx="9013263" cy="9232536"/>
          </a:xfrm>
          <a:custGeom>
            <a:avLst/>
            <a:gdLst/>
            <a:ahLst/>
            <a:cxnLst/>
            <a:rect l="l" t="t" r="r" b="b"/>
            <a:pathLst>
              <a:path w="9013263" h="9232536">
                <a:moveTo>
                  <a:pt x="0" y="0"/>
                </a:moveTo>
                <a:lnTo>
                  <a:pt x="9013264" y="0"/>
                </a:lnTo>
                <a:lnTo>
                  <a:pt x="9013264" y="9232536"/>
                </a:lnTo>
                <a:lnTo>
                  <a:pt x="0" y="9232536"/>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9144000" y="3487423"/>
            <a:ext cx="8439538" cy="3150230"/>
          </a:xfrm>
          <a:prstGeom prst="rect">
            <a:avLst/>
          </a:prstGeom>
        </p:spPr>
        <p:txBody>
          <a:bodyPr lIns="0" tIns="0" rIns="0" bIns="0" rtlCol="0" anchor="t">
            <a:spAutoFit/>
          </a:bodyPr>
          <a:lstStyle/>
          <a:p>
            <a:pPr algn="ctr">
              <a:lnSpc>
                <a:spcPts val="12740"/>
              </a:lnSpc>
            </a:pPr>
            <a:r>
              <a:rPr lang="en-US" sz="9100">
                <a:solidFill>
                  <a:srgbClr val="000000"/>
                </a:solidFill>
                <a:latin typeface="Nunito Bold Bold"/>
                <a:ea typeface="Nunito Bold Bold"/>
                <a:cs typeface="Nunito Bold Bold"/>
                <a:sym typeface="Nunito Bold Bold"/>
              </a:rPr>
              <a:t>NỘI DUNG 3: </a:t>
            </a:r>
          </a:p>
          <a:p>
            <a:pPr algn="ctr">
              <a:lnSpc>
                <a:spcPts val="12740"/>
              </a:lnSpc>
            </a:pPr>
            <a:r>
              <a:rPr lang="en-US" sz="9100">
                <a:solidFill>
                  <a:srgbClr val="000000"/>
                </a:solidFill>
                <a:latin typeface="Nunito Bold Bold"/>
                <a:ea typeface="Nunito Bold Bold"/>
                <a:cs typeface="Nunito Bold Bold"/>
                <a:sym typeface="Nunito Bold Bold"/>
              </a:rPr>
              <a:t>THỰC HÀNH</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A5E9B"/>
        </a:solidFill>
        <a:effectLst/>
      </p:bgPr>
    </p:bg>
    <p:spTree>
      <p:nvGrpSpPr>
        <p:cNvPr id="1" name=""/>
        <p:cNvGrpSpPr/>
        <p:nvPr/>
      </p:nvGrpSpPr>
      <p:grpSpPr>
        <a:xfrm>
          <a:off x="0" y="0"/>
          <a:ext cx="0" cy="0"/>
          <a:chOff x="0" y="0"/>
          <a:chExt cx="0" cy="0"/>
        </a:xfrm>
      </p:grpSpPr>
      <p:grpSp>
        <p:nvGrpSpPr>
          <p:cNvPr id="2" name="Group 2"/>
          <p:cNvGrpSpPr/>
          <p:nvPr/>
        </p:nvGrpSpPr>
        <p:grpSpPr>
          <a:xfrm>
            <a:off x="392458" y="316236"/>
            <a:ext cx="17503084" cy="9654528"/>
            <a:chOff x="0" y="0"/>
            <a:chExt cx="35952487" cy="19831037"/>
          </a:xfrm>
        </p:grpSpPr>
        <p:sp>
          <p:nvSpPr>
            <p:cNvPr id="3" name="Freeform 3"/>
            <p:cNvSpPr/>
            <p:nvPr/>
          </p:nvSpPr>
          <p:spPr>
            <a:xfrm>
              <a:off x="72390" y="72390"/>
              <a:ext cx="35807708" cy="19686257"/>
            </a:xfrm>
            <a:custGeom>
              <a:avLst/>
              <a:gdLst/>
              <a:ahLst/>
              <a:cxnLst/>
              <a:rect l="l" t="t" r="r" b="b"/>
              <a:pathLst>
                <a:path w="35807708" h="19686257">
                  <a:moveTo>
                    <a:pt x="0" y="0"/>
                  </a:moveTo>
                  <a:lnTo>
                    <a:pt x="35807708" y="0"/>
                  </a:lnTo>
                  <a:lnTo>
                    <a:pt x="35807708"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35952488" cy="19831038"/>
            </a:xfrm>
            <a:custGeom>
              <a:avLst/>
              <a:gdLst/>
              <a:ahLst/>
              <a:cxnLst/>
              <a:rect l="l" t="t" r="r" b="b"/>
              <a:pathLst>
                <a:path w="35952488" h="19831038">
                  <a:moveTo>
                    <a:pt x="35807709" y="19686257"/>
                  </a:moveTo>
                  <a:lnTo>
                    <a:pt x="35952488" y="19686257"/>
                  </a:lnTo>
                  <a:lnTo>
                    <a:pt x="35952488" y="19831038"/>
                  </a:lnTo>
                  <a:lnTo>
                    <a:pt x="35807709" y="19831038"/>
                  </a:lnTo>
                  <a:lnTo>
                    <a:pt x="35807709"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35807709" y="144780"/>
                  </a:moveTo>
                  <a:lnTo>
                    <a:pt x="35952488" y="144780"/>
                  </a:lnTo>
                  <a:lnTo>
                    <a:pt x="35952488" y="19686257"/>
                  </a:lnTo>
                  <a:lnTo>
                    <a:pt x="35807709" y="19686257"/>
                  </a:lnTo>
                  <a:lnTo>
                    <a:pt x="35807709" y="144780"/>
                  </a:lnTo>
                  <a:close/>
                  <a:moveTo>
                    <a:pt x="144780" y="19686257"/>
                  </a:moveTo>
                  <a:lnTo>
                    <a:pt x="35807709" y="19686257"/>
                  </a:lnTo>
                  <a:lnTo>
                    <a:pt x="35807709" y="19831038"/>
                  </a:lnTo>
                  <a:lnTo>
                    <a:pt x="144780" y="19831038"/>
                  </a:lnTo>
                  <a:lnTo>
                    <a:pt x="144780" y="19686257"/>
                  </a:lnTo>
                  <a:close/>
                  <a:moveTo>
                    <a:pt x="35807709" y="0"/>
                  </a:moveTo>
                  <a:lnTo>
                    <a:pt x="35952488" y="0"/>
                  </a:lnTo>
                  <a:lnTo>
                    <a:pt x="35952488" y="144780"/>
                  </a:lnTo>
                  <a:lnTo>
                    <a:pt x="35807709" y="144780"/>
                  </a:lnTo>
                  <a:lnTo>
                    <a:pt x="35807709" y="0"/>
                  </a:lnTo>
                  <a:close/>
                  <a:moveTo>
                    <a:pt x="0" y="0"/>
                  </a:moveTo>
                  <a:lnTo>
                    <a:pt x="144780" y="0"/>
                  </a:lnTo>
                  <a:lnTo>
                    <a:pt x="144780" y="144780"/>
                  </a:lnTo>
                  <a:lnTo>
                    <a:pt x="0" y="144780"/>
                  </a:lnTo>
                  <a:lnTo>
                    <a:pt x="0" y="0"/>
                  </a:lnTo>
                  <a:close/>
                  <a:moveTo>
                    <a:pt x="144780" y="0"/>
                  </a:moveTo>
                  <a:lnTo>
                    <a:pt x="35807709" y="0"/>
                  </a:lnTo>
                  <a:lnTo>
                    <a:pt x="35807709" y="144780"/>
                  </a:lnTo>
                  <a:lnTo>
                    <a:pt x="144780" y="144780"/>
                  </a:lnTo>
                  <a:lnTo>
                    <a:pt x="144780" y="0"/>
                  </a:lnTo>
                  <a:close/>
                </a:path>
              </a:pathLst>
            </a:custGeom>
            <a:solidFill>
              <a:srgbClr val="1D2831"/>
            </a:solidFill>
          </p:spPr>
          <p:txBody>
            <a:bodyPr/>
            <a:lstStyle/>
            <a:p>
              <a:endParaRPr lang="en-US"/>
            </a:p>
          </p:txBody>
        </p:sp>
      </p:grpSp>
      <p:sp>
        <p:nvSpPr>
          <p:cNvPr id="5" name="Freeform 5"/>
          <p:cNvSpPr/>
          <p:nvPr/>
        </p:nvSpPr>
        <p:spPr>
          <a:xfrm>
            <a:off x="1914193" y="1028700"/>
            <a:ext cx="1634774" cy="1362993"/>
          </a:xfrm>
          <a:custGeom>
            <a:avLst/>
            <a:gdLst/>
            <a:ahLst/>
            <a:cxnLst/>
            <a:rect l="l" t="t" r="r" b="b"/>
            <a:pathLst>
              <a:path w="1634774" h="1362993">
                <a:moveTo>
                  <a:pt x="0" y="0"/>
                </a:moveTo>
                <a:lnTo>
                  <a:pt x="1634774" y="0"/>
                </a:lnTo>
                <a:lnTo>
                  <a:pt x="1634774" y="1362993"/>
                </a:lnTo>
                <a:lnTo>
                  <a:pt x="0" y="1362993"/>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214624" y="2841011"/>
            <a:ext cx="15858751" cy="6169025"/>
          </a:xfrm>
          <a:prstGeom prst="rect">
            <a:avLst/>
          </a:prstGeom>
        </p:spPr>
        <p:txBody>
          <a:bodyPr lIns="0" tIns="0" rIns="0" bIns="0" rtlCol="0" anchor="t">
            <a:spAutoFit/>
          </a:bodyPr>
          <a:lstStyle/>
          <a:p>
            <a:pPr algn="just">
              <a:lnSpc>
                <a:spcPts val="4929"/>
              </a:lnSpc>
            </a:pPr>
            <a:r>
              <a:rPr lang="en-US" sz="3399" spc="78" dirty="0">
                <a:solidFill>
                  <a:srgbClr val="000000"/>
                </a:solidFill>
                <a:latin typeface="Nunito Bold"/>
                <a:ea typeface="Nunito Bold"/>
                <a:cs typeface="Nunito Bold"/>
                <a:sym typeface="Nunito Bold"/>
              </a:rPr>
              <a:t>Câu hỏi:</a:t>
            </a:r>
            <a:r>
              <a:rPr lang="en-US" sz="3399" spc="78" dirty="0">
                <a:solidFill>
                  <a:srgbClr val="000000"/>
                </a:solidFill>
                <a:latin typeface="Nunito"/>
                <a:ea typeface="Nunito"/>
                <a:cs typeface="Nunito"/>
                <a:sym typeface="Nunito"/>
              </a:rPr>
              <a:t> </a:t>
            </a:r>
          </a:p>
          <a:p>
            <a:pPr algn="just">
              <a:lnSpc>
                <a:spcPts val="4929"/>
              </a:lnSpc>
            </a:pPr>
            <a:r>
              <a:rPr lang="en-US" sz="3399" spc="78" dirty="0">
                <a:solidFill>
                  <a:srgbClr val="000000"/>
                </a:solidFill>
                <a:latin typeface="Nunito"/>
                <a:ea typeface="Nunito"/>
                <a:cs typeface="Nunito"/>
                <a:sym typeface="Nunito"/>
              </a:rPr>
              <a:t>      (1) Hãy xem xét, các yếu tố mà tác giả </a:t>
            </a:r>
            <a:r>
              <a:rPr lang="en-US" sz="3399" spc="78" dirty="0" err="1">
                <a:solidFill>
                  <a:srgbClr val="000000"/>
                </a:solidFill>
                <a:latin typeface="Nunito"/>
                <a:ea typeface="Nunito"/>
                <a:cs typeface="Nunito"/>
                <a:sym typeface="Nunito"/>
              </a:rPr>
              <a:t>Venninen</a:t>
            </a:r>
            <a:r>
              <a:rPr lang="en-US" sz="3399" spc="78" dirty="0">
                <a:solidFill>
                  <a:srgbClr val="000000"/>
                </a:solidFill>
                <a:latin typeface="Nunito"/>
                <a:ea typeface="Nunito"/>
                <a:cs typeface="Nunito"/>
                <a:sym typeface="Nunito"/>
              </a:rPr>
              <a:t> &amp; Leinonen, (2012) về sự tham gia của trẻ và vai trò của GV, CBQL trong xây dựng môi trường phát huy TTC của trẻ, các nhóm hãy sơ đồ hóa những hành động của mình ở cơ sở mình giúp tăng cường sự tham gia tích cực của trẻ ở trường mầm non.</a:t>
            </a:r>
          </a:p>
          <a:p>
            <a:pPr algn="just">
              <a:lnSpc>
                <a:spcPts val="4929"/>
              </a:lnSpc>
            </a:pPr>
            <a:endParaRPr lang="en-US" sz="3399" spc="78" dirty="0">
              <a:solidFill>
                <a:srgbClr val="000000"/>
              </a:solidFill>
              <a:latin typeface="Nunito"/>
              <a:ea typeface="Nunito"/>
              <a:cs typeface="Nunito"/>
              <a:sym typeface="Nunito"/>
            </a:endParaRPr>
          </a:p>
          <a:p>
            <a:pPr algn="just">
              <a:lnSpc>
                <a:spcPts val="4929"/>
              </a:lnSpc>
            </a:pPr>
            <a:r>
              <a:rPr lang="en-US" sz="3399" spc="78" dirty="0">
                <a:solidFill>
                  <a:srgbClr val="000000"/>
                </a:solidFill>
                <a:latin typeface="Nunito"/>
                <a:ea typeface="Nunito"/>
                <a:cs typeface="Nunito"/>
                <a:sym typeface="Nunito"/>
              </a:rPr>
              <a:t>      (2) Tìm hiểu thời gian biểu, cách bố trí môi trường lớp học để giúp trẻ chủ động, được lựa chọn và ra quyết định trong các hoạt động sinh hoạt hàng ngày?</a:t>
            </a:r>
          </a:p>
          <a:p>
            <a:pPr algn="just">
              <a:lnSpc>
                <a:spcPts val="4929"/>
              </a:lnSpc>
            </a:pPr>
            <a:endParaRPr lang="en-US" sz="3399" spc="78" dirty="0">
              <a:solidFill>
                <a:srgbClr val="000000"/>
              </a:solidFill>
              <a:latin typeface="Nunito"/>
              <a:ea typeface="Nunito"/>
              <a:cs typeface="Nunito"/>
              <a:sym typeface="Nunito"/>
            </a:endParaRPr>
          </a:p>
        </p:txBody>
      </p:sp>
      <p:sp>
        <p:nvSpPr>
          <p:cNvPr id="7" name="TextBox 7"/>
          <p:cNvSpPr txBox="1"/>
          <p:nvPr/>
        </p:nvSpPr>
        <p:spPr>
          <a:xfrm>
            <a:off x="4141097" y="1477015"/>
            <a:ext cx="8946437" cy="692151"/>
          </a:xfrm>
          <a:prstGeom prst="rect">
            <a:avLst/>
          </a:prstGeom>
        </p:spPr>
        <p:txBody>
          <a:bodyPr lIns="0" tIns="0" rIns="0" bIns="0" rtlCol="0" anchor="t">
            <a:spAutoFit/>
          </a:bodyPr>
          <a:lstStyle/>
          <a:p>
            <a:pPr algn="just">
              <a:lnSpc>
                <a:spcPts val="5799"/>
              </a:lnSpc>
            </a:pPr>
            <a:r>
              <a:rPr lang="en-US" sz="3999" spc="91" dirty="0">
                <a:solidFill>
                  <a:srgbClr val="000000"/>
                </a:solidFill>
                <a:latin typeface="Nunito Bold"/>
                <a:ea typeface="Nunito Bold"/>
                <a:cs typeface="Nunito Bold"/>
                <a:sym typeface="Nunito Bold"/>
              </a:rPr>
              <a:t>Phiếu 11: Thảo luận nhóm/cặp: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A5E9B"/>
        </a:solidFill>
        <a:effectLst/>
      </p:bgPr>
    </p:bg>
    <p:spTree>
      <p:nvGrpSpPr>
        <p:cNvPr id="1" name=""/>
        <p:cNvGrpSpPr/>
        <p:nvPr/>
      </p:nvGrpSpPr>
      <p:grpSpPr>
        <a:xfrm>
          <a:off x="0" y="0"/>
          <a:ext cx="0" cy="0"/>
          <a:chOff x="0" y="0"/>
          <a:chExt cx="0" cy="0"/>
        </a:xfrm>
      </p:grpSpPr>
      <p:grpSp>
        <p:nvGrpSpPr>
          <p:cNvPr id="2" name="Group 2"/>
          <p:cNvGrpSpPr/>
          <p:nvPr/>
        </p:nvGrpSpPr>
        <p:grpSpPr>
          <a:xfrm>
            <a:off x="392458" y="316236"/>
            <a:ext cx="17503084" cy="9654528"/>
            <a:chOff x="0" y="0"/>
            <a:chExt cx="35952487" cy="19831037"/>
          </a:xfrm>
        </p:grpSpPr>
        <p:sp>
          <p:nvSpPr>
            <p:cNvPr id="3" name="Freeform 3"/>
            <p:cNvSpPr/>
            <p:nvPr/>
          </p:nvSpPr>
          <p:spPr>
            <a:xfrm>
              <a:off x="72390" y="72390"/>
              <a:ext cx="35807708" cy="19686257"/>
            </a:xfrm>
            <a:custGeom>
              <a:avLst/>
              <a:gdLst/>
              <a:ahLst/>
              <a:cxnLst/>
              <a:rect l="l" t="t" r="r" b="b"/>
              <a:pathLst>
                <a:path w="35807708" h="19686257">
                  <a:moveTo>
                    <a:pt x="0" y="0"/>
                  </a:moveTo>
                  <a:lnTo>
                    <a:pt x="35807708" y="0"/>
                  </a:lnTo>
                  <a:lnTo>
                    <a:pt x="35807708"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35952488" cy="19831038"/>
            </a:xfrm>
            <a:custGeom>
              <a:avLst/>
              <a:gdLst/>
              <a:ahLst/>
              <a:cxnLst/>
              <a:rect l="l" t="t" r="r" b="b"/>
              <a:pathLst>
                <a:path w="35952488" h="19831038">
                  <a:moveTo>
                    <a:pt x="35807709" y="19686257"/>
                  </a:moveTo>
                  <a:lnTo>
                    <a:pt x="35952488" y="19686257"/>
                  </a:lnTo>
                  <a:lnTo>
                    <a:pt x="35952488" y="19831038"/>
                  </a:lnTo>
                  <a:lnTo>
                    <a:pt x="35807709" y="19831038"/>
                  </a:lnTo>
                  <a:lnTo>
                    <a:pt x="35807709"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35807709" y="144780"/>
                  </a:moveTo>
                  <a:lnTo>
                    <a:pt x="35952488" y="144780"/>
                  </a:lnTo>
                  <a:lnTo>
                    <a:pt x="35952488" y="19686257"/>
                  </a:lnTo>
                  <a:lnTo>
                    <a:pt x="35807709" y="19686257"/>
                  </a:lnTo>
                  <a:lnTo>
                    <a:pt x="35807709" y="144780"/>
                  </a:lnTo>
                  <a:close/>
                  <a:moveTo>
                    <a:pt x="144780" y="19686257"/>
                  </a:moveTo>
                  <a:lnTo>
                    <a:pt x="35807709" y="19686257"/>
                  </a:lnTo>
                  <a:lnTo>
                    <a:pt x="35807709" y="19831038"/>
                  </a:lnTo>
                  <a:lnTo>
                    <a:pt x="144780" y="19831038"/>
                  </a:lnTo>
                  <a:lnTo>
                    <a:pt x="144780" y="19686257"/>
                  </a:lnTo>
                  <a:close/>
                  <a:moveTo>
                    <a:pt x="35807709" y="0"/>
                  </a:moveTo>
                  <a:lnTo>
                    <a:pt x="35952488" y="0"/>
                  </a:lnTo>
                  <a:lnTo>
                    <a:pt x="35952488" y="144780"/>
                  </a:lnTo>
                  <a:lnTo>
                    <a:pt x="35807709" y="144780"/>
                  </a:lnTo>
                  <a:lnTo>
                    <a:pt x="35807709" y="0"/>
                  </a:lnTo>
                  <a:close/>
                  <a:moveTo>
                    <a:pt x="0" y="0"/>
                  </a:moveTo>
                  <a:lnTo>
                    <a:pt x="144780" y="0"/>
                  </a:lnTo>
                  <a:lnTo>
                    <a:pt x="144780" y="144780"/>
                  </a:lnTo>
                  <a:lnTo>
                    <a:pt x="0" y="144780"/>
                  </a:lnTo>
                  <a:lnTo>
                    <a:pt x="0" y="0"/>
                  </a:lnTo>
                  <a:close/>
                  <a:moveTo>
                    <a:pt x="144780" y="0"/>
                  </a:moveTo>
                  <a:lnTo>
                    <a:pt x="35807709" y="0"/>
                  </a:lnTo>
                  <a:lnTo>
                    <a:pt x="35807709" y="144780"/>
                  </a:lnTo>
                  <a:lnTo>
                    <a:pt x="144780" y="144780"/>
                  </a:lnTo>
                  <a:lnTo>
                    <a:pt x="144780" y="0"/>
                  </a:lnTo>
                  <a:close/>
                </a:path>
              </a:pathLst>
            </a:custGeom>
            <a:solidFill>
              <a:srgbClr val="1D2831"/>
            </a:solidFill>
          </p:spPr>
          <p:txBody>
            <a:bodyPr/>
            <a:lstStyle/>
            <a:p>
              <a:endParaRPr lang="en-US"/>
            </a:p>
          </p:txBody>
        </p:sp>
      </p:grpSp>
      <p:sp>
        <p:nvSpPr>
          <p:cNvPr id="5" name="Freeform 5"/>
          <p:cNvSpPr/>
          <p:nvPr/>
        </p:nvSpPr>
        <p:spPr>
          <a:xfrm>
            <a:off x="1914193" y="1028700"/>
            <a:ext cx="1634774" cy="1362993"/>
          </a:xfrm>
          <a:custGeom>
            <a:avLst/>
            <a:gdLst/>
            <a:ahLst/>
            <a:cxnLst/>
            <a:rect l="l" t="t" r="r" b="b"/>
            <a:pathLst>
              <a:path w="1634774" h="1362993">
                <a:moveTo>
                  <a:pt x="0" y="0"/>
                </a:moveTo>
                <a:lnTo>
                  <a:pt x="1634774" y="0"/>
                </a:lnTo>
                <a:lnTo>
                  <a:pt x="1634774" y="1362993"/>
                </a:lnTo>
                <a:lnTo>
                  <a:pt x="0" y="1362993"/>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143000" y="2391693"/>
            <a:ext cx="15930375" cy="7632218"/>
          </a:xfrm>
          <a:prstGeom prst="rect">
            <a:avLst/>
          </a:prstGeom>
        </p:spPr>
        <p:txBody>
          <a:bodyPr wrap="square" lIns="0" tIns="0" rIns="0" bIns="0" rtlCol="0" anchor="t">
            <a:spAutoFit/>
          </a:bodyPr>
          <a:lstStyle/>
          <a:p>
            <a:pPr lvl="0"/>
            <a:r>
              <a:rPr lang="en-US" sz="3200" dirty="0">
                <a:latin typeface="Times New Roman" panose="02020603050405020304" pitchFamily="18" charset="0"/>
                <a:cs typeface="Times New Roman" panose="02020603050405020304" pitchFamily="18" charset="0"/>
              </a:rPr>
              <a:t>Theo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Venninen</a:t>
            </a:r>
            <a:r>
              <a:rPr lang="en-US" sz="3200" dirty="0">
                <a:latin typeface="Times New Roman" panose="02020603050405020304" pitchFamily="18" charset="0"/>
                <a:cs typeface="Times New Roman" panose="02020603050405020304" pitchFamily="18" charset="0"/>
              </a:rPr>
              <a:t> &amp; Leinonen, (2012) ,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a:t>
            </a:r>
          </a:p>
          <a:p>
            <a:pPr lvl="0"/>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niềm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đòi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a:t>
            </a:r>
          </a:p>
          <a:p>
            <a:pPr lvl="0"/>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an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hồi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đáp</a:t>
            </a:r>
            <a:r>
              <a:rPr lang="en-US" sz="3200" dirty="0">
                <a:latin typeface="Times New Roman" panose="02020603050405020304" pitchFamily="18" charset="0"/>
                <a:cs typeface="Times New Roman" panose="02020603050405020304" pitchFamily="18" charset="0"/>
              </a:rPr>
              <a:t>.</a:t>
            </a:r>
          </a:p>
          <a:p>
            <a:pPr lvl="0"/>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a:t>
            </a:r>
          </a:p>
          <a:p>
            <a:pPr lvl="0"/>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đưa</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chung</a:t>
            </a:r>
            <a:r>
              <a:rPr lang="en-US" sz="3200" dirty="0">
                <a:latin typeface="Times New Roman" panose="02020603050405020304" pitchFamily="18" charset="0"/>
                <a:cs typeface="Times New Roman" panose="02020603050405020304" pitchFamily="18" charset="0"/>
              </a:rPr>
              <a:t>.</a:t>
            </a:r>
          </a:p>
          <a:p>
            <a:pPr lvl="0"/>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nhiệm</a:t>
            </a:r>
            <a:r>
              <a:rPr lang="en-US" sz="3200" dirty="0">
                <a:latin typeface="Times New Roman" panose="02020603050405020304" pitchFamily="18" charset="0"/>
                <a:cs typeface="Times New Roman" panose="02020603050405020304" pitchFamily="18" charset="0"/>
              </a:rPr>
              <a:t>.</a:t>
            </a:r>
          </a:p>
          <a:p>
            <a:pPr lvl="0"/>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bởi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a:t>
            </a:r>
          </a:p>
          <a:p>
            <a:pPr algn="just">
              <a:lnSpc>
                <a:spcPts val="4929"/>
              </a:lnSpc>
            </a:pPr>
            <a:endParaRPr lang="en-US" sz="3399" spc="78" dirty="0">
              <a:solidFill>
                <a:srgbClr val="000000"/>
              </a:solidFill>
              <a:latin typeface="Nunito"/>
              <a:ea typeface="Nunito"/>
              <a:cs typeface="Nunito"/>
              <a:sym typeface="Nunito"/>
            </a:endParaRPr>
          </a:p>
          <a:p>
            <a:pPr algn="just">
              <a:lnSpc>
                <a:spcPts val="4929"/>
              </a:lnSpc>
            </a:pPr>
            <a:endParaRPr lang="en-US" sz="3399" spc="78" dirty="0">
              <a:solidFill>
                <a:srgbClr val="000000"/>
              </a:solidFill>
              <a:latin typeface="Nunito"/>
              <a:ea typeface="Nunito"/>
              <a:cs typeface="Nunito"/>
              <a:sym typeface="Nunito"/>
            </a:endParaRPr>
          </a:p>
        </p:txBody>
      </p:sp>
      <p:sp>
        <p:nvSpPr>
          <p:cNvPr id="7" name="TextBox 7"/>
          <p:cNvSpPr txBox="1"/>
          <p:nvPr/>
        </p:nvSpPr>
        <p:spPr>
          <a:xfrm>
            <a:off x="4141097" y="1477015"/>
            <a:ext cx="8946437" cy="692151"/>
          </a:xfrm>
          <a:prstGeom prst="rect">
            <a:avLst/>
          </a:prstGeom>
        </p:spPr>
        <p:txBody>
          <a:bodyPr lIns="0" tIns="0" rIns="0" bIns="0" rtlCol="0" anchor="t">
            <a:spAutoFit/>
          </a:bodyPr>
          <a:lstStyle/>
          <a:p>
            <a:pPr algn="just">
              <a:lnSpc>
                <a:spcPts val="5799"/>
              </a:lnSpc>
            </a:pPr>
            <a:r>
              <a:rPr lang="en-US" sz="3999" spc="91" dirty="0">
                <a:solidFill>
                  <a:srgbClr val="000000"/>
                </a:solidFill>
                <a:latin typeface="Nunito Bold"/>
                <a:ea typeface="Nunito Bold"/>
                <a:cs typeface="Nunito Bold"/>
                <a:sym typeface="Nunito Bold"/>
              </a:rPr>
              <a:t>Phiếu 11: Thảo luận nhóm/cặp:</a:t>
            </a:r>
          </a:p>
        </p:txBody>
      </p:sp>
    </p:spTree>
    <p:extLst>
      <p:ext uri="{BB962C8B-B14F-4D97-AF65-F5344CB8AC3E}">
        <p14:creationId xmlns:p14="http://schemas.microsoft.com/office/powerpoint/2010/main" val="253707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A5E9B"/>
        </a:solidFill>
        <a:effectLst/>
      </p:bgPr>
    </p:bg>
    <p:spTree>
      <p:nvGrpSpPr>
        <p:cNvPr id="1" name=""/>
        <p:cNvGrpSpPr/>
        <p:nvPr/>
      </p:nvGrpSpPr>
      <p:grpSpPr>
        <a:xfrm>
          <a:off x="0" y="0"/>
          <a:ext cx="0" cy="0"/>
          <a:chOff x="0" y="0"/>
          <a:chExt cx="0" cy="0"/>
        </a:xfrm>
      </p:grpSpPr>
      <p:grpSp>
        <p:nvGrpSpPr>
          <p:cNvPr id="2" name="Group 2"/>
          <p:cNvGrpSpPr/>
          <p:nvPr/>
        </p:nvGrpSpPr>
        <p:grpSpPr>
          <a:xfrm>
            <a:off x="392458" y="316236"/>
            <a:ext cx="17503084" cy="9654528"/>
            <a:chOff x="0" y="0"/>
            <a:chExt cx="35952487" cy="19831037"/>
          </a:xfrm>
        </p:grpSpPr>
        <p:sp>
          <p:nvSpPr>
            <p:cNvPr id="3" name="Freeform 3"/>
            <p:cNvSpPr/>
            <p:nvPr/>
          </p:nvSpPr>
          <p:spPr>
            <a:xfrm>
              <a:off x="72390" y="72390"/>
              <a:ext cx="35807708" cy="19686257"/>
            </a:xfrm>
            <a:custGeom>
              <a:avLst/>
              <a:gdLst/>
              <a:ahLst/>
              <a:cxnLst/>
              <a:rect l="l" t="t" r="r" b="b"/>
              <a:pathLst>
                <a:path w="35807708" h="19686257">
                  <a:moveTo>
                    <a:pt x="0" y="0"/>
                  </a:moveTo>
                  <a:lnTo>
                    <a:pt x="35807708" y="0"/>
                  </a:lnTo>
                  <a:lnTo>
                    <a:pt x="35807708"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35952488" cy="19831038"/>
            </a:xfrm>
            <a:custGeom>
              <a:avLst/>
              <a:gdLst/>
              <a:ahLst/>
              <a:cxnLst/>
              <a:rect l="l" t="t" r="r" b="b"/>
              <a:pathLst>
                <a:path w="35952488" h="19831038">
                  <a:moveTo>
                    <a:pt x="35807709" y="19686257"/>
                  </a:moveTo>
                  <a:lnTo>
                    <a:pt x="35952488" y="19686257"/>
                  </a:lnTo>
                  <a:lnTo>
                    <a:pt x="35952488" y="19831038"/>
                  </a:lnTo>
                  <a:lnTo>
                    <a:pt x="35807709" y="19831038"/>
                  </a:lnTo>
                  <a:lnTo>
                    <a:pt x="35807709"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35807709" y="144780"/>
                  </a:moveTo>
                  <a:lnTo>
                    <a:pt x="35952488" y="144780"/>
                  </a:lnTo>
                  <a:lnTo>
                    <a:pt x="35952488" y="19686257"/>
                  </a:lnTo>
                  <a:lnTo>
                    <a:pt x="35807709" y="19686257"/>
                  </a:lnTo>
                  <a:lnTo>
                    <a:pt x="35807709" y="144780"/>
                  </a:lnTo>
                  <a:close/>
                  <a:moveTo>
                    <a:pt x="144780" y="19686257"/>
                  </a:moveTo>
                  <a:lnTo>
                    <a:pt x="35807709" y="19686257"/>
                  </a:lnTo>
                  <a:lnTo>
                    <a:pt x="35807709" y="19831038"/>
                  </a:lnTo>
                  <a:lnTo>
                    <a:pt x="144780" y="19831038"/>
                  </a:lnTo>
                  <a:lnTo>
                    <a:pt x="144780" y="19686257"/>
                  </a:lnTo>
                  <a:close/>
                  <a:moveTo>
                    <a:pt x="35807709" y="0"/>
                  </a:moveTo>
                  <a:lnTo>
                    <a:pt x="35952488" y="0"/>
                  </a:lnTo>
                  <a:lnTo>
                    <a:pt x="35952488" y="144780"/>
                  </a:lnTo>
                  <a:lnTo>
                    <a:pt x="35807709" y="144780"/>
                  </a:lnTo>
                  <a:lnTo>
                    <a:pt x="35807709" y="0"/>
                  </a:lnTo>
                  <a:close/>
                  <a:moveTo>
                    <a:pt x="0" y="0"/>
                  </a:moveTo>
                  <a:lnTo>
                    <a:pt x="144780" y="0"/>
                  </a:lnTo>
                  <a:lnTo>
                    <a:pt x="144780" y="144780"/>
                  </a:lnTo>
                  <a:lnTo>
                    <a:pt x="0" y="144780"/>
                  </a:lnTo>
                  <a:lnTo>
                    <a:pt x="0" y="0"/>
                  </a:lnTo>
                  <a:close/>
                  <a:moveTo>
                    <a:pt x="144780" y="0"/>
                  </a:moveTo>
                  <a:lnTo>
                    <a:pt x="35807709" y="0"/>
                  </a:lnTo>
                  <a:lnTo>
                    <a:pt x="35807709" y="144780"/>
                  </a:lnTo>
                  <a:lnTo>
                    <a:pt x="144780" y="144780"/>
                  </a:lnTo>
                  <a:lnTo>
                    <a:pt x="144780" y="0"/>
                  </a:lnTo>
                  <a:close/>
                </a:path>
              </a:pathLst>
            </a:custGeom>
            <a:solidFill>
              <a:srgbClr val="1D2831"/>
            </a:solidFill>
          </p:spPr>
          <p:txBody>
            <a:bodyPr/>
            <a:lstStyle/>
            <a:p>
              <a:endParaRPr lang="en-US"/>
            </a:p>
          </p:txBody>
        </p:sp>
      </p:grpSp>
      <p:sp>
        <p:nvSpPr>
          <p:cNvPr id="5" name="Freeform 5"/>
          <p:cNvSpPr/>
          <p:nvPr/>
        </p:nvSpPr>
        <p:spPr>
          <a:xfrm>
            <a:off x="1970911" y="806173"/>
            <a:ext cx="1634774" cy="1362993"/>
          </a:xfrm>
          <a:custGeom>
            <a:avLst/>
            <a:gdLst/>
            <a:ahLst/>
            <a:cxnLst/>
            <a:rect l="l" t="t" r="r" b="b"/>
            <a:pathLst>
              <a:path w="1634774" h="1362993">
                <a:moveTo>
                  <a:pt x="0" y="0"/>
                </a:moveTo>
                <a:lnTo>
                  <a:pt x="1634774" y="0"/>
                </a:lnTo>
                <a:lnTo>
                  <a:pt x="1634774" y="1362993"/>
                </a:lnTo>
                <a:lnTo>
                  <a:pt x="0" y="1362993"/>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4169456" y="1098732"/>
            <a:ext cx="8946437" cy="692151"/>
          </a:xfrm>
          <a:prstGeom prst="rect">
            <a:avLst/>
          </a:prstGeom>
        </p:spPr>
        <p:txBody>
          <a:bodyPr lIns="0" tIns="0" rIns="0" bIns="0" rtlCol="0" anchor="t">
            <a:spAutoFit/>
          </a:bodyPr>
          <a:lstStyle/>
          <a:p>
            <a:pPr algn="just">
              <a:lnSpc>
                <a:spcPts val="5799"/>
              </a:lnSpc>
            </a:pPr>
            <a:r>
              <a:rPr lang="en-US" sz="3999" spc="91">
                <a:solidFill>
                  <a:srgbClr val="000000"/>
                </a:solidFill>
                <a:latin typeface="Nunito Bold"/>
                <a:ea typeface="Nunito Bold"/>
                <a:cs typeface="Nunito Bold"/>
                <a:sym typeface="Nunito Bold"/>
              </a:rPr>
              <a:t>Phiếu 12: Thảo luận nhóm/cặp:</a:t>
            </a:r>
          </a:p>
        </p:txBody>
      </p:sp>
      <p:sp>
        <p:nvSpPr>
          <p:cNvPr id="7" name="TextBox 7"/>
          <p:cNvSpPr txBox="1"/>
          <p:nvPr/>
        </p:nvSpPr>
        <p:spPr>
          <a:xfrm>
            <a:off x="1264863" y="2260600"/>
            <a:ext cx="9166031" cy="7407275"/>
          </a:xfrm>
          <a:prstGeom prst="rect">
            <a:avLst/>
          </a:prstGeom>
        </p:spPr>
        <p:txBody>
          <a:bodyPr lIns="0" tIns="0" rIns="0" bIns="0" rtlCol="0" anchor="t">
            <a:spAutoFit/>
          </a:bodyPr>
          <a:lstStyle/>
          <a:p>
            <a:pPr algn="just">
              <a:lnSpc>
                <a:spcPts val="4929"/>
              </a:lnSpc>
            </a:pPr>
            <a:r>
              <a:rPr lang="en-US" sz="3399" spc="78" dirty="0">
                <a:solidFill>
                  <a:srgbClr val="000000"/>
                </a:solidFill>
                <a:latin typeface="Nunito Bold"/>
                <a:ea typeface="Nunito Bold"/>
                <a:cs typeface="Nunito Bold"/>
                <a:sym typeface="Nunito Bold"/>
              </a:rPr>
              <a:t>Câu hỏi:</a:t>
            </a:r>
            <a:r>
              <a:rPr lang="en-US" sz="3399" spc="78" dirty="0">
                <a:solidFill>
                  <a:srgbClr val="000000"/>
                </a:solidFill>
                <a:latin typeface="Nunito"/>
                <a:ea typeface="Nunito"/>
                <a:cs typeface="Nunito"/>
                <a:sym typeface="Nunito"/>
              </a:rPr>
              <a:t> </a:t>
            </a:r>
          </a:p>
          <a:p>
            <a:pPr algn="just">
              <a:lnSpc>
                <a:spcPts val="4929"/>
              </a:lnSpc>
            </a:pPr>
            <a:r>
              <a:rPr lang="en-US" sz="3399" spc="78" dirty="0">
                <a:solidFill>
                  <a:srgbClr val="000000"/>
                </a:solidFill>
                <a:latin typeface="Nunito"/>
                <a:ea typeface="Nunito"/>
                <a:cs typeface="Nunito"/>
                <a:sym typeface="Nunito"/>
              </a:rPr>
              <a:t>     (1) Lựa chọn 1 kế hoạch tổ chức hoạt động cho trẻ mầm non, xem xét và điều chỉnh các hoạt động và môi trường học tập giúp trẻ có cơ hội tham gia hoạt động đa dạng, phù hợp với các đặc điểm/ phong cách khác nhau của trẻ.</a:t>
            </a:r>
          </a:p>
          <a:p>
            <a:pPr algn="just">
              <a:lnSpc>
                <a:spcPts val="4929"/>
              </a:lnSpc>
            </a:pPr>
            <a:r>
              <a:rPr lang="en-US" sz="3399" spc="78" dirty="0">
                <a:solidFill>
                  <a:srgbClr val="000000"/>
                </a:solidFill>
                <a:latin typeface="Nunito"/>
                <a:ea typeface="Nunito"/>
                <a:cs typeface="Nunito"/>
                <a:sym typeface="Nunito"/>
              </a:rPr>
              <a:t>      (2) Lựa chọn 1 câu chuyện/ bài thơ xác định các mức độ nhiệm vụ dễ, trung bình khó phù hợp với đặc điểm/ phong cách học và độ tuổi của trẻ.</a:t>
            </a:r>
          </a:p>
          <a:p>
            <a:pPr algn="just">
              <a:lnSpc>
                <a:spcPts val="4929"/>
              </a:lnSpc>
            </a:pPr>
            <a:endParaRPr lang="en-US" sz="3399" spc="78" dirty="0">
              <a:solidFill>
                <a:srgbClr val="000000"/>
              </a:solidFill>
              <a:latin typeface="Nunito"/>
              <a:ea typeface="Nunito"/>
              <a:cs typeface="Nunito"/>
              <a:sym typeface="Nunito"/>
            </a:endParaRPr>
          </a:p>
        </p:txBody>
      </p:sp>
      <p:sp>
        <p:nvSpPr>
          <p:cNvPr id="8" name="Freeform 8"/>
          <p:cNvSpPr/>
          <p:nvPr/>
        </p:nvSpPr>
        <p:spPr>
          <a:xfrm>
            <a:off x="10601048" y="2106301"/>
            <a:ext cx="7294494" cy="7801598"/>
          </a:xfrm>
          <a:custGeom>
            <a:avLst/>
            <a:gdLst/>
            <a:ahLst/>
            <a:cxnLst/>
            <a:rect l="l" t="t" r="r" b="b"/>
            <a:pathLst>
              <a:path w="7294494" h="7801598">
                <a:moveTo>
                  <a:pt x="0" y="0"/>
                </a:moveTo>
                <a:lnTo>
                  <a:pt x="7294494" y="0"/>
                </a:lnTo>
                <a:lnTo>
                  <a:pt x="7294494" y="7801598"/>
                </a:lnTo>
                <a:lnTo>
                  <a:pt x="0" y="7801598"/>
                </a:lnTo>
                <a:lnTo>
                  <a:pt x="0" y="0"/>
                </a:lnTo>
                <a:close/>
              </a:path>
            </a:pathLst>
          </a:custGeom>
          <a:blipFill>
            <a:blip r:embed="rId3"/>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A5E9B"/>
        </a:solidFill>
        <a:effectLst/>
      </p:bgPr>
    </p:bg>
    <p:spTree>
      <p:nvGrpSpPr>
        <p:cNvPr id="1" name=""/>
        <p:cNvGrpSpPr/>
        <p:nvPr/>
      </p:nvGrpSpPr>
      <p:grpSpPr>
        <a:xfrm>
          <a:off x="0" y="0"/>
          <a:ext cx="0" cy="0"/>
          <a:chOff x="0" y="0"/>
          <a:chExt cx="0" cy="0"/>
        </a:xfrm>
      </p:grpSpPr>
      <p:grpSp>
        <p:nvGrpSpPr>
          <p:cNvPr id="2" name="Group 2"/>
          <p:cNvGrpSpPr/>
          <p:nvPr/>
        </p:nvGrpSpPr>
        <p:grpSpPr>
          <a:xfrm>
            <a:off x="392458" y="316236"/>
            <a:ext cx="17503084" cy="9654528"/>
            <a:chOff x="0" y="0"/>
            <a:chExt cx="35952487" cy="19831037"/>
          </a:xfrm>
        </p:grpSpPr>
        <p:sp>
          <p:nvSpPr>
            <p:cNvPr id="3" name="Freeform 3"/>
            <p:cNvSpPr/>
            <p:nvPr/>
          </p:nvSpPr>
          <p:spPr>
            <a:xfrm>
              <a:off x="72390" y="72390"/>
              <a:ext cx="35807708" cy="19686257"/>
            </a:xfrm>
            <a:custGeom>
              <a:avLst/>
              <a:gdLst/>
              <a:ahLst/>
              <a:cxnLst/>
              <a:rect l="l" t="t" r="r" b="b"/>
              <a:pathLst>
                <a:path w="35807708" h="19686257">
                  <a:moveTo>
                    <a:pt x="0" y="0"/>
                  </a:moveTo>
                  <a:lnTo>
                    <a:pt x="35807708" y="0"/>
                  </a:lnTo>
                  <a:lnTo>
                    <a:pt x="35807708"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35952488" cy="19831038"/>
            </a:xfrm>
            <a:custGeom>
              <a:avLst/>
              <a:gdLst/>
              <a:ahLst/>
              <a:cxnLst/>
              <a:rect l="l" t="t" r="r" b="b"/>
              <a:pathLst>
                <a:path w="35952488" h="19831038">
                  <a:moveTo>
                    <a:pt x="35807709" y="19686257"/>
                  </a:moveTo>
                  <a:lnTo>
                    <a:pt x="35952488" y="19686257"/>
                  </a:lnTo>
                  <a:lnTo>
                    <a:pt x="35952488" y="19831038"/>
                  </a:lnTo>
                  <a:lnTo>
                    <a:pt x="35807709" y="19831038"/>
                  </a:lnTo>
                  <a:lnTo>
                    <a:pt x="35807709"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35807709" y="144780"/>
                  </a:moveTo>
                  <a:lnTo>
                    <a:pt x="35952488" y="144780"/>
                  </a:lnTo>
                  <a:lnTo>
                    <a:pt x="35952488" y="19686257"/>
                  </a:lnTo>
                  <a:lnTo>
                    <a:pt x="35807709" y="19686257"/>
                  </a:lnTo>
                  <a:lnTo>
                    <a:pt x="35807709" y="144780"/>
                  </a:lnTo>
                  <a:close/>
                  <a:moveTo>
                    <a:pt x="144780" y="19686257"/>
                  </a:moveTo>
                  <a:lnTo>
                    <a:pt x="35807709" y="19686257"/>
                  </a:lnTo>
                  <a:lnTo>
                    <a:pt x="35807709" y="19831038"/>
                  </a:lnTo>
                  <a:lnTo>
                    <a:pt x="144780" y="19831038"/>
                  </a:lnTo>
                  <a:lnTo>
                    <a:pt x="144780" y="19686257"/>
                  </a:lnTo>
                  <a:close/>
                  <a:moveTo>
                    <a:pt x="35807709" y="0"/>
                  </a:moveTo>
                  <a:lnTo>
                    <a:pt x="35952488" y="0"/>
                  </a:lnTo>
                  <a:lnTo>
                    <a:pt x="35952488" y="144780"/>
                  </a:lnTo>
                  <a:lnTo>
                    <a:pt x="35807709" y="144780"/>
                  </a:lnTo>
                  <a:lnTo>
                    <a:pt x="35807709" y="0"/>
                  </a:lnTo>
                  <a:close/>
                  <a:moveTo>
                    <a:pt x="0" y="0"/>
                  </a:moveTo>
                  <a:lnTo>
                    <a:pt x="144780" y="0"/>
                  </a:lnTo>
                  <a:lnTo>
                    <a:pt x="144780" y="144780"/>
                  </a:lnTo>
                  <a:lnTo>
                    <a:pt x="0" y="144780"/>
                  </a:lnTo>
                  <a:lnTo>
                    <a:pt x="0" y="0"/>
                  </a:lnTo>
                  <a:close/>
                  <a:moveTo>
                    <a:pt x="144780" y="0"/>
                  </a:moveTo>
                  <a:lnTo>
                    <a:pt x="35807709" y="0"/>
                  </a:lnTo>
                  <a:lnTo>
                    <a:pt x="35807709" y="144780"/>
                  </a:lnTo>
                  <a:lnTo>
                    <a:pt x="144780" y="144780"/>
                  </a:lnTo>
                  <a:lnTo>
                    <a:pt x="144780" y="0"/>
                  </a:lnTo>
                  <a:close/>
                </a:path>
              </a:pathLst>
            </a:custGeom>
            <a:solidFill>
              <a:srgbClr val="1D2831"/>
            </a:solidFill>
          </p:spPr>
          <p:txBody>
            <a:bodyPr/>
            <a:lstStyle/>
            <a:p>
              <a:endParaRPr lang="en-US"/>
            </a:p>
          </p:txBody>
        </p:sp>
      </p:grpSp>
      <p:sp>
        <p:nvSpPr>
          <p:cNvPr id="5" name="Freeform 5"/>
          <p:cNvSpPr/>
          <p:nvPr/>
        </p:nvSpPr>
        <p:spPr>
          <a:xfrm>
            <a:off x="1970911" y="806173"/>
            <a:ext cx="1634774" cy="1362993"/>
          </a:xfrm>
          <a:custGeom>
            <a:avLst/>
            <a:gdLst/>
            <a:ahLst/>
            <a:cxnLst/>
            <a:rect l="l" t="t" r="r" b="b"/>
            <a:pathLst>
              <a:path w="1634774" h="1362993">
                <a:moveTo>
                  <a:pt x="0" y="0"/>
                </a:moveTo>
                <a:lnTo>
                  <a:pt x="1634774" y="0"/>
                </a:lnTo>
                <a:lnTo>
                  <a:pt x="1634774" y="1362993"/>
                </a:lnTo>
                <a:lnTo>
                  <a:pt x="0" y="1362993"/>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4169456" y="1098732"/>
            <a:ext cx="8946437" cy="692151"/>
          </a:xfrm>
          <a:prstGeom prst="rect">
            <a:avLst/>
          </a:prstGeom>
        </p:spPr>
        <p:txBody>
          <a:bodyPr lIns="0" tIns="0" rIns="0" bIns="0" rtlCol="0" anchor="t">
            <a:spAutoFit/>
          </a:bodyPr>
          <a:lstStyle/>
          <a:p>
            <a:pPr algn="just">
              <a:lnSpc>
                <a:spcPts val="5799"/>
              </a:lnSpc>
            </a:pPr>
            <a:r>
              <a:rPr lang="en-US" sz="3999" spc="91" dirty="0" err="1">
                <a:solidFill>
                  <a:srgbClr val="000000"/>
                </a:solidFill>
                <a:latin typeface="Nunito Bold"/>
                <a:ea typeface="Nunito Bold"/>
                <a:cs typeface="Nunito Bold"/>
                <a:sym typeface="Nunito Bold"/>
              </a:rPr>
              <a:t>Phiếu</a:t>
            </a:r>
            <a:r>
              <a:rPr lang="en-US" sz="3999" spc="91" dirty="0">
                <a:solidFill>
                  <a:srgbClr val="000000"/>
                </a:solidFill>
                <a:latin typeface="Nunito Bold"/>
                <a:ea typeface="Nunito Bold"/>
                <a:cs typeface="Nunito Bold"/>
                <a:sym typeface="Nunito Bold"/>
              </a:rPr>
              <a:t> 12: </a:t>
            </a:r>
            <a:r>
              <a:rPr lang="en-US" sz="3999" spc="91" dirty="0" err="1">
                <a:solidFill>
                  <a:srgbClr val="000000"/>
                </a:solidFill>
                <a:latin typeface="Nunito Bold"/>
                <a:ea typeface="Nunito Bold"/>
                <a:cs typeface="Nunito Bold"/>
                <a:sym typeface="Nunito Bold"/>
              </a:rPr>
              <a:t>Thảo</a:t>
            </a:r>
            <a:r>
              <a:rPr lang="en-US" sz="3999" spc="91" dirty="0">
                <a:solidFill>
                  <a:srgbClr val="000000"/>
                </a:solidFill>
                <a:latin typeface="Nunito Bold"/>
                <a:ea typeface="Nunito Bold"/>
                <a:cs typeface="Nunito Bold"/>
                <a:sym typeface="Nunito Bold"/>
              </a:rPr>
              <a:t> </a:t>
            </a:r>
            <a:r>
              <a:rPr lang="en-US" sz="3999" spc="91" dirty="0" err="1">
                <a:solidFill>
                  <a:srgbClr val="000000"/>
                </a:solidFill>
                <a:latin typeface="Nunito Bold"/>
                <a:ea typeface="Nunito Bold"/>
                <a:cs typeface="Nunito Bold"/>
                <a:sym typeface="Nunito Bold"/>
              </a:rPr>
              <a:t>luận</a:t>
            </a:r>
            <a:r>
              <a:rPr lang="en-US" sz="3999" spc="91" dirty="0">
                <a:solidFill>
                  <a:srgbClr val="000000"/>
                </a:solidFill>
                <a:latin typeface="Nunito Bold"/>
                <a:ea typeface="Nunito Bold"/>
                <a:cs typeface="Nunito Bold"/>
                <a:sym typeface="Nunito Bold"/>
              </a:rPr>
              <a:t> </a:t>
            </a:r>
            <a:r>
              <a:rPr lang="en-US" sz="3999" spc="91" dirty="0" err="1">
                <a:solidFill>
                  <a:srgbClr val="000000"/>
                </a:solidFill>
                <a:latin typeface="Nunito Bold"/>
                <a:ea typeface="Nunito Bold"/>
                <a:cs typeface="Nunito Bold"/>
                <a:sym typeface="Nunito Bold"/>
              </a:rPr>
              <a:t>nhóm</a:t>
            </a:r>
            <a:r>
              <a:rPr lang="en-US" sz="3999" spc="91" dirty="0">
                <a:solidFill>
                  <a:srgbClr val="000000"/>
                </a:solidFill>
                <a:latin typeface="Nunito Bold"/>
                <a:ea typeface="Nunito Bold"/>
                <a:cs typeface="Nunito Bold"/>
                <a:sym typeface="Nunito Bold"/>
              </a:rPr>
              <a:t>/</a:t>
            </a:r>
            <a:r>
              <a:rPr lang="en-US" sz="3999" spc="91" dirty="0" err="1">
                <a:solidFill>
                  <a:srgbClr val="000000"/>
                </a:solidFill>
                <a:latin typeface="Nunito Bold"/>
                <a:ea typeface="Nunito Bold"/>
                <a:cs typeface="Nunito Bold"/>
                <a:sym typeface="Nunito Bold"/>
              </a:rPr>
              <a:t>cặp</a:t>
            </a:r>
            <a:r>
              <a:rPr lang="en-US" sz="3999" spc="91" dirty="0">
                <a:solidFill>
                  <a:srgbClr val="000000"/>
                </a:solidFill>
                <a:latin typeface="Nunito Bold"/>
                <a:ea typeface="Nunito Bold"/>
                <a:cs typeface="Nunito Bold"/>
                <a:sym typeface="Nunito Bold"/>
              </a:rPr>
              <a:t>:</a:t>
            </a:r>
          </a:p>
        </p:txBody>
      </p:sp>
      <p:sp>
        <p:nvSpPr>
          <p:cNvPr id="8" name="Freeform 8"/>
          <p:cNvSpPr/>
          <p:nvPr/>
        </p:nvSpPr>
        <p:spPr>
          <a:xfrm>
            <a:off x="10601048" y="2106301"/>
            <a:ext cx="7294494" cy="7801598"/>
          </a:xfrm>
          <a:custGeom>
            <a:avLst/>
            <a:gdLst/>
            <a:ahLst/>
            <a:cxnLst/>
            <a:rect l="l" t="t" r="r" b="b"/>
            <a:pathLst>
              <a:path w="7294494" h="7801598">
                <a:moveTo>
                  <a:pt x="0" y="0"/>
                </a:moveTo>
                <a:lnTo>
                  <a:pt x="7294494" y="0"/>
                </a:lnTo>
                <a:lnTo>
                  <a:pt x="7294494" y="7801598"/>
                </a:lnTo>
                <a:lnTo>
                  <a:pt x="0" y="7801598"/>
                </a:lnTo>
                <a:lnTo>
                  <a:pt x="0" y="0"/>
                </a:lnTo>
                <a:close/>
              </a:path>
            </a:pathLst>
          </a:custGeom>
          <a:blipFill>
            <a:blip r:embed="rId3"/>
            <a:stretch>
              <a:fillRect/>
            </a:stretch>
          </a:blipFill>
        </p:spPr>
        <p:txBody>
          <a:bodyPr/>
          <a:lstStyle/>
          <a:p>
            <a:endParaRPr lang="en-US"/>
          </a:p>
        </p:txBody>
      </p:sp>
      <p:pic>
        <p:nvPicPr>
          <p:cNvPr id="10" name="Picture 9">
            <a:extLst>
              <a:ext uri="{FF2B5EF4-FFF2-40B4-BE49-F238E27FC236}">
                <a16:creationId xmlns:a16="http://schemas.microsoft.com/office/drawing/2014/main" id="{DD3729A7-7AE9-46F9-9096-300D6D05AA7C}"/>
              </a:ext>
            </a:extLst>
          </p:cNvPr>
          <p:cNvPicPr>
            <a:picLocks noChangeAspect="1"/>
          </p:cNvPicPr>
          <p:nvPr/>
        </p:nvPicPr>
        <p:blipFill>
          <a:blip r:embed="rId4"/>
          <a:stretch>
            <a:fillRect/>
          </a:stretch>
        </p:blipFill>
        <p:spPr>
          <a:xfrm>
            <a:off x="1001050" y="2078679"/>
            <a:ext cx="16840200" cy="7772217"/>
          </a:xfrm>
          <a:prstGeom prst="rect">
            <a:avLst/>
          </a:prstGeom>
        </p:spPr>
      </p:pic>
    </p:spTree>
    <p:extLst>
      <p:ext uri="{BB962C8B-B14F-4D97-AF65-F5344CB8AC3E}">
        <p14:creationId xmlns:p14="http://schemas.microsoft.com/office/powerpoint/2010/main" val="819981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AAFD3"/>
        </a:solidFill>
        <a:effectLst/>
      </p:bgPr>
    </p:bg>
    <p:spTree>
      <p:nvGrpSpPr>
        <p:cNvPr id="1" name=""/>
        <p:cNvGrpSpPr/>
        <p:nvPr/>
      </p:nvGrpSpPr>
      <p:grpSpPr>
        <a:xfrm>
          <a:off x="0" y="0"/>
          <a:ext cx="0" cy="0"/>
          <a:chOff x="0" y="0"/>
          <a:chExt cx="0" cy="0"/>
        </a:xfrm>
      </p:grpSpPr>
      <p:grpSp>
        <p:nvGrpSpPr>
          <p:cNvPr id="2" name="Group 2"/>
          <p:cNvGrpSpPr/>
          <p:nvPr/>
        </p:nvGrpSpPr>
        <p:grpSpPr>
          <a:xfrm>
            <a:off x="354213" y="316236"/>
            <a:ext cx="17579574" cy="9654528"/>
            <a:chOff x="0" y="0"/>
            <a:chExt cx="36109603" cy="19831037"/>
          </a:xfrm>
        </p:grpSpPr>
        <p:sp>
          <p:nvSpPr>
            <p:cNvPr id="3" name="Freeform 3"/>
            <p:cNvSpPr/>
            <p:nvPr/>
          </p:nvSpPr>
          <p:spPr>
            <a:xfrm>
              <a:off x="72390" y="72390"/>
              <a:ext cx="35964824" cy="19686257"/>
            </a:xfrm>
            <a:custGeom>
              <a:avLst/>
              <a:gdLst/>
              <a:ahLst/>
              <a:cxnLst/>
              <a:rect l="l" t="t" r="r" b="b"/>
              <a:pathLst>
                <a:path w="35964824" h="19686257">
                  <a:moveTo>
                    <a:pt x="0" y="0"/>
                  </a:moveTo>
                  <a:lnTo>
                    <a:pt x="35964824" y="0"/>
                  </a:lnTo>
                  <a:lnTo>
                    <a:pt x="35964824"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36109604" cy="19831038"/>
            </a:xfrm>
            <a:custGeom>
              <a:avLst/>
              <a:gdLst/>
              <a:ahLst/>
              <a:cxnLst/>
              <a:rect l="l" t="t" r="r" b="b"/>
              <a:pathLst>
                <a:path w="36109604" h="19831038">
                  <a:moveTo>
                    <a:pt x="35964822" y="19686257"/>
                  </a:moveTo>
                  <a:lnTo>
                    <a:pt x="36109604" y="19686257"/>
                  </a:lnTo>
                  <a:lnTo>
                    <a:pt x="36109604" y="19831038"/>
                  </a:lnTo>
                  <a:lnTo>
                    <a:pt x="35964822" y="19831038"/>
                  </a:lnTo>
                  <a:lnTo>
                    <a:pt x="35964822"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35964822" y="144780"/>
                  </a:moveTo>
                  <a:lnTo>
                    <a:pt x="36109604" y="144780"/>
                  </a:lnTo>
                  <a:lnTo>
                    <a:pt x="36109604" y="19686257"/>
                  </a:lnTo>
                  <a:lnTo>
                    <a:pt x="35964822" y="19686257"/>
                  </a:lnTo>
                  <a:lnTo>
                    <a:pt x="35964822" y="144780"/>
                  </a:lnTo>
                  <a:close/>
                  <a:moveTo>
                    <a:pt x="144780" y="19686257"/>
                  </a:moveTo>
                  <a:lnTo>
                    <a:pt x="35964822" y="19686257"/>
                  </a:lnTo>
                  <a:lnTo>
                    <a:pt x="35964822" y="19831038"/>
                  </a:lnTo>
                  <a:lnTo>
                    <a:pt x="144780" y="19831038"/>
                  </a:lnTo>
                  <a:lnTo>
                    <a:pt x="144780" y="19686257"/>
                  </a:lnTo>
                  <a:close/>
                  <a:moveTo>
                    <a:pt x="35964822" y="0"/>
                  </a:moveTo>
                  <a:lnTo>
                    <a:pt x="36109604" y="0"/>
                  </a:lnTo>
                  <a:lnTo>
                    <a:pt x="36109604" y="144780"/>
                  </a:lnTo>
                  <a:lnTo>
                    <a:pt x="35964822" y="144780"/>
                  </a:lnTo>
                  <a:lnTo>
                    <a:pt x="35964822" y="0"/>
                  </a:lnTo>
                  <a:close/>
                  <a:moveTo>
                    <a:pt x="0" y="0"/>
                  </a:moveTo>
                  <a:lnTo>
                    <a:pt x="144780" y="0"/>
                  </a:lnTo>
                  <a:lnTo>
                    <a:pt x="144780" y="144780"/>
                  </a:lnTo>
                  <a:lnTo>
                    <a:pt x="0" y="144780"/>
                  </a:lnTo>
                  <a:lnTo>
                    <a:pt x="0" y="0"/>
                  </a:lnTo>
                  <a:close/>
                  <a:moveTo>
                    <a:pt x="144780" y="0"/>
                  </a:moveTo>
                  <a:lnTo>
                    <a:pt x="35964822" y="0"/>
                  </a:lnTo>
                  <a:lnTo>
                    <a:pt x="35964822" y="144780"/>
                  </a:lnTo>
                  <a:lnTo>
                    <a:pt x="144780" y="144780"/>
                  </a:lnTo>
                  <a:lnTo>
                    <a:pt x="144780" y="0"/>
                  </a:lnTo>
                  <a:close/>
                </a:path>
              </a:pathLst>
            </a:custGeom>
            <a:solidFill>
              <a:srgbClr val="1D2831"/>
            </a:solidFill>
          </p:spPr>
          <p:txBody>
            <a:bodyPr/>
            <a:lstStyle/>
            <a:p>
              <a:endParaRPr lang="en-US"/>
            </a:p>
          </p:txBody>
        </p:sp>
      </p:grpSp>
      <p:sp>
        <p:nvSpPr>
          <p:cNvPr id="5" name="Freeform 5"/>
          <p:cNvSpPr/>
          <p:nvPr/>
        </p:nvSpPr>
        <p:spPr>
          <a:xfrm>
            <a:off x="1521945" y="514350"/>
            <a:ext cx="14724930" cy="9258300"/>
          </a:xfrm>
          <a:custGeom>
            <a:avLst/>
            <a:gdLst/>
            <a:ahLst/>
            <a:cxnLst/>
            <a:rect l="l" t="t" r="r" b="b"/>
            <a:pathLst>
              <a:path w="14724930" h="9258300">
                <a:moveTo>
                  <a:pt x="0" y="0"/>
                </a:moveTo>
                <a:lnTo>
                  <a:pt x="14724930" y="0"/>
                </a:lnTo>
                <a:lnTo>
                  <a:pt x="14724930" y="9258300"/>
                </a:lnTo>
                <a:lnTo>
                  <a:pt x="0" y="9258300"/>
                </a:lnTo>
                <a:lnTo>
                  <a:pt x="0" y="0"/>
                </a:lnTo>
                <a:close/>
              </a:path>
            </a:pathLst>
          </a:custGeom>
          <a:blipFill>
            <a:blip r:embed="rId2"/>
            <a:stretch>
              <a:fillRect/>
            </a:stretch>
          </a:blipFill>
        </p:spPr>
        <p:txBody>
          <a:bodyPr/>
          <a:lstStyle/>
          <a:p>
            <a:endParaRPr lang="en-US"/>
          </a:p>
        </p:txBody>
      </p:sp>
      <p:sp>
        <p:nvSpPr>
          <p:cNvPr id="6" name="Freeform 6"/>
          <p:cNvSpPr/>
          <p:nvPr/>
        </p:nvSpPr>
        <p:spPr>
          <a:xfrm>
            <a:off x="5486400" y="7043191"/>
            <a:ext cx="7315200" cy="2496312"/>
          </a:xfrm>
          <a:custGeom>
            <a:avLst/>
            <a:gdLst/>
            <a:ahLst/>
            <a:cxnLst/>
            <a:rect l="l" t="t" r="r" b="b"/>
            <a:pathLst>
              <a:path w="7315200" h="2496312">
                <a:moveTo>
                  <a:pt x="0" y="0"/>
                </a:moveTo>
                <a:lnTo>
                  <a:pt x="7315200" y="0"/>
                </a:lnTo>
                <a:lnTo>
                  <a:pt x="7315200" y="2496312"/>
                </a:lnTo>
                <a:lnTo>
                  <a:pt x="0" y="24963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B750"/>
        </a:solidFill>
        <a:effectLst/>
      </p:bgPr>
    </p:bg>
    <p:spTree>
      <p:nvGrpSpPr>
        <p:cNvPr id="1" name=""/>
        <p:cNvGrpSpPr/>
        <p:nvPr/>
      </p:nvGrpSpPr>
      <p:grpSpPr>
        <a:xfrm>
          <a:off x="0" y="0"/>
          <a:ext cx="0" cy="0"/>
          <a:chOff x="0" y="0"/>
          <a:chExt cx="0" cy="0"/>
        </a:xfrm>
      </p:grpSpPr>
      <p:grpSp>
        <p:nvGrpSpPr>
          <p:cNvPr id="2" name="Group 2"/>
          <p:cNvGrpSpPr/>
          <p:nvPr/>
        </p:nvGrpSpPr>
        <p:grpSpPr>
          <a:xfrm>
            <a:off x="354213" y="316236"/>
            <a:ext cx="17579574" cy="9654528"/>
            <a:chOff x="0" y="0"/>
            <a:chExt cx="36109603" cy="19831037"/>
          </a:xfrm>
        </p:grpSpPr>
        <p:sp>
          <p:nvSpPr>
            <p:cNvPr id="3" name="Freeform 3"/>
            <p:cNvSpPr/>
            <p:nvPr/>
          </p:nvSpPr>
          <p:spPr>
            <a:xfrm>
              <a:off x="72390" y="72390"/>
              <a:ext cx="35964824" cy="19686257"/>
            </a:xfrm>
            <a:custGeom>
              <a:avLst/>
              <a:gdLst/>
              <a:ahLst/>
              <a:cxnLst/>
              <a:rect l="l" t="t" r="r" b="b"/>
              <a:pathLst>
                <a:path w="35964824" h="19686257">
                  <a:moveTo>
                    <a:pt x="0" y="0"/>
                  </a:moveTo>
                  <a:lnTo>
                    <a:pt x="35964824" y="0"/>
                  </a:lnTo>
                  <a:lnTo>
                    <a:pt x="35964824"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36109604" cy="19831038"/>
            </a:xfrm>
            <a:custGeom>
              <a:avLst/>
              <a:gdLst/>
              <a:ahLst/>
              <a:cxnLst/>
              <a:rect l="l" t="t" r="r" b="b"/>
              <a:pathLst>
                <a:path w="36109604" h="19831038">
                  <a:moveTo>
                    <a:pt x="35964822" y="19686257"/>
                  </a:moveTo>
                  <a:lnTo>
                    <a:pt x="36109604" y="19686257"/>
                  </a:lnTo>
                  <a:lnTo>
                    <a:pt x="36109604" y="19831038"/>
                  </a:lnTo>
                  <a:lnTo>
                    <a:pt x="35964822" y="19831038"/>
                  </a:lnTo>
                  <a:lnTo>
                    <a:pt x="35964822"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35964822" y="144780"/>
                  </a:moveTo>
                  <a:lnTo>
                    <a:pt x="36109604" y="144780"/>
                  </a:lnTo>
                  <a:lnTo>
                    <a:pt x="36109604" y="19686257"/>
                  </a:lnTo>
                  <a:lnTo>
                    <a:pt x="35964822" y="19686257"/>
                  </a:lnTo>
                  <a:lnTo>
                    <a:pt x="35964822" y="144780"/>
                  </a:lnTo>
                  <a:close/>
                  <a:moveTo>
                    <a:pt x="144780" y="19686257"/>
                  </a:moveTo>
                  <a:lnTo>
                    <a:pt x="35964822" y="19686257"/>
                  </a:lnTo>
                  <a:lnTo>
                    <a:pt x="35964822" y="19831038"/>
                  </a:lnTo>
                  <a:lnTo>
                    <a:pt x="144780" y="19831038"/>
                  </a:lnTo>
                  <a:lnTo>
                    <a:pt x="144780" y="19686257"/>
                  </a:lnTo>
                  <a:close/>
                  <a:moveTo>
                    <a:pt x="35964822" y="0"/>
                  </a:moveTo>
                  <a:lnTo>
                    <a:pt x="36109604" y="0"/>
                  </a:lnTo>
                  <a:lnTo>
                    <a:pt x="36109604" y="144780"/>
                  </a:lnTo>
                  <a:lnTo>
                    <a:pt x="35964822" y="144780"/>
                  </a:lnTo>
                  <a:lnTo>
                    <a:pt x="35964822" y="0"/>
                  </a:lnTo>
                  <a:close/>
                  <a:moveTo>
                    <a:pt x="0" y="0"/>
                  </a:moveTo>
                  <a:lnTo>
                    <a:pt x="144780" y="0"/>
                  </a:lnTo>
                  <a:lnTo>
                    <a:pt x="144780" y="144780"/>
                  </a:lnTo>
                  <a:lnTo>
                    <a:pt x="0" y="144780"/>
                  </a:lnTo>
                  <a:lnTo>
                    <a:pt x="0" y="0"/>
                  </a:lnTo>
                  <a:close/>
                  <a:moveTo>
                    <a:pt x="144780" y="0"/>
                  </a:moveTo>
                  <a:lnTo>
                    <a:pt x="35964822" y="0"/>
                  </a:lnTo>
                  <a:lnTo>
                    <a:pt x="35964822" y="144780"/>
                  </a:lnTo>
                  <a:lnTo>
                    <a:pt x="144780" y="144780"/>
                  </a:lnTo>
                  <a:lnTo>
                    <a:pt x="144780" y="0"/>
                  </a:lnTo>
                  <a:close/>
                </a:path>
              </a:pathLst>
            </a:custGeom>
            <a:solidFill>
              <a:srgbClr val="1D2831"/>
            </a:solidFill>
          </p:spPr>
          <p:txBody>
            <a:bodyPr/>
            <a:lstStyle/>
            <a:p>
              <a:endParaRPr lang="en-US"/>
            </a:p>
          </p:txBody>
        </p:sp>
      </p:grpSp>
      <p:sp>
        <p:nvSpPr>
          <p:cNvPr id="6" name="TextBox 6"/>
          <p:cNvSpPr txBox="1"/>
          <p:nvPr/>
        </p:nvSpPr>
        <p:spPr>
          <a:xfrm>
            <a:off x="1693273" y="6064364"/>
            <a:ext cx="9433898" cy="1628775"/>
          </a:xfrm>
          <a:prstGeom prst="rect">
            <a:avLst/>
          </a:prstGeom>
        </p:spPr>
        <p:txBody>
          <a:bodyPr lIns="0" tIns="0" rIns="0" bIns="0" rtlCol="0" anchor="t">
            <a:spAutoFit/>
          </a:bodyPr>
          <a:lstStyle/>
          <a:p>
            <a:pPr algn="just">
              <a:lnSpc>
                <a:spcPts val="4350"/>
              </a:lnSpc>
            </a:pPr>
            <a:r>
              <a:rPr lang="en-US" sz="3000" spc="69" dirty="0">
                <a:solidFill>
                  <a:srgbClr val="000000"/>
                </a:solidFill>
                <a:latin typeface="Nunito"/>
                <a:ea typeface="Nunito"/>
                <a:cs typeface="Nunito"/>
                <a:sym typeface="Nunito"/>
              </a:rPr>
              <a:t>         Tính tích cực của trẻ em gắn liền với nhu cầu, trạng thái hoạt động có ý thức được thể hiện ở sự nỗ lực cố gắng, chủ động.</a:t>
            </a:r>
          </a:p>
        </p:txBody>
      </p:sp>
      <p:sp>
        <p:nvSpPr>
          <p:cNvPr id="7" name="TextBox 7"/>
          <p:cNvSpPr txBox="1"/>
          <p:nvPr/>
        </p:nvSpPr>
        <p:spPr>
          <a:xfrm>
            <a:off x="1693273" y="8060957"/>
            <a:ext cx="9433898" cy="1076325"/>
          </a:xfrm>
          <a:prstGeom prst="rect">
            <a:avLst/>
          </a:prstGeom>
        </p:spPr>
        <p:txBody>
          <a:bodyPr lIns="0" tIns="0" rIns="0" bIns="0" rtlCol="0" anchor="t">
            <a:spAutoFit/>
          </a:bodyPr>
          <a:lstStyle/>
          <a:p>
            <a:pPr algn="just">
              <a:lnSpc>
                <a:spcPts val="4350"/>
              </a:lnSpc>
            </a:pPr>
            <a:r>
              <a:rPr lang="en-US" sz="3000" spc="69" dirty="0">
                <a:solidFill>
                  <a:srgbClr val="000000"/>
                </a:solidFill>
                <a:latin typeface="Nunito"/>
                <a:ea typeface="Nunito"/>
                <a:cs typeface="Nunito"/>
                <a:sym typeface="Nunito"/>
              </a:rPr>
              <a:t>          GV cần phải quen thuộc với sự phát triển và học tập của trẻ em</a:t>
            </a:r>
          </a:p>
        </p:txBody>
      </p:sp>
      <p:sp>
        <p:nvSpPr>
          <p:cNvPr id="10" name="Freeform 10"/>
          <p:cNvSpPr/>
          <p:nvPr/>
        </p:nvSpPr>
        <p:spPr>
          <a:xfrm>
            <a:off x="10208686" y="3525513"/>
            <a:ext cx="7587592" cy="6288217"/>
          </a:xfrm>
          <a:custGeom>
            <a:avLst/>
            <a:gdLst/>
            <a:ahLst/>
            <a:cxnLst/>
            <a:rect l="l" t="t" r="r" b="b"/>
            <a:pathLst>
              <a:path w="7587592" h="6288217">
                <a:moveTo>
                  <a:pt x="0" y="0"/>
                </a:moveTo>
                <a:lnTo>
                  <a:pt x="7587592" y="0"/>
                </a:lnTo>
                <a:lnTo>
                  <a:pt x="7587592" y="6288217"/>
                </a:lnTo>
                <a:lnTo>
                  <a:pt x="0" y="6288217"/>
                </a:lnTo>
                <a:lnTo>
                  <a:pt x="0" y="0"/>
                </a:lnTo>
                <a:close/>
              </a:path>
            </a:pathLst>
          </a:custGeom>
          <a:blipFill>
            <a:blip r:embed="rId2"/>
            <a:stretch>
              <a:fillRect/>
            </a:stretch>
          </a:blipFill>
        </p:spPr>
        <p:txBody>
          <a:bodyPr/>
          <a:lstStyle/>
          <a:p>
            <a:endParaRPr lang="en-US"/>
          </a:p>
        </p:txBody>
      </p:sp>
      <p:sp>
        <p:nvSpPr>
          <p:cNvPr id="11" name="TextBox 11"/>
          <p:cNvSpPr txBox="1"/>
          <p:nvPr/>
        </p:nvSpPr>
        <p:spPr>
          <a:xfrm>
            <a:off x="1028700" y="923925"/>
            <a:ext cx="13446881" cy="863600"/>
          </a:xfrm>
          <a:prstGeom prst="rect">
            <a:avLst/>
          </a:prstGeom>
        </p:spPr>
        <p:txBody>
          <a:bodyPr lIns="0" tIns="0" rIns="0" bIns="0" rtlCol="0" anchor="t">
            <a:spAutoFit/>
          </a:bodyPr>
          <a:lstStyle/>
          <a:p>
            <a:pPr algn="l">
              <a:lnSpc>
                <a:spcPts val="7000"/>
              </a:lnSpc>
            </a:pPr>
            <a:r>
              <a:rPr lang="en-US" sz="5000" dirty="0">
                <a:solidFill>
                  <a:srgbClr val="000000"/>
                </a:solidFill>
                <a:latin typeface="Nunito Bold Bold"/>
                <a:ea typeface="Nunito Bold Bold"/>
                <a:cs typeface="Nunito Bold Bold"/>
                <a:sym typeface="Nunito Bold Bold"/>
              </a:rPr>
              <a:t>1. KHÁI NIỆM TÍNH TÍCH CỰC</a:t>
            </a:r>
          </a:p>
        </p:txBody>
      </p:sp>
      <p:sp>
        <p:nvSpPr>
          <p:cNvPr id="12" name="TextBox 12"/>
          <p:cNvSpPr txBox="1"/>
          <p:nvPr/>
        </p:nvSpPr>
        <p:spPr>
          <a:xfrm>
            <a:off x="1028700" y="2053772"/>
            <a:ext cx="15914087" cy="1667123"/>
          </a:xfrm>
          <a:prstGeom prst="rect">
            <a:avLst/>
          </a:prstGeom>
        </p:spPr>
        <p:txBody>
          <a:bodyPr lIns="0" tIns="0" rIns="0" bIns="0" rtlCol="0" anchor="t">
            <a:spAutoFit/>
          </a:bodyPr>
          <a:lstStyle/>
          <a:p>
            <a:pPr algn="just">
              <a:lnSpc>
                <a:spcPts val="4350"/>
              </a:lnSpc>
            </a:pPr>
            <a:r>
              <a:rPr lang="en-US" sz="3000" spc="69" dirty="0">
                <a:solidFill>
                  <a:srgbClr val="000000"/>
                </a:solidFill>
                <a:latin typeface="Nunito"/>
                <a:ea typeface="Nunito"/>
                <a:cs typeface="Nunito"/>
                <a:sym typeface="Nunito"/>
              </a:rPr>
              <a:t>     Trong Từ điển tiếng Việt: Tính tích cực (TTC) được hiểu theo hai nghĩa: Một là </a:t>
            </a:r>
            <a:r>
              <a:rPr lang="en-US" sz="3000" spc="69" dirty="0">
                <a:solidFill>
                  <a:srgbClr val="FF0000"/>
                </a:solidFill>
                <a:latin typeface="Nunito"/>
                <a:ea typeface="Nunito"/>
                <a:cs typeface="Nunito"/>
                <a:sym typeface="Nunito"/>
              </a:rPr>
              <a:t>chủ động </a:t>
            </a:r>
            <a:r>
              <a:rPr lang="en-US" sz="3000" spc="69" dirty="0">
                <a:solidFill>
                  <a:srgbClr val="000000"/>
                </a:solidFill>
                <a:latin typeface="Nunito"/>
                <a:ea typeface="Nunito"/>
                <a:cs typeface="Nunito"/>
                <a:sym typeface="Nunito"/>
              </a:rPr>
              <a:t>hướng hoạt động nhằm tạo ra những thay đổi, phát triển (tư tưởng tích cực, phương pháp tích cực). Hai là </a:t>
            </a:r>
            <a:r>
              <a:rPr lang="en-US" sz="3000" spc="69" dirty="0">
                <a:solidFill>
                  <a:srgbClr val="FF0000"/>
                </a:solidFill>
                <a:latin typeface="Nunito"/>
                <a:ea typeface="Nunito"/>
                <a:cs typeface="Nunito"/>
                <a:sym typeface="Nunito"/>
              </a:rPr>
              <a:t>hăng hái, năng nổ </a:t>
            </a:r>
            <a:r>
              <a:rPr lang="en-US" sz="3000" spc="69" dirty="0">
                <a:solidFill>
                  <a:srgbClr val="000000"/>
                </a:solidFill>
                <a:latin typeface="Nunito"/>
                <a:ea typeface="Nunito"/>
                <a:cs typeface="Nunito"/>
                <a:sym typeface="Nunito"/>
              </a:rPr>
              <a:t>với công việc (tích cực học tập, tích cực làm việc).</a:t>
            </a:r>
          </a:p>
        </p:txBody>
      </p:sp>
      <p:sp>
        <p:nvSpPr>
          <p:cNvPr id="13" name="TextBox 13"/>
          <p:cNvSpPr txBox="1"/>
          <p:nvPr/>
        </p:nvSpPr>
        <p:spPr>
          <a:xfrm>
            <a:off x="1693273" y="4009853"/>
            <a:ext cx="9433898" cy="1667123"/>
          </a:xfrm>
          <a:prstGeom prst="rect">
            <a:avLst/>
          </a:prstGeom>
        </p:spPr>
        <p:txBody>
          <a:bodyPr lIns="0" tIns="0" rIns="0" bIns="0" rtlCol="0" anchor="t">
            <a:spAutoFit/>
          </a:bodyPr>
          <a:lstStyle/>
          <a:p>
            <a:pPr algn="just">
              <a:lnSpc>
                <a:spcPts val="4350"/>
              </a:lnSpc>
            </a:pPr>
            <a:r>
              <a:rPr lang="en-US" sz="3000" spc="69" dirty="0">
                <a:solidFill>
                  <a:srgbClr val="000000"/>
                </a:solidFill>
                <a:latin typeface="Nunito"/>
                <a:ea typeface="Nunito"/>
                <a:cs typeface="Nunito"/>
                <a:sym typeface="Nunito"/>
              </a:rPr>
              <a:t>         Để phát huy tính tích cực của trẻ việc tổ chức các hoạt động ở trường mầm non nên dựa trên </a:t>
            </a:r>
            <a:r>
              <a:rPr lang="en-US" sz="3000" spc="69" dirty="0">
                <a:solidFill>
                  <a:srgbClr val="FF0000"/>
                </a:solidFill>
                <a:latin typeface="Nunito"/>
                <a:ea typeface="Nunito"/>
                <a:cs typeface="Nunito"/>
                <a:sym typeface="Nunito"/>
              </a:rPr>
              <a:t>tính tò mò, nhu cầu và sở thích tự tìm hiểu và trải nghiệm</a:t>
            </a:r>
            <a:r>
              <a:rPr lang="en-US" sz="3000" spc="69" dirty="0">
                <a:solidFill>
                  <a:srgbClr val="000000"/>
                </a:solidFill>
                <a:latin typeface="Nunito"/>
                <a:ea typeface="Nunito"/>
                <a:cs typeface="Nunito"/>
                <a:sym typeface="Nunito"/>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1BF7A"/>
        </a:solidFill>
        <a:effectLst/>
      </p:bgPr>
    </p:bg>
    <p:spTree>
      <p:nvGrpSpPr>
        <p:cNvPr id="1" name=""/>
        <p:cNvGrpSpPr/>
        <p:nvPr/>
      </p:nvGrpSpPr>
      <p:grpSpPr>
        <a:xfrm>
          <a:off x="0" y="0"/>
          <a:ext cx="0" cy="0"/>
          <a:chOff x="0" y="0"/>
          <a:chExt cx="0" cy="0"/>
        </a:xfrm>
      </p:grpSpPr>
      <p:grpSp>
        <p:nvGrpSpPr>
          <p:cNvPr id="2" name="Group 2"/>
          <p:cNvGrpSpPr/>
          <p:nvPr/>
        </p:nvGrpSpPr>
        <p:grpSpPr>
          <a:xfrm>
            <a:off x="354213" y="316236"/>
            <a:ext cx="9088717" cy="9654528"/>
            <a:chOff x="0" y="0"/>
            <a:chExt cx="18668823" cy="19831037"/>
          </a:xfrm>
        </p:grpSpPr>
        <p:sp>
          <p:nvSpPr>
            <p:cNvPr id="3" name="Freeform 3"/>
            <p:cNvSpPr/>
            <p:nvPr/>
          </p:nvSpPr>
          <p:spPr>
            <a:xfrm>
              <a:off x="72390" y="72390"/>
              <a:ext cx="18524044" cy="19686257"/>
            </a:xfrm>
            <a:custGeom>
              <a:avLst/>
              <a:gdLst/>
              <a:ahLst/>
              <a:cxnLst/>
              <a:rect l="l" t="t" r="r" b="b"/>
              <a:pathLst>
                <a:path w="18524044" h="19686257">
                  <a:moveTo>
                    <a:pt x="0" y="0"/>
                  </a:moveTo>
                  <a:lnTo>
                    <a:pt x="18524044" y="0"/>
                  </a:lnTo>
                  <a:lnTo>
                    <a:pt x="18524044"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18668823" cy="19831038"/>
            </a:xfrm>
            <a:custGeom>
              <a:avLst/>
              <a:gdLst/>
              <a:ahLst/>
              <a:cxnLst/>
              <a:rect l="l" t="t" r="r" b="b"/>
              <a:pathLst>
                <a:path w="18668823" h="19831038">
                  <a:moveTo>
                    <a:pt x="18524043" y="19686257"/>
                  </a:moveTo>
                  <a:lnTo>
                    <a:pt x="18668823" y="19686257"/>
                  </a:lnTo>
                  <a:lnTo>
                    <a:pt x="18668823" y="19831038"/>
                  </a:lnTo>
                  <a:lnTo>
                    <a:pt x="18524043" y="19831038"/>
                  </a:lnTo>
                  <a:lnTo>
                    <a:pt x="18524043"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18524043" y="144780"/>
                  </a:moveTo>
                  <a:lnTo>
                    <a:pt x="18668823" y="144780"/>
                  </a:lnTo>
                  <a:lnTo>
                    <a:pt x="18668823" y="19686257"/>
                  </a:lnTo>
                  <a:lnTo>
                    <a:pt x="18524043" y="19686257"/>
                  </a:lnTo>
                  <a:lnTo>
                    <a:pt x="18524043" y="144780"/>
                  </a:lnTo>
                  <a:close/>
                  <a:moveTo>
                    <a:pt x="144780" y="19686257"/>
                  </a:moveTo>
                  <a:lnTo>
                    <a:pt x="18524043" y="19686257"/>
                  </a:lnTo>
                  <a:lnTo>
                    <a:pt x="18524043" y="19831038"/>
                  </a:lnTo>
                  <a:lnTo>
                    <a:pt x="144780" y="19831038"/>
                  </a:lnTo>
                  <a:lnTo>
                    <a:pt x="144780" y="19686257"/>
                  </a:lnTo>
                  <a:close/>
                  <a:moveTo>
                    <a:pt x="18524043" y="0"/>
                  </a:moveTo>
                  <a:lnTo>
                    <a:pt x="18668823" y="0"/>
                  </a:lnTo>
                  <a:lnTo>
                    <a:pt x="18668823" y="144780"/>
                  </a:lnTo>
                  <a:lnTo>
                    <a:pt x="18524043" y="144780"/>
                  </a:lnTo>
                  <a:lnTo>
                    <a:pt x="18524043" y="0"/>
                  </a:lnTo>
                  <a:close/>
                  <a:moveTo>
                    <a:pt x="0" y="0"/>
                  </a:moveTo>
                  <a:lnTo>
                    <a:pt x="144780" y="0"/>
                  </a:lnTo>
                  <a:lnTo>
                    <a:pt x="144780" y="144780"/>
                  </a:lnTo>
                  <a:lnTo>
                    <a:pt x="0" y="144780"/>
                  </a:lnTo>
                  <a:lnTo>
                    <a:pt x="0" y="0"/>
                  </a:lnTo>
                  <a:close/>
                  <a:moveTo>
                    <a:pt x="144780" y="0"/>
                  </a:moveTo>
                  <a:lnTo>
                    <a:pt x="18524043" y="0"/>
                  </a:lnTo>
                  <a:lnTo>
                    <a:pt x="18524043" y="144780"/>
                  </a:lnTo>
                  <a:lnTo>
                    <a:pt x="144780" y="144780"/>
                  </a:lnTo>
                  <a:lnTo>
                    <a:pt x="144780" y="0"/>
                  </a:lnTo>
                  <a:close/>
                </a:path>
              </a:pathLst>
            </a:custGeom>
            <a:solidFill>
              <a:srgbClr val="1D2831"/>
            </a:solidFill>
          </p:spPr>
          <p:txBody>
            <a:bodyPr/>
            <a:lstStyle/>
            <a:p>
              <a:endParaRPr lang="en-US"/>
            </a:p>
          </p:txBody>
        </p:sp>
      </p:grpSp>
      <p:grpSp>
        <p:nvGrpSpPr>
          <p:cNvPr id="5" name="Group 5"/>
          <p:cNvGrpSpPr/>
          <p:nvPr/>
        </p:nvGrpSpPr>
        <p:grpSpPr>
          <a:xfrm>
            <a:off x="10134600" y="374338"/>
            <a:ext cx="8015696" cy="9654528"/>
            <a:chOff x="0" y="0"/>
            <a:chExt cx="16464768" cy="19831037"/>
          </a:xfrm>
        </p:grpSpPr>
        <p:sp>
          <p:nvSpPr>
            <p:cNvPr id="6" name="Freeform 6"/>
            <p:cNvSpPr/>
            <p:nvPr/>
          </p:nvSpPr>
          <p:spPr>
            <a:xfrm>
              <a:off x="72390" y="72390"/>
              <a:ext cx="16319989" cy="19686257"/>
            </a:xfrm>
            <a:custGeom>
              <a:avLst/>
              <a:gdLst/>
              <a:ahLst/>
              <a:cxnLst/>
              <a:rect l="l" t="t" r="r" b="b"/>
              <a:pathLst>
                <a:path w="16319989" h="19686257">
                  <a:moveTo>
                    <a:pt x="0" y="0"/>
                  </a:moveTo>
                  <a:lnTo>
                    <a:pt x="16319989" y="0"/>
                  </a:lnTo>
                  <a:lnTo>
                    <a:pt x="16319989" y="19686257"/>
                  </a:lnTo>
                  <a:lnTo>
                    <a:pt x="0" y="19686257"/>
                  </a:lnTo>
                  <a:lnTo>
                    <a:pt x="0" y="0"/>
                  </a:lnTo>
                  <a:close/>
                </a:path>
              </a:pathLst>
            </a:custGeom>
            <a:solidFill>
              <a:srgbClr val="FFFFFF"/>
            </a:solidFill>
          </p:spPr>
          <p:txBody>
            <a:bodyPr/>
            <a:lstStyle/>
            <a:p>
              <a:endParaRPr lang="en-US"/>
            </a:p>
          </p:txBody>
        </p:sp>
        <p:sp>
          <p:nvSpPr>
            <p:cNvPr id="7" name="Freeform 7"/>
            <p:cNvSpPr/>
            <p:nvPr/>
          </p:nvSpPr>
          <p:spPr>
            <a:xfrm>
              <a:off x="0" y="0"/>
              <a:ext cx="16464769" cy="19831038"/>
            </a:xfrm>
            <a:custGeom>
              <a:avLst/>
              <a:gdLst/>
              <a:ahLst/>
              <a:cxnLst/>
              <a:rect l="l" t="t" r="r" b="b"/>
              <a:pathLst>
                <a:path w="16464769" h="19831038">
                  <a:moveTo>
                    <a:pt x="16319988" y="19686257"/>
                  </a:moveTo>
                  <a:lnTo>
                    <a:pt x="16464769" y="19686257"/>
                  </a:lnTo>
                  <a:lnTo>
                    <a:pt x="16464769" y="19831038"/>
                  </a:lnTo>
                  <a:lnTo>
                    <a:pt x="16319988" y="19831038"/>
                  </a:lnTo>
                  <a:lnTo>
                    <a:pt x="16319988"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16319988" y="144780"/>
                  </a:moveTo>
                  <a:lnTo>
                    <a:pt x="16464769" y="144780"/>
                  </a:lnTo>
                  <a:lnTo>
                    <a:pt x="16464769" y="19686257"/>
                  </a:lnTo>
                  <a:lnTo>
                    <a:pt x="16319988" y="19686257"/>
                  </a:lnTo>
                  <a:lnTo>
                    <a:pt x="16319988" y="144780"/>
                  </a:lnTo>
                  <a:close/>
                  <a:moveTo>
                    <a:pt x="144780" y="19686257"/>
                  </a:moveTo>
                  <a:lnTo>
                    <a:pt x="16319988" y="19686257"/>
                  </a:lnTo>
                  <a:lnTo>
                    <a:pt x="16319988" y="19831038"/>
                  </a:lnTo>
                  <a:lnTo>
                    <a:pt x="144780" y="19831038"/>
                  </a:lnTo>
                  <a:lnTo>
                    <a:pt x="144780" y="19686257"/>
                  </a:lnTo>
                  <a:close/>
                  <a:moveTo>
                    <a:pt x="16319988" y="0"/>
                  </a:moveTo>
                  <a:lnTo>
                    <a:pt x="16464769" y="0"/>
                  </a:lnTo>
                  <a:lnTo>
                    <a:pt x="16464769" y="144780"/>
                  </a:lnTo>
                  <a:lnTo>
                    <a:pt x="16319988" y="144780"/>
                  </a:lnTo>
                  <a:lnTo>
                    <a:pt x="16319988" y="0"/>
                  </a:lnTo>
                  <a:close/>
                  <a:moveTo>
                    <a:pt x="0" y="0"/>
                  </a:moveTo>
                  <a:lnTo>
                    <a:pt x="144780" y="0"/>
                  </a:lnTo>
                  <a:lnTo>
                    <a:pt x="144780" y="144780"/>
                  </a:lnTo>
                  <a:lnTo>
                    <a:pt x="0" y="144780"/>
                  </a:lnTo>
                  <a:lnTo>
                    <a:pt x="0" y="0"/>
                  </a:lnTo>
                  <a:close/>
                  <a:moveTo>
                    <a:pt x="144780" y="0"/>
                  </a:moveTo>
                  <a:lnTo>
                    <a:pt x="16319988" y="0"/>
                  </a:lnTo>
                  <a:lnTo>
                    <a:pt x="16319988" y="144780"/>
                  </a:lnTo>
                  <a:lnTo>
                    <a:pt x="144780" y="144780"/>
                  </a:lnTo>
                  <a:lnTo>
                    <a:pt x="144780" y="0"/>
                  </a:lnTo>
                  <a:close/>
                </a:path>
              </a:pathLst>
            </a:custGeom>
            <a:solidFill>
              <a:srgbClr val="1D2831"/>
            </a:solidFill>
          </p:spPr>
          <p:txBody>
            <a:bodyPr/>
            <a:lstStyle/>
            <a:p>
              <a:endParaRPr lang="en-US"/>
            </a:p>
          </p:txBody>
        </p:sp>
      </p:grpSp>
      <p:sp>
        <p:nvSpPr>
          <p:cNvPr id="8" name="Freeform 8"/>
          <p:cNvSpPr/>
          <p:nvPr/>
        </p:nvSpPr>
        <p:spPr>
          <a:xfrm>
            <a:off x="487359" y="809031"/>
            <a:ext cx="8656641" cy="8668937"/>
          </a:xfrm>
          <a:custGeom>
            <a:avLst/>
            <a:gdLst/>
            <a:ahLst/>
            <a:cxnLst/>
            <a:rect l="l" t="t" r="r" b="b"/>
            <a:pathLst>
              <a:path w="8656641" h="8668937">
                <a:moveTo>
                  <a:pt x="0" y="0"/>
                </a:moveTo>
                <a:lnTo>
                  <a:pt x="8656641" y="0"/>
                </a:lnTo>
                <a:lnTo>
                  <a:pt x="8656641" y="8668938"/>
                </a:lnTo>
                <a:lnTo>
                  <a:pt x="0" y="8668938"/>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10335533" y="3362525"/>
            <a:ext cx="7065734" cy="5629105"/>
          </a:xfrm>
          <a:prstGeom prst="rect">
            <a:avLst/>
          </a:prstGeom>
        </p:spPr>
        <p:txBody>
          <a:bodyPr lIns="0" tIns="0" rIns="0" bIns="0" rtlCol="0" anchor="t">
            <a:spAutoFit/>
          </a:bodyPr>
          <a:lstStyle/>
          <a:p>
            <a:pPr algn="just">
              <a:lnSpc>
                <a:spcPts val="4929"/>
              </a:lnSpc>
            </a:pPr>
            <a:r>
              <a:rPr lang="en-US" sz="3600" spc="78" dirty="0">
                <a:solidFill>
                  <a:srgbClr val="000000"/>
                </a:solidFill>
                <a:latin typeface="Times New Roman" panose="02020603050405020304" pitchFamily="18" charset="0"/>
                <a:ea typeface="Nunito Bold"/>
                <a:cs typeface="Times New Roman" panose="02020603050405020304" pitchFamily="18" charset="0"/>
                <a:sym typeface="Nunito Bold"/>
              </a:rPr>
              <a:t>Câu hỏi:</a:t>
            </a:r>
            <a:r>
              <a:rPr lang="en-US" sz="3600" spc="78" dirty="0">
                <a:solidFill>
                  <a:srgbClr val="000000"/>
                </a:solidFill>
                <a:latin typeface="Times New Roman" panose="02020603050405020304" pitchFamily="18" charset="0"/>
                <a:ea typeface="Nunito"/>
                <a:cs typeface="Times New Roman" panose="02020603050405020304" pitchFamily="18" charset="0"/>
                <a:sym typeface="Nunito"/>
              </a:rPr>
              <a:t>  Thế nào là môi trường phát </a:t>
            </a:r>
            <a:r>
              <a:rPr lang="en-US" sz="3600" spc="78" dirty="0" err="1">
                <a:solidFill>
                  <a:srgbClr val="000000"/>
                </a:solidFill>
                <a:latin typeface="Times New Roman" panose="02020603050405020304" pitchFamily="18" charset="0"/>
                <a:ea typeface="Nunito"/>
                <a:cs typeface="Times New Roman" panose="02020603050405020304" pitchFamily="18" charset="0"/>
                <a:sym typeface="Nunito"/>
              </a:rPr>
              <a:t>huy</a:t>
            </a:r>
            <a:r>
              <a:rPr lang="en-US" sz="3600" spc="78" dirty="0">
                <a:solidFill>
                  <a:srgbClr val="000000"/>
                </a:solidFill>
                <a:latin typeface="Times New Roman" panose="02020603050405020304" pitchFamily="18" charset="0"/>
                <a:ea typeface="Nunito"/>
                <a:cs typeface="Times New Roman" panose="02020603050405020304" pitchFamily="18" charset="0"/>
                <a:sym typeface="Nunito"/>
              </a:rPr>
              <a:t> </a:t>
            </a:r>
            <a:r>
              <a:rPr lang="en-US" sz="3600" spc="78" dirty="0" err="1">
                <a:solidFill>
                  <a:srgbClr val="000000"/>
                </a:solidFill>
                <a:latin typeface="Times New Roman" panose="02020603050405020304" pitchFamily="18" charset="0"/>
                <a:ea typeface="Nunito"/>
                <a:cs typeface="Times New Roman" panose="02020603050405020304" pitchFamily="18" charset="0"/>
                <a:sym typeface="Nunito"/>
              </a:rPr>
              <a:t>tính</a:t>
            </a:r>
            <a:r>
              <a:rPr lang="en-US" sz="3600" spc="78" dirty="0">
                <a:solidFill>
                  <a:srgbClr val="000000"/>
                </a:solidFill>
                <a:latin typeface="Times New Roman" panose="02020603050405020304" pitchFamily="18" charset="0"/>
                <a:ea typeface="Nunito"/>
                <a:cs typeface="Times New Roman" panose="02020603050405020304" pitchFamily="18" charset="0"/>
                <a:sym typeface="Nunito"/>
              </a:rPr>
              <a:t> </a:t>
            </a:r>
            <a:r>
              <a:rPr lang="en-US" sz="3600" spc="78" dirty="0" err="1">
                <a:solidFill>
                  <a:srgbClr val="000000"/>
                </a:solidFill>
                <a:latin typeface="Times New Roman" panose="02020603050405020304" pitchFamily="18" charset="0"/>
                <a:ea typeface="Nunito"/>
                <a:cs typeface="Times New Roman" panose="02020603050405020304" pitchFamily="18" charset="0"/>
                <a:sym typeface="Nunito"/>
              </a:rPr>
              <a:t>tích</a:t>
            </a:r>
            <a:r>
              <a:rPr lang="en-US" sz="3600" spc="78" dirty="0">
                <a:solidFill>
                  <a:srgbClr val="000000"/>
                </a:solidFill>
                <a:latin typeface="Times New Roman" panose="02020603050405020304" pitchFamily="18" charset="0"/>
                <a:ea typeface="Nunito"/>
                <a:cs typeface="Times New Roman" panose="02020603050405020304" pitchFamily="18" charset="0"/>
                <a:sym typeface="Nunito"/>
              </a:rPr>
              <a:t> </a:t>
            </a:r>
            <a:r>
              <a:rPr lang="en-US" sz="3600" spc="78" dirty="0" err="1">
                <a:solidFill>
                  <a:srgbClr val="000000"/>
                </a:solidFill>
                <a:latin typeface="Times New Roman" panose="02020603050405020304" pitchFamily="18" charset="0"/>
                <a:ea typeface="Nunito"/>
                <a:cs typeface="Times New Roman" panose="02020603050405020304" pitchFamily="18" charset="0"/>
                <a:sym typeface="Nunito"/>
              </a:rPr>
              <a:t>cực</a:t>
            </a:r>
            <a:r>
              <a:rPr lang="en-US" sz="3600" spc="78" dirty="0">
                <a:solidFill>
                  <a:srgbClr val="000000"/>
                </a:solidFill>
                <a:latin typeface="Times New Roman" panose="02020603050405020304" pitchFamily="18" charset="0"/>
                <a:ea typeface="Nunito"/>
                <a:cs typeface="Times New Roman" panose="02020603050405020304" pitchFamily="18" charset="0"/>
                <a:sym typeface="Nunito"/>
              </a:rPr>
              <a:t> của </a:t>
            </a:r>
            <a:r>
              <a:rPr lang="en-US" sz="3600" spc="78" dirty="0" err="1">
                <a:solidFill>
                  <a:srgbClr val="000000"/>
                </a:solidFill>
                <a:latin typeface="Times New Roman" panose="02020603050405020304" pitchFamily="18" charset="0"/>
                <a:ea typeface="Nunito"/>
                <a:cs typeface="Times New Roman" panose="02020603050405020304" pitchFamily="18" charset="0"/>
                <a:sym typeface="Nunito"/>
              </a:rPr>
              <a:t>trẻ</a:t>
            </a:r>
            <a:r>
              <a:rPr lang="en-US" sz="3600" spc="78" dirty="0">
                <a:solidFill>
                  <a:srgbClr val="000000"/>
                </a:solidFill>
                <a:latin typeface="Times New Roman" panose="02020603050405020304" pitchFamily="18" charset="0"/>
                <a:ea typeface="Nunito"/>
                <a:cs typeface="Times New Roman" panose="02020603050405020304" pitchFamily="18" charset="0"/>
                <a:sym typeface="Nunito"/>
              </a:rPr>
              <a:t>?</a:t>
            </a:r>
          </a:p>
          <a:p>
            <a:pPr algn="just">
              <a:lnSpc>
                <a:spcPts val="4929"/>
              </a:lnSpc>
            </a:pPr>
            <a:r>
              <a:rPr lang="en-US" dirty="0"/>
              <a:t> </a:t>
            </a:r>
            <a:r>
              <a:rPr lang="en-US" sz="3600" dirty="0" err="1">
                <a:latin typeface="Times New Roman" panose="02020603050405020304" pitchFamily="18" charset="0"/>
                <a:cs typeface="Times New Roman" panose="02020603050405020304" pitchFamily="18" charset="0"/>
              </a:rPr>
              <a:t>Hãy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thầy</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rằng</a:t>
            </a:r>
            <a:r>
              <a:rPr lang="en-US" sz="3600" dirty="0">
                <a:latin typeface="Times New Roman" panose="02020603050405020304" pitchFamily="18" charset="0"/>
                <a:cs typeface="Times New Roman" panose="02020603050405020304" pitchFamily="18" charset="0"/>
              </a:rPr>
              <a:t> GV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huy</a:t>
            </a:r>
            <a:r>
              <a:rPr lang="en-US" sz="3600" dirty="0">
                <a:latin typeface="Times New Roman" panose="02020603050405020304" pitchFamily="18" charset="0"/>
                <a:cs typeface="Times New Roman" panose="02020603050405020304" pitchFamily="18" charset="0"/>
              </a:rPr>
              <a:t> TTC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trẻ</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nhóm</a:t>
            </a:r>
            <a:endParaRPr lang="en-US" sz="3600" spc="78" dirty="0">
              <a:solidFill>
                <a:srgbClr val="000000"/>
              </a:solidFill>
              <a:latin typeface="Times New Roman" panose="02020603050405020304" pitchFamily="18" charset="0"/>
              <a:ea typeface="Nunito"/>
              <a:cs typeface="Times New Roman" panose="02020603050405020304" pitchFamily="18" charset="0"/>
              <a:sym typeface="Nunito"/>
            </a:endParaRPr>
          </a:p>
          <a:p>
            <a:pPr algn="just">
              <a:lnSpc>
                <a:spcPts val="4929"/>
              </a:lnSpc>
            </a:pPr>
            <a:endParaRPr lang="en-US" sz="3399" spc="78" dirty="0">
              <a:solidFill>
                <a:srgbClr val="000000"/>
              </a:solidFill>
              <a:latin typeface="Nunito"/>
              <a:ea typeface="Nunito"/>
              <a:cs typeface="Nunito"/>
              <a:sym typeface="Nunito"/>
            </a:endParaRPr>
          </a:p>
          <a:p>
            <a:pPr algn="just">
              <a:lnSpc>
                <a:spcPts val="4929"/>
              </a:lnSpc>
            </a:pPr>
            <a:endParaRPr lang="en-US" sz="3399" spc="78" dirty="0">
              <a:solidFill>
                <a:srgbClr val="000000"/>
              </a:solidFill>
              <a:latin typeface="Nunito"/>
              <a:ea typeface="Nunito"/>
              <a:cs typeface="Nunito"/>
              <a:sym typeface="Nunito"/>
            </a:endParaRPr>
          </a:p>
        </p:txBody>
      </p:sp>
      <p:sp>
        <p:nvSpPr>
          <p:cNvPr id="10" name="Freeform 10"/>
          <p:cNvSpPr/>
          <p:nvPr/>
        </p:nvSpPr>
        <p:spPr>
          <a:xfrm>
            <a:off x="10335533" y="1140442"/>
            <a:ext cx="1691700" cy="1410455"/>
          </a:xfrm>
          <a:custGeom>
            <a:avLst/>
            <a:gdLst/>
            <a:ahLst/>
            <a:cxnLst/>
            <a:rect l="l" t="t" r="r" b="b"/>
            <a:pathLst>
              <a:path w="1691700" h="1410455">
                <a:moveTo>
                  <a:pt x="0" y="0"/>
                </a:moveTo>
                <a:lnTo>
                  <a:pt x="1691700" y="0"/>
                </a:lnTo>
                <a:lnTo>
                  <a:pt x="1691700" y="1410454"/>
                </a:lnTo>
                <a:lnTo>
                  <a:pt x="0" y="1410454"/>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12192925" y="809031"/>
            <a:ext cx="5066376" cy="2595582"/>
          </a:xfrm>
          <a:prstGeom prst="rect">
            <a:avLst/>
          </a:prstGeom>
        </p:spPr>
        <p:txBody>
          <a:bodyPr wrap="square" lIns="0" tIns="0" rIns="0" bIns="0" rtlCol="0" anchor="t">
            <a:spAutoFit/>
          </a:bodyPr>
          <a:lstStyle/>
          <a:p>
            <a:pPr algn="ctr"/>
            <a:r>
              <a:rPr lang="en-US" sz="3600" b="1" spc="78" dirty="0" err="1">
                <a:solidFill>
                  <a:srgbClr val="000000"/>
                </a:solidFill>
                <a:latin typeface="Times New Roman" panose="02020603050405020304" pitchFamily="18" charset="0"/>
                <a:ea typeface="Nunito"/>
                <a:cs typeface="Times New Roman" panose="02020603050405020304" pitchFamily="18" charset="0"/>
                <a:sym typeface="Nunito"/>
              </a:rPr>
              <a:t>Môi</a:t>
            </a:r>
            <a:r>
              <a:rPr lang="en-US" sz="3600" b="1" spc="78" dirty="0">
                <a:solidFill>
                  <a:srgbClr val="000000"/>
                </a:solidFill>
                <a:latin typeface="Times New Roman" panose="02020603050405020304" pitchFamily="18" charset="0"/>
                <a:ea typeface="Nunito"/>
                <a:cs typeface="Times New Roman" panose="02020603050405020304" pitchFamily="18" charset="0"/>
                <a:sym typeface="Nunito"/>
              </a:rPr>
              <a:t> </a:t>
            </a:r>
            <a:r>
              <a:rPr lang="en-US" sz="3600" b="1" spc="78" dirty="0" err="1">
                <a:solidFill>
                  <a:srgbClr val="000000"/>
                </a:solidFill>
                <a:latin typeface="Times New Roman" panose="02020603050405020304" pitchFamily="18" charset="0"/>
                <a:ea typeface="Nunito"/>
                <a:cs typeface="Times New Roman" panose="02020603050405020304" pitchFamily="18" charset="0"/>
                <a:sym typeface="Nunito"/>
              </a:rPr>
              <a:t>trường</a:t>
            </a:r>
            <a:r>
              <a:rPr lang="en-US" sz="3600" b="1" spc="78" dirty="0">
                <a:solidFill>
                  <a:srgbClr val="000000"/>
                </a:solidFill>
                <a:latin typeface="Times New Roman" panose="02020603050405020304" pitchFamily="18" charset="0"/>
                <a:ea typeface="Nunito"/>
                <a:cs typeface="Times New Roman" panose="02020603050405020304" pitchFamily="18" charset="0"/>
                <a:sym typeface="Nunito"/>
              </a:rPr>
              <a:t> </a:t>
            </a:r>
            <a:r>
              <a:rPr lang="en-US" sz="3600" b="1" spc="78" dirty="0" err="1">
                <a:solidFill>
                  <a:srgbClr val="000000"/>
                </a:solidFill>
                <a:latin typeface="Times New Roman" panose="02020603050405020304" pitchFamily="18" charset="0"/>
                <a:ea typeface="Nunito"/>
                <a:cs typeface="Times New Roman" panose="02020603050405020304" pitchFamily="18" charset="0"/>
                <a:sym typeface="Nunito"/>
              </a:rPr>
              <a:t>giáo</a:t>
            </a:r>
            <a:r>
              <a:rPr lang="en-US" sz="3600" b="1" spc="78" dirty="0">
                <a:solidFill>
                  <a:srgbClr val="000000"/>
                </a:solidFill>
                <a:latin typeface="Times New Roman" panose="02020603050405020304" pitchFamily="18" charset="0"/>
                <a:ea typeface="Nunito"/>
                <a:cs typeface="Times New Roman" panose="02020603050405020304" pitchFamily="18" charset="0"/>
                <a:sym typeface="Nunito"/>
              </a:rPr>
              <a:t> </a:t>
            </a:r>
            <a:r>
              <a:rPr lang="en-US" sz="3600" b="1" spc="78" dirty="0" err="1">
                <a:solidFill>
                  <a:srgbClr val="000000"/>
                </a:solidFill>
                <a:latin typeface="Times New Roman" panose="02020603050405020304" pitchFamily="18" charset="0"/>
                <a:ea typeface="Nunito"/>
                <a:cs typeface="Times New Roman" panose="02020603050405020304" pitchFamily="18" charset="0"/>
                <a:sym typeface="Nunito"/>
              </a:rPr>
              <a:t>dục</a:t>
            </a:r>
            <a:r>
              <a:rPr lang="en-US" sz="3600" b="1" spc="78" dirty="0">
                <a:solidFill>
                  <a:srgbClr val="000000"/>
                </a:solidFill>
                <a:latin typeface="Times New Roman" panose="02020603050405020304" pitchFamily="18" charset="0"/>
                <a:ea typeface="Nunito"/>
                <a:cs typeface="Times New Roman" panose="02020603050405020304" pitchFamily="18" charset="0"/>
                <a:sym typeface="Nunito"/>
              </a:rPr>
              <a:t> </a:t>
            </a:r>
            <a:r>
              <a:rPr lang="en-US" sz="3600" b="1" spc="78" dirty="0" err="1">
                <a:solidFill>
                  <a:srgbClr val="000000"/>
                </a:solidFill>
                <a:latin typeface="Times New Roman" panose="02020603050405020304" pitchFamily="18" charset="0"/>
                <a:ea typeface="Nunito"/>
                <a:cs typeface="Times New Roman" panose="02020603050405020304" pitchFamily="18" charset="0"/>
                <a:sym typeface="Nunito"/>
              </a:rPr>
              <a:t>phát</a:t>
            </a:r>
            <a:r>
              <a:rPr lang="en-US" sz="3600" b="1" spc="78" dirty="0">
                <a:solidFill>
                  <a:srgbClr val="000000"/>
                </a:solidFill>
                <a:latin typeface="Times New Roman" panose="02020603050405020304" pitchFamily="18" charset="0"/>
                <a:ea typeface="Nunito"/>
                <a:cs typeface="Times New Roman" panose="02020603050405020304" pitchFamily="18" charset="0"/>
                <a:sym typeface="Nunito"/>
              </a:rPr>
              <a:t> </a:t>
            </a:r>
            <a:r>
              <a:rPr lang="en-US" sz="3600" b="1" spc="78" dirty="0" err="1">
                <a:solidFill>
                  <a:srgbClr val="000000"/>
                </a:solidFill>
                <a:latin typeface="Times New Roman" panose="02020603050405020304" pitchFamily="18" charset="0"/>
                <a:ea typeface="Nunito"/>
                <a:cs typeface="Times New Roman" panose="02020603050405020304" pitchFamily="18" charset="0"/>
                <a:sym typeface="Nunito"/>
              </a:rPr>
              <a:t>huy</a:t>
            </a:r>
            <a:r>
              <a:rPr lang="en-US" sz="3600" b="1" spc="78" dirty="0">
                <a:solidFill>
                  <a:srgbClr val="000000"/>
                </a:solidFill>
                <a:latin typeface="Times New Roman" panose="02020603050405020304" pitchFamily="18" charset="0"/>
                <a:ea typeface="Nunito"/>
                <a:cs typeface="Times New Roman" panose="02020603050405020304" pitchFamily="18" charset="0"/>
                <a:sym typeface="Nunito"/>
              </a:rPr>
              <a:t> TTC </a:t>
            </a:r>
            <a:r>
              <a:rPr lang="en-US" sz="3600" b="1" spc="78" dirty="0" err="1">
                <a:solidFill>
                  <a:srgbClr val="000000"/>
                </a:solidFill>
                <a:latin typeface="Times New Roman" panose="02020603050405020304" pitchFamily="18" charset="0"/>
                <a:ea typeface="Nunito"/>
                <a:cs typeface="Times New Roman" panose="02020603050405020304" pitchFamily="18" charset="0"/>
                <a:sym typeface="Nunito"/>
              </a:rPr>
              <a:t>của</a:t>
            </a:r>
            <a:r>
              <a:rPr lang="en-US" sz="3600" b="1" spc="78" dirty="0">
                <a:solidFill>
                  <a:srgbClr val="000000"/>
                </a:solidFill>
                <a:latin typeface="Times New Roman" panose="02020603050405020304" pitchFamily="18" charset="0"/>
                <a:ea typeface="Nunito"/>
                <a:cs typeface="Times New Roman" panose="02020603050405020304" pitchFamily="18" charset="0"/>
                <a:sym typeface="Nunito"/>
              </a:rPr>
              <a:t> </a:t>
            </a:r>
            <a:r>
              <a:rPr lang="en-US" sz="3600" b="1" spc="78" dirty="0" err="1">
                <a:solidFill>
                  <a:srgbClr val="000000"/>
                </a:solidFill>
                <a:latin typeface="Times New Roman" panose="02020603050405020304" pitchFamily="18" charset="0"/>
                <a:ea typeface="Nunito"/>
                <a:cs typeface="Times New Roman" panose="02020603050405020304" pitchFamily="18" charset="0"/>
                <a:sym typeface="Nunito"/>
              </a:rPr>
              <a:t>trẻ</a:t>
            </a:r>
            <a:endParaRPr lang="en-US" sz="3999" b="1" spc="91" dirty="0">
              <a:solidFill>
                <a:srgbClr val="000000"/>
              </a:solidFill>
              <a:latin typeface="Nunito Bold"/>
              <a:ea typeface="Nunito Bold"/>
              <a:cs typeface="Nunito Bold"/>
              <a:sym typeface="Nunito Bold"/>
            </a:endParaRPr>
          </a:p>
          <a:p>
            <a:pPr algn="just">
              <a:lnSpc>
                <a:spcPts val="5799"/>
              </a:lnSpc>
            </a:pPr>
            <a:endParaRPr lang="en-US" sz="3999" spc="91" dirty="0">
              <a:solidFill>
                <a:srgbClr val="000000"/>
              </a:solidFill>
              <a:latin typeface="Nunito Bold"/>
              <a:ea typeface="Nunito Bold"/>
              <a:cs typeface="Nunito Bold"/>
              <a:sym typeface="Nunito Bold"/>
            </a:endParaRPr>
          </a:p>
          <a:p>
            <a:pPr algn="ctr">
              <a:lnSpc>
                <a:spcPts val="5799"/>
              </a:lnSpc>
            </a:pPr>
            <a:r>
              <a:rPr lang="en-US" sz="3999" spc="91" dirty="0" err="1">
                <a:solidFill>
                  <a:srgbClr val="000000"/>
                </a:solidFill>
                <a:latin typeface="Nunito Bold"/>
                <a:ea typeface="Nunito Bold"/>
                <a:cs typeface="Nunito Bold"/>
                <a:sym typeface="Nunito Bold"/>
              </a:rPr>
              <a:t>Phiếu</a:t>
            </a:r>
            <a:r>
              <a:rPr lang="en-US" sz="3999" spc="91" dirty="0">
                <a:solidFill>
                  <a:srgbClr val="000000"/>
                </a:solidFill>
                <a:latin typeface="Nunito Bold"/>
                <a:ea typeface="Nunito Bold"/>
                <a:cs typeface="Nunito Bold"/>
                <a:sym typeface="Nunito Bold"/>
              </a:rPr>
              <a:t> 2</a:t>
            </a:r>
          </a:p>
        </p:txBody>
      </p:sp>
    </p:spTree>
    <p:extLst>
      <p:ext uri="{BB962C8B-B14F-4D97-AF65-F5344CB8AC3E}">
        <p14:creationId xmlns:p14="http://schemas.microsoft.com/office/powerpoint/2010/main" val="287712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0983" y="0"/>
            <a:ext cx="7966783" cy="9866723"/>
            <a:chOff x="0" y="0"/>
            <a:chExt cx="18668823" cy="19831037"/>
          </a:xfrm>
        </p:grpSpPr>
        <p:sp>
          <p:nvSpPr>
            <p:cNvPr id="3" name="Freeform 3"/>
            <p:cNvSpPr/>
            <p:nvPr/>
          </p:nvSpPr>
          <p:spPr>
            <a:xfrm>
              <a:off x="72390" y="72390"/>
              <a:ext cx="18524044" cy="19686257"/>
            </a:xfrm>
            <a:custGeom>
              <a:avLst/>
              <a:gdLst/>
              <a:ahLst/>
              <a:cxnLst/>
              <a:rect l="l" t="t" r="r" b="b"/>
              <a:pathLst>
                <a:path w="18524044" h="19686257">
                  <a:moveTo>
                    <a:pt x="0" y="0"/>
                  </a:moveTo>
                  <a:lnTo>
                    <a:pt x="18524044" y="0"/>
                  </a:lnTo>
                  <a:lnTo>
                    <a:pt x="18524044"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18668823" cy="19831038"/>
            </a:xfrm>
            <a:custGeom>
              <a:avLst/>
              <a:gdLst/>
              <a:ahLst/>
              <a:cxnLst/>
              <a:rect l="l" t="t" r="r" b="b"/>
              <a:pathLst>
                <a:path w="18668823" h="19831038">
                  <a:moveTo>
                    <a:pt x="18524043" y="19686257"/>
                  </a:moveTo>
                  <a:lnTo>
                    <a:pt x="18668823" y="19686257"/>
                  </a:lnTo>
                  <a:lnTo>
                    <a:pt x="18668823" y="19831038"/>
                  </a:lnTo>
                  <a:lnTo>
                    <a:pt x="18524043" y="19831038"/>
                  </a:lnTo>
                  <a:lnTo>
                    <a:pt x="18524043"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18524043" y="144780"/>
                  </a:moveTo>
                  <a:lnTo>
                    <a:pt x="18668823" y="144780"/>
                  </a:lnTo>
                  <a:lnTo>
                    <a:pt x="18668823" y="19686257"/>
                  </a:lnTo>
                  <a:lnTo>
                    <a:pt x="18524043" y="19686257"/>
                  </a:lnTo>
                  <a:lnTo>
                    <a:pt x="18524043" y="144780"/>
                  </a:lnTo>
                  <a:close/>
                  <a:moveTo>
                    <a:pt x="144780" y="19686257"/>
                  </a:moveTo>
                  <a:lnTo>
                    <a:pt x="18524043" y="19686257"/>
                  </a:lnTo>
                  <a:lnTo>
                    <a:pt x="18524043" y="19831038"/>
                  </a:lnTo>
                  <a:lnTo>
                    <a:pt x="144780" y="19831038"/>
                  </a:lnTo>
                  <a:lnTo>
                    <a:pt x="144780" y="19686257"/>
                  </a:lnTo>
                  <a:close/>
                  <a:moveTo>
                    <a:pt x="18524043" y="0"/>
                  </a:moveTo>
                  <a:lnTo>
                    <a:pt x="18668823" y="0"/>
                  </a:lnTo>
                  <a:lnTo>
                    <a:pt x="18668823" y="144780"/>
                  </a:lnTo>
                  <a:lnTo>
                    <a:pt x="18524043" y="144780"/>
                  </a:lnTo>
                  <a:lnTo>
                    <a:pt x="18524043" y="0"/>
                  </a:lnTo>
                  <a:close/>
                  <a:moveTo>
                    <a:pt x="0" y="0"/>
                  </a:moveTo>
                  <a:lnTo>
                    <a:pt x="144780" y="0"/>
                  </a:lnTo>
                  <a:lnTo>
                    <a:pt x="144780" y="144780"/>
                  </a:lnTo>
                  <a:lnTo>
                    <a:pt x="0" y="144780"/>
                  </a:lnTo>
                  <a:lnTo>
                    <a:pt x="0" y="0"/>
                  </a:lnTo>
                  <a:close/>
                  <a:moveTo>
                    <a:pt x="144780" y="0"/>
                  </a:moveTo>
                  <a:lnTo>
                    <a:pt x="18524043" y="0"/>
                  </a:lnTo>
                  <a:lnTo>
                    <a:pt x="18524043" y="144780"/>
                  </a:lnTo>
                  <a:lnTo>
                    <a:pt x="144780" y="144780"/>
                  </a:lnTo>
                  <a:lnTo>
                    <a:pt x="144780" y="0"/>
                  </a:lnTo>
                  <a:close/>
                </a:path>
              </a:pathLst>
            </a:custGeom>
            <a:solidFill>
              <a:srgbClr val="1D2831"/>
            </a:solidFill>
          </p:spPr>
          <p:txBody>
            <a:bodyPr/>
            <a:lstStyle/>
            <a:p>
              <a:endParaRPr lang="en-US"/>
            </a:p>
          </p:txBody>
        </p:sp>
      </p:grpSp>
      <p:grpSp>
        <p:nvGrpSpPr>
          <p:cNvPr id="5" name="Group 5"/>
          <p:cNvGrpSpPr/>
          <p:nvPr/>
        </p:nvGrpSpPr>
        <p:grpSpPr>
          <a:xfrm>
            <a:off x="9580236" y="0"/>
            <a:ext cx="7935889" cy="9866723"/>
            <a:chOff x="1" y="1"/>
            <a:chExt cx="16464767" cy="19831036"/>
          </a:xfrm>
        </p:grpSpPr>
        <p:sp>
          <p:nvSpPr>
            <p:cNvPr id="6" name="Freeform 6"/>
            <p:cNvSpPr/>
            <p:nvPr/>
          </p:nvSpPr>
          <p:spPr>
            <a:xfrm>
              <a:off x="72390" y="72390"/>
              <a:ext cx="16319989" cy="19686258"/>
            </a:xfrm>
            <a:custGeom>
              <a:avLst/>
              <a:gdLst/>
              <a:ahLst/>
              <a:cxnLst/>
              <a:rect l="l" t="t" r="r" b="b"/>
              <a:pathLst>
                <a:path w="16319989" h="19686257">
                  <a:moveTo>
                    <a:pt x="0" y="0"/>
                  </a:moveTo>
                  <a:lnTo>
                    <a:pt x="16319989" y="0"/>
                  </a:lnTo>
                  <a:lnTo>
                    <a:pt x="16319989" y="19686257"/>
                  </a:lnTo>
                  <a:lnTo>
                    <a:pt x="0" y="19686257"/>
                  </a:lnTo>
                  <a:lnTo>
                    <a:pt x="0" y="0"/>
                  </a:lnTo>
                  <a:close/>
                </a:path>
              </a:pathLst>
            </a:custGeom>
            <a:solidFill>
              <a:srgbClr val="FFFFFF"/>
            </a:solidFill>
          </p:spPr>
          <p:txBody>
            <a:bodyPr/>
            <a:lstStyle/>
            <a:p>
              <a:endParaRPr lang="en-US"/>
            </a:p>
          </p:txBody>
        </p:sp>
        <p:sp>
          <p:nvSpPr>
            <p:cNvPr id="7" name="Freeform 7"/>
            <p:cNvSpPr/>
            <p:nvPr/>
          </p:nvSpPr>
          <p:spPr>
            <a:xfrm>
              <a:off x="1" y="1"/>
              <a:ext cx="16464767" cy="19831036"/>
            </a:xfrm>
            <a:custGeom>
              <a:avLst/>
              <a:gdLst/>
              <a:ahLst/>
              <a:cxnLst/>
              <a:rect l="l" t="t" r="r" b="b"/>
              <a:pathLst>
                <a:path w="16464769" h="19831038">
                  <a:moveTo>
                    <a:pt x="16319988" y="19686257"/>
                  </a:moveTo>
                  <a:lnTo>
                    <a:pt x="16464769" y="19686257"/>
                  </a:lnTo>
                  <a:lnTo>
                    <a:pt x="16464769" y="19831038"/>
                  </a:lnTo>
                  <a:lnTo>
                    <a:pt x="16319988" y="19831038"/>
                  </a:lnTo>
                  <a:lnTo>
                    <a:pt x="16319988"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16319988" y="144780"/>
                  </a:moveTo>
                  <a:lnTo>
                    <a:pt x="16464769" y="144780"/>
                  </a:lnTo>
                  <a:lnTo>
                    <a:pt x="16464769" y="19686257"/>
                  </a:lnTo>
                  <a:lnTo>
                    <a:pt x="16319988" y="19686257"/>
                  </a:lnTo>
                  <a:lnTo>
                    <a:pt x="16319988" y="144780"/>
                  </a:lnTo>
                  <a:close/>
                  <a:moveTo>
                    <a:pt x="144780" y="19686257"/>
                  </a:moveTo>
                  <a:lnTo>
                    <a:pt x="16319988" y="19686257"/>
                  </a:lnTo>
                  <a:lnTo>
                    <a:pt x="16319988" y="19831038"/>
                  </a:lnTo>
                  <a:lnTo>
                    <a:pt x="144780" y="19831038"/>
                  </a:lnTo>
                  <a:lnTo>
                    <a:pt x="144780" y="19686257"/>
                  </a:lnTo>
                  <a:close/>
                  <a:moveTo>
                    <a:pt x="16319988" y="0"/>
                  </a:moveTo>
                  <a:lnTo>
                    <a:pt x="16464769" y="0"/>
                  </a:lnTo>
                  <a:lnTo>
                    <a:pt x="16464769" y="144780"/>
                  </a:lnTo>
                  <a:lnTo>
                    <a:pt x="16319988" y="144780"/>
                  </a:lnTo>
                  <a:lnTo>
                    <a:pt x="16319988" y="0"/>
                  </a:lnTo>
                  <a:close/>
                  <a:moveTo>
                    <a:pt x="0" y="0"/>
                  </a:moveTo>
                  <a:lnTo>
                    <a:pt x="144780" y="0"/>
                  </a:lnTo>
                  <a:lnTo>
                    <a:pt x="144780" y="144780"/>
                  </a:lnTo>
                  <a:lnTo>
                    <a:pt x="0" y="144780"/>
                  </a:lnTo>
                  <a:lnTo>
                    <a:pt x="0" y="0"/>
                  </a:lnTo>
                  <a:close/>
                  <a:moveTo>
                    <a:pt x="144780" y="0"/>
                  </a:moveTo>
                  <a:lnTo>
                    <a:pt x="16319988" y="0"/>
                  </a:lnTo>
                  <a:lnTo>
                    <a:pt x="16319988" y="144780"/>
                  </a:lnTo>
                  <a:lnTo>
                    <a:pt x="144780" y="144780"/>
                  </a:lnTo>
                  <a:lnTo>
                    <a:pt x="144780" y="0"/>
                  </a:lnTo>
                  <a:close/>
                </a:path>
              </a:pathLst>
            </a:custGeom>
            <a:solidFill>
              <a:srgbClr val="1D2831"/>
            </a:solidFill>
          </p:spPr>
          <p:txBody>
            <a:bodyPr/>
            <a:lstStyle/>
            <a:p>
              <a:endParaRPr lang="en-US"/>
            </a:p>
          </p:txBody>
        </p:sp>
      </p:grpSp>
      <p:sp>
        <p:nvSpPr>
          <p:cNvPr id="9" name="TextBox 9"/>
          <p:cNvSpPr txBox="1"/>
          <p:nvPr/>
        </p:nvSpPr>
        <p:spPr>
          <a:xfrm>
            <a:off x="10722123" y="952500"/>
            <a:ext cx="6537177" cy="7506542"/>
          </a:xfrm>
          <a:prstGeom prst="rect">
            <a:avLst/>
          </a:prstGeom>
        </p:spPr>
        <p:txBody>
          <a:bodyPr wrap="square" lIns="0" tIns="0" rIns="0" bIns="0" rtlCol="0" anchor="t">
            <a:spAutoFit/>
          </a:bodyPr>
          <a:lstStyle/>
          <a:p>
            <a:pPr algn="just">
              <a:lnSpc>
                <a:spcPts val="4929"/>
              </a:lnSpc>
            </a:pPr>
            <a:r>
              <a:rPr lang="en-US" sz="3200" i="1" dirty="0" err="1"/>
              <a:t>Môi</a:t>
            </a:r>
            <a:r>
              <a:rPr lang="en-US" sz="3200" i="1" dirty="0"/>
              <a:t> </a:t>
            </a:r>
            <a:r>
              <a:rPr lang="en-US" sz="3200" i="1" dirty="0" err="1"/>
              <a:t>trường</a:t>
            </a:r>
            <a:r>
              <a:rPr lang="en-US" sz="3200" i="1" dirty="0"/>
              <a:t> </a:t>
            </a:r>
            <a:r>
              <a:rPr lang="en-US" sz="3200" i="1" dirty="0" err="1"/>
              <a:t>có</a:t>
            </a:r>
            <a:r>
              <a:rPr lang="en-US" sz="3200" i="1" dirty="0"/>
              <a:t> </a:t>
            </a:r>
            <a:r>
              <a:rPr lang="en-US" sz="3200" i="1" dirty="0" err="1"/>
              <a:t>thể</a:t>
            </a:r>
            <a:r>
              <a:rPr lang="en-US" sz="3200" i="1" dirty="0"/>
              <a:t> </a:t>
            </a:r>
            <a:r>
              <a:rPr lang="en-US" sz="3200" i="1" dirty="0" err="1"/>
              <a:t>không</a:t>
            </a:r>
            <a:r>
              <a:rPr lang="en-US" sz="3200" i="1" dirty="0"/>
              <a:t> </a:t>
            </a:r>
            <a:r>
              <a:rPr lang="en-US" sz="3200" i="1" dirty="0" err="1"/>
              <a:t>có</a:t>
            </a:r>
            <a:r>
              <a:rPr lang="en-US" sz="3200" i="1" dirty="0"/>
              <a:t> </a:t>
            </a:r>
            <a:r>
              <a:rPr lang="en-US" sz="3200" i="1" dirty="0" err="1"/>
              <a:t>sẵn</a:t>
            </a:r>
            <a:r>
              <a:rPr lang="en-US" sz="3200" i="1" dirty="0"/>
              <a:t> </a:t>
            </a:r>
            <a:r>
              <a:rPr lang="en-US" sz="3200" i="1" dirty="0" err="1"/>
              <a:t>trong</a:t>
            </a:r>
            <a:r>
              <a:rPr lang="en-US" sz="3200" i="1" dirty="0"/>
              <a:t> </a:t>
            </a:r>
            <a:r>
              <a:rPr lang="en-US" sz="3200" i="1" dirty="0" err="1"/>
              <a:t>nhà</a:t>
            </a:r>
            <a:r>
              <a:rPr lang="en-US" sz="3200" i="1" dirty="0"/>
              <a:t>/</a:t>
            </a:r>
            <a:r>
              <a:rPr lang="en-US" sz="3200" i="1" dirty="0" err="1"/>
              <a:t>lớp</a:t>
            </a:r>
            <a:r>
              <a:rPr lang="en-US" sz="3200" i="1" dirty="0"/>
              <a:t> </a:t>
            </a:r>
            <a:r>
              <a:rPr lang="en-US" sz="3200" i="1" dirty="0" err="1"/>
              <a:t>học</a:t>
            </a:r>
            <a:r>
              <a:rPr lang="en-US" sz="3200" i="1" dirty="0"/>
              <a:t> </a:t>
            </a:r>
            <a:r>
              <a:rPr lang="en-US" sz="3200" i="1" dirty="0" err="1"/>
              <a:t>mà</a:t>
            </a:r>
            <a:r>
              <a:rPr lang="en-US" sz="3200" i="1" dirty="0"/>
              <a:t> ở </a:t>
            </a:r>
            <a:r>
              <a:rPr lang="en-US" sz="3200" i="1" dirty="0" err="1"/>
              <a:t>ngoài</a:t>
            </a:r>
            <a:r>
              <a:rPr lang="en-US" sz="3200" i="1" dirty="0"/>
              <a:t> </a:t>
            </a:r>
            <a:r>
              <a:rPr lang="en-US" sz="3200" i="1" dirty="0" err="1"/>
              <a:t>lớp</a:t>
            </a:r>
            <a:r>
              <a:rPr lang="en-US" sz="3200" i="1" dirty="0"/>
              <a:t> </a:t>
            </a:r>
            <a:r>
              <a:rPr lang="en-US" sz="3200" i="1" dirty="0" err="1"/>
              <a:t>như</a:t>
            </a:r>
            <a:r>
              <a:rPr lang="en-US" sz="3200" i="1" dirty="0"/>
              <a:t>. </a:t>
            </a:r>
            <a:r>
              <a:rPr lang="en-US" sz="3200" i="1" dirty="0" err="1"/>
              <a:t>không</a:t>
            </a:r>
            <a:r>
              <a:rPr lang="en-US" sz="3200" i="1" dirty="0"/>
              <a:t> </a:t>
            </a:r>
            <a:r>
              <a:rPr lang="en-US" sz="3200" i="1" dirty="0" err="1"/>
              <a:t>gian</a:t>
            </a:r>
            <a:r>
              <a:rPr lang="en-US" sz="3200" i="1" dirty="0"/>
              <a:t> </a:t>
            </a:r>
            <a:r>
              <a:rPr lang="en-US" sz="3200" i="1" dirty="0" err="1"/>
              <a:t>vui</a:t>
            </a:r>
            <a:r>
              <a:rPr lang="en-US" sz="3200" i="1" dirty="0"/>
              <a:t> </a:t>
            </a:r>
            <a:r>
              <a:rPr lang="en-US" sz="3200" i="1" dirty="0" err="1"/>
              <a:t>chơi</a:t>
            </a:r>
            <a:r>
              <a:rPr lang="en-US" sz="3200" i="1" dirty="0"/>
              <a:t> </a:t>
            </a:r>
            <a:r>
              <a:rPr lang="en-US" sz="3200" i="1" dirty="0" err="1"/>
              <a:t>với</a:t>
            </a:r>
            <a:r>
              <a:rPr lang="en-US" sz="3200" i="1" dirty="0"/>
              <a:t> </a:t>
            </a:r>
            <a:r>
              <a:rPr lang="en-US" sz="3200" i="1" dirty="0" err="1"/>
              <a:t>môi</a:t>
            </a:r>
            <a:r>
              <a:rPr lang="en-US" sz="3200" i="1" dirty="0"/>
              <a:t> </a:t>
            </a:r>
            <a:r>
              <a:rPr lang="en-US" sz="3200" i="1" dirty="0" err="1"/>
              <a:t>trường</a:t>
            </a:r>
            <a:r>
              <a:rPr lang="en-US" sz="3200" i="1" dirty="0"/>
              <a:t> </a:t>
            </a:r>
            <a:r>
              <a:rPr lang="en-US" sz="3200" i="1" dirty="0" err="1"/>
              <a:t>thiên</a:t>
            </a:r>
            <a:r>
              <a:rPr lang="en-US" sz="3200" i="1" dirty="0"/>
              <a:t> </a:t>
            </a:r>
            <a:r>
              <a:rPr lang="en-US" sz="3200" i="1" dirty="0" err="1"/>
              <a:t>nhiên</a:t>
            </a:r>
            <a:r>
              <a:rPr lang="en-US" sz="3200" i="1" dirty="0"/>
              <a:t> bao </a:t>
            </a:r>
            <a:r>
              <a:rPr lang="en-US" sz="3200" i="1" dirty="0" err="1"/>
              <a:t>gồm</a:t>
            </a:r>
            <a:r>
              <a:rPr lang="en-US" sz="3200" i="1" dirty="0"/>
              <a:t> </a:t>
            </a:r>
            <a:r>
              <a:rPr lang="en-US" sz="3200" i="1" dirty="0" err="1"/>
              <a:t>thực</a:t>
            </a:r>
            <a:r>
              <a:rPr lang="en-US" sz="3200" i="1" dirty="0"/>
              <a:t> </a:t>
            </a:r>
            <a:r>
              <a:rPr lang="en-US" sz="3200" i="1" dirty="0" err="1"/>
              <a:t>vật</a:t>
            </a:r>
            <a:r>
              <a:rPr lang="en-US" sz="3200" i="1" dirty="0"/>
              <a:t>, </a:t>
            </a:r>
            <a:r>
              <a:rPr lang="en-US" sz="3200" i="1" dirty="0" err="1"/>
              <a:t>cây</a:t>
            </a:r>
            <a:r>
              <a:rPr lang="en-US" sz="3200" i="1" dirty="0"/>
              <a:t> </a:t>
            </a:r>
            <a:r>
              <a:rPr lang="en-US" sz="3200" i="1" dirty="0" err="1"/>
              <a:t>cối</a:t>
            </a:r>
            <a:r>
              <a:rPr lang="en-US" sz="3200" i="1" dirty="0"/>
              <a:t>, </a:t>
            </a:r>
            <a:r>
              <a:rPr lang="en-US" sz="3200" i="1" dirty="0" err="1"/>
              <a:t>vườn</a:t>
            </a:r>
            <a:r>
              <a:rPr lang="en-US" sz="3200" i="1" dirty="0"/>
              <a:t> </a:t>
            </a:r>
            <a:r>
              <a:rPr lang="en-US" sz="3200" i="1" dirty="0" err="1"/>
              <a:t>cây</a:t>
            </a:r>
            <a:r>
              <a:rPr lang="en-US" sz="3200" i="1" dirty="0"/>
              <a:t> </a:t>
            </a:r>
            <a:r>
              <a:rPr lang="en-US" sz="3200" i="1" dirty="0" err="1"/>
              <a:t>ăn</a:t>
            </a:r>
            <a:r>
              <a:rPr lang="en-US" sz="3200" i="1" dirty="0"/>
              <a:t> </a:t>
            </a:r>
            <a:r>
              <a:rPr lang="en-US" sz="3200" i="1" dirty="0" err="1"/>
              <a:t>quả</a:t>
            </a:r>
            <a:r>
              <a:rPr lang="en-US" sz="3200" i="1" dirty="0"/>
              <a:t>, </a:t>
            </a:r>
            <a:r>
              <a:rPr lang="en-US" sz="3200" i="1" dirty="0" err="1"/>
              <a:t>cát</a:t>
            </a:r>
            <a:r>
              <a:rPr lang="en-US" sz="3200" i="1" dirty="0"/>
              <a:t>, </a:t>
            </a:r>
            <a:r>
              <a:rPr lang="en-US" sz="3200" i="1" dirty="0" err="1"/>
              <a:t>đá</a:t>
            </a:r>
            <a:r>
              <a:rPr lang="en-US" sz="3200" i="1" dirty="0"/>
              <a:t>, </a:t>
            </a:r>
            <a:r>
              <a:rPr lang="en-US" sz="3200" i="1" dirty="0" err="1"/>
              <a:t>bùn</a:t>
            </a:r>
            <a:r>
              <a:rPr lang="en-US" sz="3200" i="1" dirty="0"/>
              <a:t>, </a:t>
            </a:r>
            <a:r>
              <a:rPr lang="en-US" sz="3200" i="1" dirty="0" err="1"/>
              <a:t>nước</a:t>
            </a:r>
            <a:r>
              <a:rPr lang="en-US" sz="3200" i="1" dirty="0"/>
              <a:t> </a:t>
            </a:r>
            <a:r>
              <a:rPr lang="en-US" sz="3200" i="1" dirty="0" err="1"/>
              <a:t>và</a:t>
            </a:r>
            <a:r>
              <a:rPr lang="en-US" sz="3200" i="1" dirty="0"/>
              <a:t> </a:t>
            </a:r>
            <a:r>
              <a:rPr lang="en-US" sz="3200" i="1" dirty="0" err="1"/>
              <a:t>các</a:t>
            </a:r>
            <a:r>
              <a:rPr lang="en-US" sz="3200" i="1" dirty="0"/>
              <a:t> </a:t>
            </a:r>
            <a:r>
              <a:rPr lang="en-US" sz="3200" i="1" dirty="0" err="1"/>
              <a:t>yếu</a:t>
            </a:r>
            <a:r>
              <a:rPr lang="en-US" sz="3200" i="1" dirty="0"/>
              <a:t> </a:t>
            </a:r>
            <a:r>
              <a:rPr lang="en-US" sz="3200" i="1" dirty="0" err="1"/>
              <a:t>tố</a:t>
            </a:r>
            <a:r>
              <a:rPr lang="en-US" sz="3200" i="1" dirty="0"/>
              <a:t> </a:t>
            </a:r>
            <a:r>
              <a:rPr lang="en-US" sz="3200" i="1" dirty="0" err="1"/>
              <a:t>khác</a:t>
            </a:r>
            <a:r>
              <a:rPr lang="en-US" sz="3200" i="1" dirty="0"/>
              <a:t> </a:t>
            </a:r>
            <a:r>
              <a:rPr lang="en-US" sz="3200" i="1" dirty="0" err="1"/>
              <a:t>từ</a:t>
            </a:r>
            <a:r>
              <a:rPr lang="en-US" sz="3200" i="1" dirty="0"/>
              <a:t> </a:t>
            </a:r>
            <a:r>
              <a:rPr lang="en-US" sz="3200" i="1" dirty="0" err="1"/>
              <a:t>thiên</a:t>
            </a:r>
            <a:r>
              <a:rPr lang="en-US" sz="3200" i="1" dirty="0"/>
              <a:t> </a:t>
            </a:r>
            <a:r>
              <a:rPr lang="en-US" sz="3200" i="1" dirty="0" err="1"/>
              <a:t>nhiên</a:t>
            </a:r>
            <a:r>
              <a:rPr lang="en-US" sz="3200" i="1" dirty="0"/>
              <a:t>. </a:t>
            </a:r>
            <a:r>
              <a:rPr lang="en-US" sz="3200" i="1" dirty="0" err="1"/>
              <a:t>Những</a:t>
            </a:r>
            <a:r>
              <a:rPr lang="en-US" sz="3200" i="1" dirty="0"/>
              <a:t> </a:t>
            </a:r>
            <a:r>
              <a:rPr lang="en-US" sz="3200" i="1" dirty="0" err="1"/>
              <a:t>không</a:t>
            </a:r>
            <a:r>
              <a:rPr lang="en-US" sz="3200" i="1" dirty="0"/>
              <a:t> </a:t>
            </a:r>
            <a:r>
              <a:rPr lang="en-US" sz="3200" i="1" dirty="0" err="1"/>
              <a:t>gian</a:t>
            </a:r>
            <a:r>
              <a:rPr lang="en-US" sz="3200" i="1" dirty="0"/>
              <a:t> </a:t>
            </a:r>
            <a:r>
              <a:rPr lang="en-US" sz="3200" i="1" dirty="0" err="1"/>
              <a:t>này</a:t>
            </a:r>
            <a:r>
              <a:rPr lang="en-US" sz="3200" i="1" dirty="0"/>
              <a:t> </a:t>
            </a:r>
            <a:r>
              <a:rPr lang="en-US" sz="3200" i="1" dirty="0" err="1"/>
              <a:t>mời</a:t>
            </a:r>
            <a:r>
              <a:rPr lang="en-US" sz="3200" i="1" dirty="0"/>
              <a:t> </a:t>
            </a:r>
            <a:r>
              <a:rPr lang="en-US" sz="3200" i="1" dirty="0" err="1"/>
              <a:t>gọi</a:t>
            </a:r>
            <a:r>
              <a:rPr lang="en-US" sz="3200" i="1" dirty="0"/>
              <a:t> </a:t>
            </a:r>
            <a:r>
              <a:rPr lang="en-US" sz="3200" i="1" dirty="0" err="1"/>
              <a:t>sự</a:t>
            </a:r>
            <a:r>
              <a:rPr lang="en-US" sz="3200" i="1" dirty="0"/>
              <a:t> </a:t>
            </a:r>
            <a:r>
              <a:rPr lang="en-US" sz="3200" i="1" dirty="0" err="1"/>
              <a:t>tương</a:t>
            </a:r>
            <a:r>
              <a:rPr lang="en-US" sz="3200" i="1" dirty="0"/>
              <a:t> </a:t>
            </a:r>
            <a:r>
              <a:rPr lang="en-US" sz="3200" i="1" dirty="0" err="1"/>
              <a:t>tác</a:t>
            </a:r>
            <a:r>
              <a:rPr lang="en-US" sz="3200" i="1" dirty="0"/>
              <a:t> </a:t>
            </a:r>
            <a:r>
              <a:rPr lang="en-US" sz="3200" i="1" dirty="0" err="1"/>
              <a:t>mở</a:t>
            </a:r>
            <a:r>
              <a:rPr lang="en-US" sz="3200" i="1" dirty="0"/>
              <a:t>, </a:t>
            </a:r>
            <a:r>
              <a:rPr lang="en-US" sz="3200" i="1" dirty="0" err="1"/>
              <a:t>tính</a:t>
            </a:r>
            <a:r>
              <a:rPr lang="en-US" sz="3200" i="1" dirty="0"/>
              <a:t> </a:t>
            </a:r>
            <a:r>
              <a:rPr lang="en-US" sz="3200" i="1" dirty="0" err="1"/>
              <a:t>tự</a:t>
            </a:r>
            <a:r>
              <a:rPr lang="en-US" sz="3200" i="1" dirty="0"/>
              <a:t> </a:t>
            </a:r>
            <a:r>
              <a:rPr lang="en-US" sz="3200" i="1" dirty="0" err="1"/>
              <a:t>phát</a:t>
            </a:r>
            <a:r>
              <a:rPr lang="en-US" sz="3200" i="1" dirty="0"/>
              <a:t>, </a:t>
            </a:r>
            <a:r>
              <a:rPr lang="en-US" sz="3200" i="1" dirty="0" err="1"/>
              <a:t>chấp</a:t>
            </a:r>
            <a:r>
              <a:rPr lang="en-US" sz="3200" i="1" dirty="0"/>
              <a:t> </a:t>
            </a:r>
            <a:r>
              <a:rPr lang="en-US" sz="3200" i="1" dirty="0" err="1"/>
              <a:t>nhận</a:t>
            </a:r>
            <a:r>
              <a:rPr lang="en-US" sz="3200" i="1" dirty="0"/>
              <a:t> </a:t>
            </a:r>
            <a:r>
              <a:rPr lang="en-US" sz="3200" i="1" dirty="0" err="1"/>
              <a:t>rủi</a:t>
            </a:r>
            <a:r>
              <a:rPr lang="en-US" sz="3200" i="1" dirty="0"/>
              <a:t> </a:t>
            </a:r>
            <a:r>
              <a:rPr lang="en-US" sz="3200" i="1" dirty="0" err="1"/>
              <a:t>ro</a:t>
            </a:r>
            <a:r>
              <a:rPr lang="en-US" sz="3200" i="1" dirty="0"/>
              <a:t>, </a:t>
            </a:r>
            <a:r>
              <a:rPr lang="en-US" sz="3200" i="1" dirty="0" err="1"/>
              <a:t>tìm</a:t>
            </a:r>
            <a:r>
              <a:rPr lang="en-US" sz="3200" i="1" dirty="0"/>
              <a:t> </a:t>
            </a:r>
            <a:r>
              <a:rPr lang="en-US" sz="3200" i="1" dirty="0" err="1"/>
              <a:t>tòi</a:t>
            </a:r>
            <a:r>
              <a:rPr lang="en-US" sz="3200" i="1" dirty="0"/>
              <a:t>, </a:t>
            </a:r>
            <a:r>
              <a:rPr lang="en-US" sz="3200" i="1" dirty="0" err="1"/>
              <a:t>khám</a:t>
            </a:r>
            <a:r>
              <a:rPr lang="en-US" sz="3200" i="1" dirty="0"/>
              <a:t> </a:t>
            </a:r>
            <a:r>
              <a:rPr lang="en-US" sz="3200" i="1" dirty="0" err="1"/>
              <a:t>phá</a:t>
            </a:r>
            <a:r>
              <a:rPr lang="en-US" sz="3200" i="1" dirty="0"/>
              <a:t> </a:t>
            </a:r>
            <a:r>
              <a:rPr lang="en-US" sz="3200" i="1" dirty="0" err="1"/>
              <a:t>và</a:t>
            </a:r>
            <a:r>
              <a:rPr lang="en-US" sz="3200" i="1" dirty="0"/>
              <a:t> </a:t>
            </a:r>
            <a:r>
              <a:rPr lang="en-US" sz="3200" i="1" dirty="0" err="1"/>
              <a:t>kết</a:t>
            </a:r>
            <a:r>
              <a:rPr lang="en-US" sz="3200" i="1" dirty="0"/>
              <a:t> </a:t>
            </a:r>
            <a:r>
              <a:rPr lang="en-US" sz="3200" i="1" dirty="0" err="1"/>
              <a:t>nối</a:t>
            </a:r>
            <a:r>
              <a:rPr lang="en-US" sz="3200" i="1" dirty="0"/>
              <a:t> </a:t>
            </a:r>
            <a:r>
              <a:rPr lang="en-US" sz="3200" i="1" dirty="0" err="1"/>
              <a:t>với</a:t>
            </a:r>
            <a:r>
              <a:rPr lang="en-US" sz="3200" i="1" dirty="0"/>
              <a:t> </a:t>
            </a:r>
            <a:r>
              <a:rPr lang="en-US" sz="3200" i="1" dirty="0" err="1"/>
              <a:t>thiên</a:t>
            </a:r>
            <a:r>
              <a:rPr lang="en-US" sz="3200" i="1" dirty="0"/>
              <a:t> </a:t>
            </a:r>
            <a:r>
              <a:rPr lang="en-US" sz="3200" i="1" dirty="0" err="1"/>
              <a:t>nhiên</a:t>
            </a:r>
            <a:r>
              <a:rPr lang="en-US" sz="3200" i="1" dirty="0"/>
              <a:t>.</a:t>
            </a:r>
            <a:endParaRPr lang="en-US" sz="3200" dirty="0"/>
          </a:p>
          <a:p>
            <a:pPr algn="just">
              <a:lnSpc>
                <a:spcPts val="4929"/>
              </a:lnSpc>
            </a:pPr>
            <a:endParaRPr lang="en-US" sz="3200" spc="78" dirty="0">
              <a:solidFill>
                <a:srgbClr val="000000"/>
              </a:solidFill>
              <a:latin typeface="Nunito"/>
              <a:ea typeface="Nunito"/>
              <a:cs typeface="Nunito"/>
              <a:sym typeface="Nunito"/>
            </a:endParaRPr>
          </a:p>
          <a:p>
            <a:pPr algn="just">
              <a:lnSpc>
                <a:spcPts val="4929"/>
              </a:lnSpc>
            </a:pPr>
            <a:endParaRPr lang="en-US" sz="3200" spc="78" dirty="0">
              <a:solidFill>
                <a:srgbClr val="000000"/>
              </a:solidFill>
              <a:latin typeface="Nunito"/>
              <a:ea typeface="Nunito"/>
              <a:cs typeface="Nunito"/>
              <a:sym typeface="Nunito"/>
            </a:endParaRPr>
          </a:p>
        </p:txBody>
      </p:sp>
      <p:sp>
        <p:nvSpPr>
          <p:cNvPr id="11" name="TextBox 11"/>
          <p:cNvSpPr txBox="1"/>
          <p:nvPr/>
        </p:nvSpPr>
        <p:spPr>
          <a:xfrm>
            <a:off x="10972800" y="522973"/>
            <a:ext cx="6286500" cy="711733"/>
          </a:xfrm>
          <a:prstGeom prst="rect">
            <a:avLst/>
          </a:prstGeom>
        </p:spPr>
        <p:txBody>
          <a:bodyPr wrap="square" lIns="0" tIns="0" rIns="0" bIns="0" rtlCol="0" anchor="t">
            <a:spAutoFit/>
          </a:bodyPr>
          <a:lstStyle/>
          <a:p>
            <a:pPr algn="just">
              <a:lnSpc>
                <a:spcPts val="5799"/>
              </a:lnSpc>
            </a:pPr>
            <a:r>
              <a:rPr lang="en-US" sz="3999" spc="91" dirty="0" err="1">
                <a:solidFill>
                  <a:srgbClr val="000000"/>
                </a:solidFill>
                <a:latin typeface="Nunito Bold"/>
                <a:ea typeface="Nunito Bold"/>
                <a:cs typeface="Nunito Bold"/>
                <a:sym typeface="Nunito Bold"/>
              </a:rPr>
              <a:t>Phiếu</a:t>
            </a:r>
            <a:r>
              <a:rPr lang="en-US" sz="3999" spc="91" dirty="0">
                <a:solidFill>
                  <a:srgbClr val="000000"/>
                </a:solidFill>
                <a:latin typeface="Nunito Bold"/>
                <a:ea typeface="Nunito Bold"/>
                <a:cs typeface="Nunito Bold"/>
                <a:sym typeface="Nunito Bold"/>
              </a:rPr>
              <a:t> 2:</a:t>
            </a:r>
          </a:p>
        </p:txBody>
      </p:sp>
      <p:sp>
        <p:nvSpPr>
          <p:cNvPr id="14" name="TextBox 13">
            <a:extLst>
              <a:ext uri="{FF2B5EF4-FFF2-40B4-BE49-F238E27FC236}">
                <a16:creationId xmlns:a16="http://schemas.microsoft.com/office/drawing/2014/main" id="{B41B77A8-BBC8-1F10-5C33-0DA3FE15971A}"/>
              </a:ext>
            </a:extLst>
          </p:cNvPr>
          <p:cNvSpPr txBox="1"/>
          <p:nvPr/>
        </p:nvSpPr>
        <p:spPr>
          <a:xfrm>
            <a:off x="1143000" y="1028700"/>
            <a:ext cx="7315200" cy="6001643"/>
          </a:xfrm>
          <a:prstGeom prst="rect">
            <a:avLst/>
          </a:prstGeom>
          <a:noFill/>
        </p:spPr>
        <p:txBody>
          <a:bodyPr wrap="square">
            <a:spAutoFit/>
          </a:bodyPr>
          <a:lstStyle/>
          <a:p>
            <a:r>
              <a:rPr kumimoji="0" lang="en-US" sz="3200" b="0" i="1" u="none" strike="noStrike" kern="1200" cap="none" spc="0" normalizeH="0" baseline="0" noProof="0" dirty="0" err="1">
                <a:ln>
                  <a:noFill/>
                </a:ln>
                <a:solidFill>
                  <a:prstClr val="black"/>
                </a:solidFill>
                <a:effectLst/>
                <a:uLnTx/>
                <a:uFillTx/>
                <a:latin typeface="Calibri"/>
                <a:ea typeface="+mn-ea"/>
                <a:cs typeface="+mn-cs"/>
              </a:rPr>
              <a:t>Môi</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trường</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học</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tập</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là</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không</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gian</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srgbClr val="FF0000"/>
                </a:solidFill>
                <a:effectLst/>
                <a:uLnTx/>
                <a:uFillTx/>
                <a:latin typeface="Calibri"/>
                <a:ea typeface="+mn-ea"/>
                <a:cs typeface="+mn-cs"/>
              </a:rPr>
              <a:t>chào</a:t>
            </a:r>
            <a:r>
              <a:rPr kumimoji="0" lang="en-US" sz="3200" b="0" i="1" u="none" strike="noStrike" kern="1200" cap="none" spc="0" normalizeH="0" baseline="0" noProof="0" dirty="0">
                <a:ln>
                  <a:noFill/>
                </a:ln>
                <a:solidFill>
                  <a:srgbClr val="FF0000"/>
                </a:solidFill>
                <a:effectLst/>
                <a:uLnTx/>
                <a:uFillTx/>
                <a:latin typeface="Calibri"/>
                <a:ea typeface="+mn-ea"/>
                <a:cs typeface="+mn-cs"/>
              </a:rPr>
              <a:t> </a:t>
            </a:r>
            <a:r>
              <a:rPr kumimoji="0" lang="en-US" sz="3200" b="0" i="1" u="none" strike="noStrike" kern="1200" cap="none" spc="0" normalizeH="0" baseline="0" noProof="0" dirty="0" err="1">
                <a:ln>
                  <a:noFill/>
                </a:ln>
                <a:solidFill>
                  <a:srgbClr val="FF0000"/>
                </a:solidFill>
                <a:effectLst/>
                <a:uLnTx/>
                <a:uFillTx/>
                <a:latin typeface="Calibri"/>
                <a:ea typeface="+mn-ea"/>
                <a:cs typeface="+mn-cs"/>
              </a:rPr>
              <a:t>đón</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là</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nơi</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để</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trẻ</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srgbClr val="FF0000"/>
                </a:solidFill>
                <a:effectLst/>
                <a:uLnTx/>
                <a:uFillTx/>
                <a:latin typeface="Calibri"/>
                <a:ea typeface="+mn-ea"/>
                <a:cs typeface="+mn-cs"/>
              </a:rPr>
              <a:t>tham</a:t>
            </a:r>
            <a:r>
              <a:rPr kumimoji="0" lang="en-US" sz="3200" b="0" i="1" u="none" strike="noStrike" kern="1200" cap="none" spc="0" normalizeH="0" baseline="0" noProof="0" dirty="0">
                <a:ln>
                  <a:noFill/>
                </a:ln>
                <a:solidFill>
                  <a:srgbClr val="FF0000"/>
                </a:solidFill>
                <a:effectLst/>
                <a:uLnTx/>
                <a:uFillTx/>
                <a:latin typeface="Calibri"/>
                <a:ea typeface="+mn-ea"/>
                <a:cs typeface="+mn-cs"/>
              </a:rPr>
              <a:t> </a:t>
            </a:r>
            <a:r>
              <a:rPr kumimoji="0" lang="en-US" sz="3200" b="0" i="1" u="none" strike="noStrike" kern="1200" cap="none" spc="0" normalizeH="0" baseline="0" noProof="0" dirty="0" err="1">
                <a:ln>
                  <a:noFill/>
                </a:ln>
                <a:solidFill>
                  <a:srgbClr val="FF0000"/>
                </a:solidFill>
                <a:effectLst/>
                <a:uLnTx/>
                <a:uFillTx/>
                <a:latin typeface="Calibri"/>
                <a:ea typeface="+mn-ea"/>
                <a:cs typeface="+mn-cs"/>
              </a:rPr>
              <a:t>gia</a:t>
            </a:r>
            <a:r>
              <a:rPr kumimoji="0" lang="en-US" sz="3200" b="0" i="1" u="none" strike="noStrike" kern="1200" cap="none" spc="0" normalizeH="0" baseline="0" noProof="0" dirty="0">
                <a:ln>
                  <a:noFill/>
                </a:ln>
                <a:solidFill>
                  <a:srgbClr val="FF0000"/>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đáp</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ứng</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sở</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thích</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và</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nhu</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cầu</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là</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nơi</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srgbClr val="FF0000"/>
                </a:solidFill>
                <a:effectLst/>
                <a:uLnTx/>
                <a:uFillTx/>
                <a:latin typeface="Calibri"/>
                <a:ea typeface="+mn-ea"/>
                <a:cs typeface="+mn-cs"/>
              </a:rPr>
              <a:t>tương</a:t>
            </a:r>
            <a:r>
              <a:rPr kumimoji="0" lang="en-US" sz="3200" b="0" i="1" u="none" strike="noStrike" kern="1200" cap="none" spc="0" normalizeH="0" baseline="0" noProof="0" dirty="0">
                <a:ln>
                  <a:noFill/>
                </a:ln>
                <a:solidFill>
                  <a:srgbClr val="FF0000"/>
                </a:solidFill>
                <a:effectLst/>
                <a:uLnTx/>
                <a:uFillTx/>
                <a:latin typeface="Calibri"/>
                <a:ea typeface="+mn-ea"/>
                <a:cs typeface="+mn-cs"/>
              </a:rPr>
              <a:t> </a:t>
            </a:r>
            <a:r>
              <a:rPr kumimoji="0" lang="en-US" sz="3200" b="0" i="1" u="none" strike="noStrike" kern="1200" cap="none" spc="0" normalizeH="0" baseline="0" noProof="0" dirty="0" err="1">
                <a:ln>
                  <a:noFill/>
                </a:ln>
                <a:solidFill>
                  <a:srgbClr val="FF0000"/>
                </a:solidFill>
                <a:effectLst/>
                <a:uLnTx/>
                <a:uFillTx/>
                <a:latin typeface="Calibri"/>
                <a:ea typeface="+mn-ea"/>
                <a:cs typeface="+mn-cs"/>
              </a:rPr>
              <a:t>tác</a:t>
            </a:r>
            <a:r>
              <a:rPr kumimoji="0" lang="en-US" sz="3200" b="0" i="1" u="none" strike="noStrike" kern="1200" cap="none" spc="0" normalizeH="0" baseline="0" noProof="0" dirty="0">
                <a:ln>
                  <a:noFill/>
                </a:ln>
                <a:solidFill>
                  <a:srgbClr val="FF0000"/>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và</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làm</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phong</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phú</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thêm</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cuộc</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sống</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và</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bản</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sắc</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của</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trẻ</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em</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và</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gia</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đình</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trẻ</a:t>
            </a:r>
            <a:r>
              <a:rPr kumimoji="0" lang="en-US" sz="3200" b="0" i="1" u="none" strike="noStrike" kern="1200" cap="none" spc="0" normalizeH="0" baseline="0" noProof="0" dirty="0">
                <a:ln>
                  <a:noFill/>
                </a:ln>
                <a:solidFill>
                  <a:prstClr val="black"/>
                </a:solidFill>
                <a:effectLst/>
                <a:uLnTx/>
                <a:uFillTx/>
                <a:latin typeface="Calibri"/>
                <a:ea typeface="+mn-ea"/>
                <a:cs typeface="+mn-cs"/>
              </a:rPr>
              <a:t>.</a:t>
            </a:r>
          </a:p>
          <a:p>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Môi</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trường</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hỗ</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trợ</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việc</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học</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tập</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là</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những</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không</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gian</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sinh</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động</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linh</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hoạt</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đáp</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ứng</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srgbClr val="FF0000"/>
                </a:solidFill>
                <a:effectLst/>
                <a:uLnTx/>
                <a:uFillTx/>
                <a:latin typeface="Calibri"/>
                <a:ea typeface="+mn-ea"/>
                <a:cs typeface="+mn-cs"/>
              </a:rPr>
              <a:t>sở</a:t>
            </a:r>
            <a:r>
              <a:rPr kumimoji="0" lang="en-US" sz="3200" b="0" i="1" u="none" strike="noStrike" kern="1200" cap="none" spc="0" normalizeH="0" baseline="0" noProof="0" dirty="0">
                <a:ln>
                  <a:noFill/>
                </a:ln>
                <a:solidFill>
                  <a:srgbClr val="FF0000"/>
                </a:solidFill>
                <a:effectLst/>
                <a:uLnTx/>
                <a:uFillTx/>
                <a:latin typeface="Calibri"/>
                <a:ea typeface="+mn-ea"/>
                <a:cs typeface="+mn-cs"/>
              </a:rPr>
              <a:t> </a:t>
            </a:r>
            <a:r>
              <a:rPr kumimoji="0" lang="en-US" sz="3200" b="0" i="1" u="none" strike="noStrike" kern="1200" cap="none" spc="0" normalizeH="0" baseline="0" noProof="0" dirty="0" err="1">
                <a:ln>
                  <a:noFill/>
                </a:ln>
                <a:solidFill>
                  <a:srgbClr val="FF0000"/>
                </a:solidFill>
                <a:effectLst/>
                <a:uLnTx/>
                <a:uFillTx/>
                <a:latin typeface="Calibri"/>
                <a:ea typeface="+mn-ea"/>
                <a:cs typeface="+mn-cs"/>
              </a:rPr>
              <a:t>thích</a:t>
            </a:r>
            <a:r>
              <a:rPr kumimoji="0" lang="en-US" sz="3200" b="0" i="1" u="none" strike="noStrike" kern="1200" cap="none" spc="0" normalizeH="0" baseline="0" noProof="0" dirty="0">
                <a:ln>
                  <a:noFill/>
                </a:ln>
                <a:solidFill>
                  <a:srgbClr val="FF0000"/>
                </a:solidFill>
                <a:effectLst/>
                <a:uLnTx/>
                <a:uFillTx/>
                <a:latin typeface="Calibri"/>
                <a:ea typeface="+mn-ea"/>
                <a:cs typeface="+mn-cs"/>
              </a:rPr>
              <a:t> </a:t>
            </a:r>
            <a:r>
              <a:rPr kumimoji="0" lang="en-US" sz="3200" b="0" i="1" u="none" strike="noStrike" kern="1200" cap="none" spc="0" normalizeH="0" baseline="0" noProof="0" dirty="0" err="1">
                <a:ln>
                  <a:noFill/>
                </a:ln>
                <a:solidFill>
                  <a:srgbClr val="FF0000"/>
                </a:solidFill>
                <a:effectLst/>
                <a:uLnTx/>
                <a:uFillTx/>
                <a:latin typeface="Calibri"/>
                <a:ea typeface="+mn-ea"/>
                <a:cs typeface="+mn-cs"/>
              </a:rPr>
              <a:t>và</a:t>
            </a:r>
            <a:r>
              <a:rPr kumimoji="0" lang="en-US" sz="3200" b="0" i="1" u="none" strike="noStrike" kern="1200" cap="none" spc="0" normalizeH="0" baseline="0" noProof="0" dirty="0">
                <a:ln>
                  <a:noFill/>
                </a:ln>
                <a:solidFill>
                  <a:srgbClr val="FF0000"/>
                </a:solidFill>
                <a:effectLst/>
                <a:uLnTx/>
                <a:uFillTx/>
                <a:latin typeface="Calibri"/>
                <a:ea typeface="+mn-ea"/>
                <a:cs typeface="+mn-cs"/>
              </a:rPr>
              <a:t> </a:t>
            </a:r>
            <a:r>
              <a:rPr kumimoji="0" lang="en-US" sz="3200" b="0" i="1" u="none" strike="noStrike" kern="1200" cap="none" spc="0" normalizeH="0" baseline="0" noProof="0" dirty="0" err="1">
                <a:ln>
                  <a:noFill/>
                </a:ln>
                <a:solidFill>
                  <a:srgbClr val="FF0000"/>
                </a:solidFill>
                <a:effectLst/>
                <a:uLnTx/>
                <a:uFillTx/>
                <a:latin typeface="Calibri"/>
                <a:ea typeface="+mn-ea"/>
                <a:cs typeface="+mn-cs"/>
              </a:rPr>
              <a:t>khả</a:t>
            </a:r>
            <a:r>
              <a:rPr kumimoji="0" lang="en-US" sz="3200" b="0" i="1" u="none" strike="noStrike" kern="1200" cap="none" spc="0" normalizeH="0" baseline="0" noProof="0" dirty="0">
                <a:ln>
                  <a:noFill/>
                </a:ln>
                <a:solidFill>
                  <a:srgbClr val="FF0000"/>
                </a:solidFill>
                <a:effectLst/>
                <a:uLnTx/>
                <a:uFillTx/>
                <a:latin typeface="Calibri"/>
                <a:ea typeface="+mn-ea"/>
                <a:cs typeface="+mn-cs"/>
              </a:rPr>
              <a:t> </a:t>
            </a:r>
            <a:r>
              <a:rPr kumimoji="0" lang="en-US" sz="3200" b="0" i="1" u="none" strike="noStrike" kern="1200" cap="none" spc="0" normalizeH="0" baseline="0" noProof="0" dirty="0" err="1">
                <a:ln>
                  <a:noFill/>
                </a:ln>
                <a:solidFill>
                  <a:srgbClr val="FF0000"/>
                </a:solidFill>
                <a:effectLst/>
                <a:uLnTx/>
                <a:uFillTx/>
                <a:latin typeface="Calibri"/>
                <a:ea typeface="+mn-ea"/>
                <a:cs typeface="+mn-cs"/>
              </a:rPr>
              <a:t>năng</a:t>
            </a:r>
            <a:r>
              <a:rPr kumimoji="0" lang="en-US" sz="3200" b="0" i="1" u="none" strike="noStrike" kern="1200" cap="none" spc="0" normalizeH="0" baseline="0" noProof="0" dirty="0">
                <a:ln>
                  <a:noFill/>
                </a:ln>
                <a:solidFill>
                  <a:srgbClr val="FF0000"/>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của</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mỗi</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trẻ</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đồng</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thời</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cũng</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tạo</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cơ</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hội</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để</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trẻ</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với</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srgbClr val="FF0000"/>
                </a:solidFill>
                <a:effectLst/>
                <a:uLnTx/>
                <a:uFillTx/>
                <a:latin typeface="Calibri"/>
                <a:ea typeface="+mn-ea"/>
                <a:cs typeface="+mn-cs"/>
              </a:rPr>
              <a:t>khả</a:t>
            </a:r>
            <a:r>
              <a:rPr kumimoji="0" lang="en-US" sz="3200" b="0" i="1" u="none" strike="noStrike" kern="1200" cap="none" spc="0" normalizeH="0" baseline="0" noProof="0" dirty="0">
                <a:ln>
                  <a:noFill/>
                </a:ln>
                <a:solidFill>
                  <a:srgbClr val="FF0000"/>
                </a:solidFill>
                <a:effectLst/>
                <a:uLnTx/>
                <a:uFillTx/>
                <a:latin typeface="Calibri"/>
                <a:ea typeface="+mn-ea"/>
                <a:cs typeface="+mn-cs"/>
              </a:rPr>
              <a:t> </a:t>
            </a:r>
            <a:r>
              <a:rPr kumimoji="0" lang="en-US" sz="3200" b="0" i="1" u="none" strike="noStrike" kern="1200" cap="none" spc="0" normalizeH="0" baseline="0" noProof="0" dirty="0" err="1">
                <a:ln>
                  <a:noFill/>
                </a:ln>
                <a:solidFill>
                  <a:srgbClr val="FF0000"/>
                </a:solidFill>
                <a:effectLst/>
                <a:uLnTx/>
                <a:uFillTx/>
                <a:latin typeface="Calibri"/>
                <a:ea typeface="+mn-ea"/>
                <a:cs typeface="+mn-cs"/>
              </a:rPr>
              <a:t>năng</a:t>
            </a:r>
            <a:r>
              <a:rPr kumimoji="0" lang="en-US" sz="3200" b="0" i="1" u="none" strike="noStrike" kern="1200" cap="none" spc="0" normalizeH="0" baseline="0" noProof="0" dirty="0">
                <a:ln>
                  <a:noFill/>
                </a:ln>
                <a:solidFill>
                  <a:srgbClr val="FF0000"/>
                </a:solidFill>
                <a:effectLst/>
                <a:uLnTx/>
                <a:uFillTx/>
                <a:latin typeface="Calibri"/>
                <a:ea typeface="+mn-ea"/>
                <a:cs typeface="+mn-cs"/>
              </a:rPr>
              <a:t> </a:t>
            </a:r>
            <a:r>
              <a:rPr kumimoji="0" lang="en-US" sz="3200" b="0" i="1" u="none" strike="noStrike" kern="1200" cap="none" spc="0" normalizeH="0" baseline="0" noProof="0" dirty="0" err="1">
                <a:ln>
                  <a:noFill/>
                </a:ln>
                <a:solidFill>
                  <a:srgbClr val="FF0000"/>
                </a:solidFill>
                <a:effectLst/>
                <a:uLnTx/>
                <a:uFillTx/>
                <a:latin typeface="Calibri"/>
                <a:ea typeface="+mn-ea"/>
                <a:cs typeface="+mn-cs"/>
              </a:rPr>
              <a:t>và</a:t>
            </a:r>
            <a:r>
              <a:rPr kumimoji="0" lang="en-US" sz="3200" b="0" i="1" u="none" strike="noStrike" kern="1200" cap="none" spc="0" normalizeH="0" baseline="0" noProof="0" dirty="0">
                <a:ln>
                  <a:noFill/>
                </a:ln>
                <a:solidFill>
                  <a:srgbClr val="FF0000"/>
                </a:solidFill>
                <a:effectLst/>
                <a:uLnTx/>
                <a:uFillTx/>
                <a:latin typeface="Calibri"/>
                <a:ea typeface="+mn-ea"/>
                <a:cs typeface="+mn-cs"/>
              </a:rPr>
              <a:t> </a:t>
            </a:r>
            <a:r>
              <a:rPr kumimoji="0" lang="en-US" sz="3200" b="0" i="1" u="none" strike="noStrike" kern="1200" cap="none" spc="0" normalizeH="0" baseline="0" noProof="0" dirty="0" err="1">
                <a:ln>
                  <a:noFill/>
                </a:ln>
                <a:solidFill>
                  <a:srgbClr val="FF0000"/>
                </a:solidFill>
                <a:effectLst/>
                <a:uLnTx/>
                <a:uFillTx/>
                <a:latin typeface="Calibri"/>
                <a:ea typeface="+mn-ea"/>
                <a:cs typeface="+mn-cs"/>
              </a:rPr>
              <a:t>phong</a:t>
            </a:r>
            <a:r>
              <a:rPr kumimoji="0" lang="en-US" sz="3200" b="0" i="1" u="none" strike="noStrike" kern="1200" cap="none" spc="0" normalizeH="0" baseline="0" noProof="0" dirty="0">
                <a:ln>
                  <a:noFill/>
                </a:ln>
                <a:solidFill>
                  <a:srgbClr val="FF0000"/>
                </a:solidFill>
                <a:effectLst/>
                <a:uLnTx/>
                <a:uFillTx/>
                <a:latin typeface="Calibri"/>
                <a:ea typeface="+mn-ea"/>
                <a:cs typeface="+mn-cs"/>
              </a:rPr>
              <a:t> </a:t>
            </a:r>
            <a:r>
              <a:rPr kumimoji="0" lang="en-US" sz="3200" b="0" i="1" u="none" strike="noStrike" kern="1200" cap="none" spc="0" normalizeH="0" baseline="0" noProof="0" dirty="0" err="1">
                <a:ln>
                  <a:noFill/>
                </a:ln>
                <a:solidFill>
                  <a:srgbClr val="FF0000"/>
                </a:solidFill>
                <a:effectLst/>
                <a:uLnTx/>
                <a:uFillTx/>
                <a:latin typeface="Calibri"/>
                <a:ea typeface="+mn-ea"/>
                <a:cs typeface="+mn-cs"/>
              </a:rPr>
              <a:t>cách</a:t>
            </a:r>
            <a:r>
              <a:rPr kumimoji="0" lang="en-US" sz="3200" b="0" i="1" u="none" strike="noStrike" kern="1200" cap="none" spc="0" normalizeH="0" baseline="0" noProof="0" dirty="0">
                <a:ln>
                  <a:noFill/>
                </a:ln>
                <a:solidFill>
                  <a:srgbClr val="FF0000"/>
                </a:solidFill>
                <a:effectLst/>
                <a:uLnTx/>
                <a:uFillTx/>
                <a:latin typeface="Calibri"/>
                <a:ea typeface="+mn-ea"/>
                <a:cs typeface="+mn-cs"/>
              </a:rPr>
              <a:t> </a:t>
            </a:r>
            <a:r>
              <a:rPr kumimoji="0" lang="en-US" sz="3200" b="0" i="1" u="none" strike="noStrike" kern="1200" cap="none" spc="0" normalizeH="0" baseline="0" noProof="0" dirty="0" err="1">
                <a:ln>
                  <a:noFill/>
                </a:ln>
                <a:solidFill>
                  <a:srgbClr val="FF0000"/>
                </a:solidFill>
                <a:effectLst/>
                <a:uLnTx/>
                <a:uFillTx/>
                <a:latin typeface="Calibri"/>
                <a:ea typeface="+mn-ea"/>
                <a:cs typeface="+mn-cs"/>
              </a:rPr>
              <a:t>học</a:t>
            </a:r>
            <a:r>
              <a:rPr kumimoji="0" lang="en-US" sz="3200" b="0" i="1" u="none" strike="noStrike" kern="1200" cap="none" spc="0" normalizeH="0" baseline="0" noProof="0" dirty="0">
                <a:ln>
                  <a:noFill/>
                </a:ln>
                <a:solidFill>
                  <a:srgbClr val="FF0000"/>
                </a:solidFill>
                <a:effectLst/>
                <a:uLnTx/>
                <a:uFillTx/>
                <a:latin typeface="Calibri"/>
                <a:ea typeface="+mn-ea"/>
                <a:cs typeface="+mn-cs"/>
              </a:rPr>
              <a:t> </a:t>
            </a:r>
            <a:r>
              <a:rPr kumimoji="0" lang="en-US" sz="3200" b="0" i="1" u="none" strike="noStrike" kern="1200" cap="none" spc="0" normalizeH="0" baseline="0" noProof="0" dirty="0" err="1">
                <a:ln>
                  <a:noFill/>
                </a:ln>
                <a:solidFill>
                  <a:srgbClr val="FF0000"/>
                </a:solidFill>
                <a:effectLst/>
                <a:uLnTx/>
                <a:uFillTx/>
                <a:latin typeface="Calibri"/>
                <a:ea typeface="+mn-ea"/>
                <a:cs typeface="+mn-cs"/>
              </a:rPr>
              <a:t>tập</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khác</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nhau</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trải</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nghiệm</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là</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nơi</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mời</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đón</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trẻ</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và</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gia</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đình</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tham</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gia</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đóng</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góp</a:t>
            </a:r>
            <a:r>
              <a:rPr kumimoji="0" lang="en-US" sz="3200" b="0" i="1" u="none" strike="noStrike" kern="1200" cap="none" spc="0" normalizeH="0" baseline="0" noProof="0" dirty="0">
                <a:ln>
                  <a:noFill/>
                </a:ln>
                <a:solidFill>
                  <a:prstClr val="black"/>
                </a:solidFill>
                <a:effectLst/>
                <a:uLnTx/>
                <a:uFillTx/>
                <a:latin typeface="Calibri"/>
                <a:ea typeface="+mn-ea"/>
                <a:cs typeface="+mn-cs"/>
              </a:rPr>
              <a:t> ý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tưởng</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endParaRPr lang="en-US" dirty="0"/>
          </a:p>
        </p:txBody>
      </p:sp>
    </p:spTree>
    <p:extLst>
      <p:ext uri="{BB962C8B-B14F-4D97-AF65-F5344CB8AC3E}">
        <p14:creationId xmlns:p14="http://schemas.microsoft.com/office/powerpoint/2010/main" val="277878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1BF7A"/>
        </a:solidFill>
        <a:effectLst/>
      </p:bgPr>
    </p:bg>
    <p:spTree>
      <p:nvGrpSpPr>
        <p:cNvPr id="1" name=""/>
        <p:cNvGrpSpPr/>
        <p:nvPr/>
      </p:nvGrpSpPr>
      <p:grpSpPr>
        <a:xfrm>
          <a:off x="0" y="0"/>
          <a:ext cx="0" cy="0"/>
          <a:chOff x="0" y="0"/>
          <a:chExt cx="0" cy="0"/>
        </a:xfrm>
      </p:grpSpPr>
      <p:grpSp>
        <p:nvGrpSpPr>
          <p:cNvPr id="2" name="Group 2"/>
          <p:cNvGrpSpPr/>
          <p:nvPr/>
        </p:nvGrpSpPr>
        <p:grpSpPr>
          <a:xfrm>
            <a:off x="354213" y="316236"/>
            <a:ext cx="17579574" cy="9654528"/>
            <a:chOff x="0" y="0"/>
            <a:chExt cx="36109603" cy="19831037"/>
          </a:xfrm>
        </p:grpSpPr>
        <p:sp>
          <p:nvSpPr>
            <p:cNvPr id="3" name="Freeform 3"/>
            <p:cNvSpPr/>
            <p:nvPr/>
          </p:nvSpPr>
          <p:spPr>
            <a:xfrm>
              <a:off x="72390" y="72390"/>
              <a:ext cx="35964824" cy="19686257"/>
            </a:xfrm>
            <a:custGeom>
              <a:avLst/>
              <a:gdLst/>
              <a:ahLst/>
              <a:cxnLst/>
              <a:rect l="l" t="t" r="r" b="b"/>
              <a:pathLst>
                <a:path w="35964824" h="19686257">
                  <a:moveTo>
                    <a:pt x="0" y="0"/>
                  </a:moveTo>
                  <a:lnTo>
                    <a:pt x="35964824" y="0"/>
                  </a:lnTo>
                  <a:lnTo>
                    <a:pt x="35964824"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36109604" cy="19831038"/>
            </a:xfrm>
            <a:custGeom>
              <a:avLst/>
              <a:gdLst/>
              <a:ahLst/>
              <a:cxnLst/>
              <a:rect l="l" t="t" r="r" b="b"/>
              <a:pathLst>
                <a:path w="36109604" h="19831038">
                  <a:moveTo>
                    <a:pt x="35964822" y="19686257"/>
                  </a:moveTo>
                  <a:lnTo>
                    <a:pt x="36109604" y="19686257"/>
                  </a:lnTo>
                  <a:lnTo>
                    <a:pt x="36109604" y="19831038"/>
                  </a:lnTo>
                  <a:lnTo>
                    <a:pt x="35964822" y="19831038"/>
                  </a:lnTo>
                  <a:lnTo>
                    <a:pt x="35964822"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35964822" y="144780"/>
                  </a:moveTo>
                  <a:lnTo>
                    <a:pt x="36109604" y="144780"/>
                  </a:lnTo>
                  <a:lnTo>
                    <a:pt x="36109604" y="19686257"/>
                  </a:lnTo>
                  <a:lnTo>
                    <a:pt x="35964822" y="19686257"/>
                  </a:lnTo>
                  <a:lnTo>
                    <a:pt x="35964822" y="144780"/>
                  </a:lnTo>
                  <a:close/>
                  <a:moveTo>
                    <a:pt x="144780" y="19686257"/>
                  </a:moveTo>
                  <a:lnTo>
                    <a:pt x="35964822" y="19686257"/>
                  </a:lnTo>
                  <a:lnTo>
                    <a:pt x="35964822" y="19831038"/>
                  </a:lnTo>
                  <a:lnTo>
                    <a:pt x="144780" y="19831038"/>
                  </a:lnTo>
                  <a:lnTo>
                    <a:pt x="144780" y="19686257"/>
                  </a:lnTo>
                  <a:close/>
                  <a:moveTo>
                    <a:pt x="35964822" y="0"/>
                  </a:moveTo>
                  <a:lnTo>
                    <a:pt x="36109604" y="0"/>
                  </a:lnTo>
                  <a:lnTo>
                    <a:pt x="36109604" y="144780"/>
                  </a:lnTo>
                  <a:lnTo>
                    <a:pt x="35964822" y="144780"/>
                  </a:lnTo>
                  <a:lnTo>
                    <a:pt x="35964822" y="0"/>
                  </a:lnTo>
                  <a:close/>
                  <a:moveTo>
                    <a:pt x="0" y="0"/>
                  </a:moveTo>
                  <a:lnTo>
                    <a:pt x="144780" y="0"/>
                  </a:lnTo>
                  <a:lnTo>
                    <a:pt x="144780" y="144780"/>
                  </a:lnTo>
                  <a:lnTo>
                    <a:pt x="0" y="144780"/>
                  </a:lnTo>
                  <a:lnTo>
                    <a:pt x="0" y="0"/>
                  </a:lnTo>
                  <a:close/>
                  <a:moveTo>
                    <a:pt x="144780" y="0"/>
                  </a:moveTo>
                  <a:lnTo>
                    <a:pt x="35964822" y="0"/>
                  </a:lnTo>
                  <a:lnTo>
                    <a:pt x="35964822" y="144780"/>
                  </a:lnTo>
                  <a:lnTo>
                    <a:pt x="144780" y="144780"/>
                  </a:lnTo>
                  <a:lnTo>
                    <a:pt x="144780" y="0"/>
                  </a:lnTo>
                  <a:close/>
                </a:path>
              </a:pathLst>
            </a:custGeom>
            <a:solidFill>
              <a:srgbClr val="1D2831"/>
            </a:solidFill>
          </p:spPr>
          <p:txBody>
            <a:bodyPr/>
            <a:lstStyle/>
            <a:p>
              <a:endParaRPr lang="en-US"/>
            </a:p>
          </p:txBody>
        </p:sp>
      </p:grpSp>
      <p:sp>
        <p:nvSpPr>
          <p:cNvPr id="5" name="Freeform 5"/>
          <p:cNvSpPr/>
          <p:nvPr/>
        </p:nvSpPr>
        <p:spPr>
          <a:xfrm>
            <a:off x="1028700" y="1557338"/>
            <a:ext cx="7530000" cy="7172325"/>
          </a:xfrm>
          <a:custGeom>
            <a:avLst/>
            <a:gdLst/>
            <a:ahLst/>
            <a:cxnLst/>
            <a:rect l="l" t="t" r="r" b="b"/>
            <a:pathLst>
              <a:path w="7530000" h="7172325">
                <a:moveTo>
                  <a:pt x="0" y="0"/>
                </a:moveTo>
                <a:lnTo>
                  <a:pt x="7530000" y="0"/>
                </a:lnTo>
                <a:lnTo>
                  <a:pt x="7530000" y="7172324"/>
                </a:lnTo>
                <a:lnTo>
                  <a:pt x="0" y="7172324"/>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9144000" y="1095382"/>
            <a:ext cx="8179154" cy="1749425"/>
          </a:xfrm>
          <a:prstGeom prst="rect">
            <a:avLst/>
          </a:prstGeom>
        </p:spPr>
        <p:txBody>
          <a:bodyPr lIns="0" tIns="0" rIns="0" bIns="0" rtlCol="0" anchor="t">
            <a:spAutoFit/>
          </a:bodyPr>
          <a:lstStyle/>
          <a:p>
            <a:pPr algn="ctr">
              <a:lnSpc>
                <a:spcPts val="7000"/>
              </a:lnSpc>
              <a:spcBef>
                <a:spcPct val="0"/>
              </a:spcBef>
            </a:pPr>
            <a:r>
              <a:rPr lang="en-US" sz="5000" dirty="0">
                <a:solidFill>
                  <a:srgbClr val="000000"/>
                </a:solidFill>
                <a:latin typeface="Nunito Bold"/>
                <a:ea typeface="Nunito Bold"/>
                <a:cs typeface="Nunito Bold"/>
                <a:sym typeface="Nunito Bold"/>
              </a:rPr>
              <a:t>MÔI TRƯỜNG GIÁO DỤC PHÁT HUY TÍNH TÍCH CỰC​</a:t>
            </a:r>
          </a:p>
        </p:txBody>
      </p:sp>
      <p:sp>
        <p:nvSpPr>
          <p:cNvPr id="7" name="TextBox 7"/>
          <p:cNvSpPr txBox="1"/>
          <p:nvPr/>
        </p:nvSpPr>
        <p:spPr>
          <a:xfrm>
            <a:off x="9144000" y="3467100"/>
            <a:ext cx="8115300" cy="3359894"/>
          </a:xfrm>
          <a:prstGeom prst="rect">
            <a:avLst/>
          </a:prstGeom>
        </p:spPr>
        <p:txBody>
          <a:bodyPr lIns="0" tIns="0" rIns="0" bIns="0" rtlCol="0" anchor="t">
            <a:spAutoFit/>
          </a:bodyPr>
          <a:lstStyle/>
          <a:p>
            <a:pPr algn="just">
              <a:lnSpc>
                <a:spcPts val="4350"/>
              </a:lnSpc>
            </a:pPr>
            <a:r>
              <a:rPr lang="en-US" sz="3000" spc="69" dirty="0">
                <a:solidFill>
                  <a:srgbClr val="000000"/>
                </a:solidFill>
                <a:latin typeface="Nunito"/>
                <a:ea typeface="Nunito"/>
                <a:cs typeface="Nunito"/>
                <a:sym typeface="Nunito"/>
              </a:rPr>
              <a:t>    Là môi </a:t>
            </a:r>
            <a:r>
              <a:rPr lang="en-US" sz="3000" spc="69" dirty="0" err="1">
                <a:solidFill>
                  <a:srgbClr val="000000"/>
                </a:solidFill>
                <a:latin typeface="Nunito"/>
                <a:ea typeface="Nunito"/>
                <a:cs typeface="Nunito"/>
                <a:sym typeface="Nunito"/>
              </a:rPr>
              <a:t>trường</a:t>
            </a:r>
            <a:r>
              <a:rPr lang="en-US" sz="3000" spc="69" dirty="0">
                <a:solidFill>
                  <a:srgbClr val="000000"/>
                </a:solidFill>
                <a:latin typeface="Nunito"/>
                <a:ea typeface="Nunito"/>
                <a:cs typeface="Nunito"/>
                <a:sym typeface="Nunito"/>
              </a:rPr>
              <a:t> </a:t>
            </a:r>
            <a:r>
              <a:rPr lang="en-US" sz="3000" spc="69" dirty="0" err="1">
                <a:solidFill>
                  <a:srgbClr val="000000"/>
                </a:solidFill>
                <a:latin typeface="Nunito"/>
                <a:ea typeface="Nunito"/>
                <a:cs typeface="Nunito"/>
                <a:sym typeface="Nunito"/>
              </a:rPr>
              <a:t>giáo</a:t>
            </a:r>
            <a:r>
              <a:rPr lang="en-US" sz="3000" spc="69" dirty="0">
                <a:solidFill>
                  <a:srgbClr val="000000"/>
                </a:solidFill>
                <a:latin typeface="Nunito"/>
                <a:ea typeface="Nunito"/>
                <a:cs typeface="Nunito"/>
                <a:sym typeface="Nunito"/>
              </a:rPr>
              <a:t> </a:t>
            </a:r>
            <a:r>
              <a:rPr lang="en-US" sz="3000" spc="69" dirty="0" err="1">
                <a:solidFill>
                  <a:srgbClr val="000000"/>
                </a:solidFill>
                <a:latin typeface="Nunito"/>
                <a:ea typeface="Nunito"/>
                <a:cs typeface="Nunito"/>
                <a:sym typeface="Nunito"/>
              </a:rPr>
              <a:t>viên</a:t>
            </a:r>
            <a:r>
              <a:rPr lang="en-US" sz="3000" spc="69" dirty="0">
                <a:solidFill>
                  <a:srgbClr val="000000"/>
                </a:solidFill>
                <a:latin typeface="Nunito"/>
                <a:ea typeface="Nunito"/>
                <a:cs typeface="Nunito"/>
                <a:sym typeface="Nunito"/>
              </a:rPr>
              <a:t> vận dụng các nguồn lực cơ sở vật chất, thể hiện bầu </a:t>
            </a:r>
            <a:r>
              <a:rPr lang="en-US" sz="3000" spc="69" dirty="0" err="1">
                <a:solidFill>
                  <a:srgbClr val="000000"/>
                </a:solidFill>
                <a:latin typeface="Nunito"/>
                <a:ea typeface="Nunito"/>
                <a:cs typeface="Nunito"/>
                <a:sym typeface="Nunito"/>
              </a:rPr>
              <a:t>không</a:t>
            </a:r>
            <a:r>
              <a:rPr lang="en-US" sz="3000" spc="69" dirty="0">
                <a:solidFill>
                  <a:srgbClr val="000000"/>
                </a:solidFill>
                <a:latin typeface="Nunito"/>
                <a:ea typeface="Nunito"/>
                <a:cs typeface="Nunito"/>
                <a:sym typeface="Nunito"/>
              </a:rPr>
              <a:t> khí </a:t>
            </a:r>
            <a:r>
              <a:rPr lang="en-US" sz="3000" spc="69" dirty="0">
                <a:solidFill>
                  <a:srgbClr val="FF0000"/>
                </a:solidFill>
                <a:latin typeface="Nunito"/>
                <a:ea typeface="Nunito"/>
                <a:cs typeface="Nunito"/>
                <a:sym typeface="Nunito"/>
              </a:rPr>
              <a:t>an toàn vui vẻ</a:t>
            </a:r>
            <a:r>
              <a:rPr lang="en-US" sz="3000" spc="69" dirty="0">
                <a:solidFill>
                  <a:srgbClr val="000000"/>
                </a:solidFill>
                <a:latin typeface="Nunito"/>
                <a:ea typeface="Nunito"/>
                <a:cs typeface="Nunito"/>
                <a:sym typeface="Nunito"/>
              </a:rPr>
              <a:t>, vận dụng phương pháp, biện pháp để hướng dẫn các hoạt động theo hướng giúp trẻ chủ động.</a:t>
            </a:r>
          </a:p>
          <a:p>
            <a:pPr algn="just">
              <a:lnSpc>
                <a:spcPts val="4350"/>
              </a:lnSpc>
            </a:pPr>
            <a:endParaRPr lang="en-US" sz="3000" spc="69" dirty="0">
              <a:solidFill>
                <a:srgbClr val="000000"/>
              </a:solidFill>
              <a:latin typeface="Nunito"/>
              <a:ea typeface="Nunito"/>
              <a:cs typeface="Nunito"/>
              <a:sym typeface="Nunito"/>
            </a:endParaRPr>
          </a:p>
        </p:txBody>
      </p:sp>
      <p:sp>
        <p:nvSpPr>
          <p:cNvPr id="8" name="TextBox 8"/>
          <p:cNvSpPr txBox="1"/>
          <p:nvPr/>
        </p:nvSpPr>
        <p:spPr>
          <a:xfrm>
            <a:off x="9144000" y="7077075"/>
            <a:ext cx="8115300" cy="2231380"/>
          </a:xfrm>
          <a:prstGeom prst="rect">
            <a:avLst/>
          </a:prstGeom>
        </p:spPr>
        <p:txBody>
          <a:bodyPr lIns="0" tIns="0" rIns="0" bIns="0" rtlCol="0" anchor="t">
            <a:spAutoFit/>
          </a:bodyPr>
          <a:lstStyle/>
          <a:p>
            <a:pPr algn="just">
              <a:lnSpc>
                <a:spcPts val="4350"/>
              </a:lnSpc>
            </a:pPr>
            <a:r>
              <a:rPr lang="en-US" sz="3000" spc="69" dirty="0">
                <a:solidFill>
                  <a:srgbClr val="000000"/>
                </a:solidFill>
                <a:latin typeface="Nunito"/>
                <a:ea typeface="Nunito"/>
                <a:cs typeface="Nunito"/>
                <a:sym typeface="Nunito"/>
              </a:rPr>
              <a:t>   Là </a:t>
            </a:r>
            <a:r>
              <a:rPr lang="en-US" sz="3000" spc="69" dirty="0" err="1">
                <a:solidFill>
                  <a:srgbClr val="000000"/>
                </a:solidFill>
                <a:latin typeface="Nunito"/>
                <a:ea typeface="Nunito"/>
                <a:cs typeface="Nunito"/>
                <a:sym typeface="Nunito"/>
              </a:rPr>
              <a:t>môi</a:t>
            </a:r>
            <a:r>
              <a:rPr lang="en-US" sz="3000" spc="69" dirty="0">
                <a:solidFill>
                  <a:srgbClr val="000000"/>
                </a:solidFill>
                <a:latin typeface="Nunito"/>
                <a:ea typeface="Nunito"/>
                <a:cs typeface="Nunito"/>
                <a:sym typeface="Nunito"/>
              </a:rPr>
              <a:t> </a:t>
            </a:r>
            <a:r>
              <a:rPr lang="en-US" sz="3000" spc="69" dirty="0" err="1">
                <a:solidFill>
                  <a:srgbClr val="000000"/>
                </a:solidFill>
                <a:latin typeface="Nunito"/>
                <a:ea typeface="Nunito"/>
                <a:cs typeface="Nunito"/>
                <a:sym typeface="Nunito"/>
              </a:rPr>
              <a:t>trường</a:t>
            </a:r>
            <a:r>
              <a:rPr lang="en-US" sz="3000" spc="69" dirty="0">
                <a:solidFill>
                  <a:srgbClr val="000000"/>
                </a:solidFill>
                <a:latin typeface="Nunito"/>
                <a:ea typeface="Nunito"/>
                <a:cs typeface="Nunito"/>
                <a:sym typeface="Nunito"/>
              </a:rPr>
              <a:t> </a:t>
            </a:r>
            <a:r>
              <a:rPr lang="en-US" sz="3000" spc="69" dirty="0">
                <a:solidFill>
                  <a:srgbClr val="FF0000"/>
                </a:solidFill>
                <a:latin typeface="Nunito"/>
                <a:ea typeface="Nunito"/>
                <a:cs typeface="Nunito"/>
                <a:sym typeface="Nunito"/>
              </a:rPr>
              <a:t>thân thiện, tạo cơ hội </a:t>
            </a:r>
            <a:r>
              <a:rPr lang="en-US" sz="3000" spc="69" dirty="0">
                <a:solidFill>
                  <a:srgbClr val="000000"/>
                </a:solidFill>
                <a:latin typeface="Nunito"/>
                <a:ea typeface="Nunito"/>
                <a:cs typeface="Nunito"/>
                <a:sym typeface="Nunito"/>
              </a:rPr>
              <a:t>để trẻ học hỏi thông qua khám phá và trải nghiệm tích cực. </a:t>
            </a:r>
          </a:p>
          <a:p>
            <a:pPr algn="just">
              <a:lnSpc>
                <a:spcPts val="4350"/>
              </a:lnSpc>
            </a:pPr>
            <a:endParaRPr lang="en-US" sz="3000" spc="69" dirty="0">
              <a:solidFill>
                <a:srgbClr val="000000"/>
              </a:solidFill>
              <a:latin typeface="Nunito"/>
              <a:ea typeface="Nunito"/>
              <a:cs typeface="Nunito"/>
              <a:sym typeface="Nuni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1BF7A"/>
        </a:solidFill>
        <a:effectLst/>
      </p:bgPr>
    </p:bg>
    <p:spTree>
      <p:nvGrpSpPr>
        <p:cNvPr id="1" name=""/>
        <p:cNvGrpSpPr/>
        <p:nvPr/>
      </p:nvGrpSpPr>
      <p:grpSpPr>
        <a:xfrm>
          <a:off x="0" y="0"/>
          <a:ext cx="0" cy="0"/>
          <a:chOff x="0" y="0"/>
          <a:chExt cx="0" cy="0"/>
        </a:xfrm>
      </p:grpSpPr>
      <p:grpSp>
        <p:nvGrpSpPr>
          <p:cNvPr id="2" name="Group 2"/>
          <p:cNvGrpSpPr/>
          <p:nvPr/>
        </p:nvGrpSpPr>
        <p:grpSpPr>
          <a:xfrm>
            <a:off x="457200" y="300194"/>
            <a:ext cx="17221200" cy="9986806"/>
            <a:chOff x="0" y="0"/>
            <a:chExt cx="36109603" cy="19831037"/>
          </a:xfrm>
        </p:grpSpPr>
        <p:sp>
          <p:nvSpPr>
            <p:cNvPr id="3" name="Freeform 3"/>
            <p:cNvSpPr/>
            <p:nvPr/>
          </p:nvSpPr>
          <p:spPr>
            <a:xfrm>
              <a:off x="72390" y="72390"/>
              <a:ext cx="35964824" cy="19686257"/>
            </a:xfrm>
            <a:custGeom>
              <a:avLst/>
              <a:gdLst/>
              <a:ahLst/>
              <a:cxnLst/>
              <a:rect l="l" t="t" r="r" b="b"/>
              <a:pathLst>
                <a:path w="35964824" h="19686257">
                  <a:moveTo>
                    <a:pt x="0" y="0"/>
                  </a:moveTo>
                  <a:lnTo>
                    <a:pt x="35964824" y="0"/>
                  </a:lnTo>
                  <a:lnTo>
                    <a:pt x="35964824" y="19686257"/>
                  </a:lnTo>
                  <a:lnTo>
                    <a:pt x="0" y="19686257"/>
                  </a:lnTo>
                  <a:lnTo>
                    <a:pt x="0" y="0"/>
                  </a:lnTo>
                  <a:close/>
                </a:path>
              </a:pathLst>
            </a:custGeom>
            <a:solidFill>
              <a:srgbClr val="FFFFFF"/>
            </a:solidFill>
          </p:spPr>
          <p:txBody>
            <a:bodyPr/>
            <a:lstStyle/>
            <a:p>
              <a:endParaRPr lang="en-US" dirty="0"/>
            </a:p>
          </p:txBody>
        </p:sp>
        <p:sp>
          <p:nvSpPr>
            <p:cNvPr id="4" name="Freeform 4"/>
            <p:cNvSpPr/>
            <p:nvPr/>
          </p:nvSpPr>
          <p:spPr>
            <a:xfrm>
              <a:off x="0" y="0"/>
              <a:ext cx="36109604" cy="19831038"/>
            </a:xfrm>
            <a:custGeom>
              <a:avLst/>
              <a:gdLst/>
              <a:ahLst/>
              <a:cxnLst/>
              <a:rect l="l" t="t" r="r" b="b"/>
              <a:pathLst>
                <a:path w="36109604" h="19831038">
                  <a:moveTo>
                    <a:pt x="35964822" y="19686257"/>
                  </a:moveTo>
                  <a:lnTo>
                    <a:pt x="36109604" y="19686257"/>
                  </a:lnTo>
                  <a:lnTo>
                    <a:pt x="36109604" y="19831038"/>
                  </a:lnTo>
                  <a:lnTo>
                    <a:pt x="35964822" y="19831038"/>
                  </a:lnTo>
                  <a:lnTo>
                    <a:pt x="35964822"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35964822" y="144780"/>
                  </a:moveTo>
                  <a:lnTo>
                    <a:pt x="36109604" y="144780"/>
                  </a:lnTo>
                  <a:lnTo>
                    <a:pt x="36109604" y="19686257"/>
                  </a:lnTo>
                  <a:lnTo>
                    <a:pt x="35964822" y="19686257"/>
                  </a:lnTo>
                  <a:lnTo>
                    <a:pt x="35964822" y="144780"/>
                  </a:lnTo>
                  <a:close/>
                  <a:moveTo>
                    <a:pt x="144780" y="19686257"/>
                  </a:moveTo>
                  <a:lnTo>
                    <a:pt x="35964822" y="19686257"/>
                  </a:lnTo>
                  <a:lnTo>
                    <a:pt x="35964822" y="19831038"/>
                  </a:lnTo>
                  <a:lnTo>
                    <a:pt x="144780" y="19831038"/>
                  </a:lnTo>
                  <a:lnTo>
                    <a:pt x="144780" y="19686257"/>
                  </a:lnTo>
                  <a:close/>
                  <a:moveTo>
                    <a:pt x="35964822" y="0"/>
                  </a:moveTo>
                  <a:lnTo>
                    <a:pt x="36109604" y="0"/>
                  </a:lnTo>
                  <a:lnTo>
                    <a:pt x="36109604" y="144780"/>
                  </a:lnTo>
                  <a:lnTo>
                    <a:pt x="35964822" y="144780"/>
                  </a:lnTo>
                  <a:lnTo>
                    <a:pt x="35964822" y="0"/>
                  </a:lnTo>
                  <a:close/>
                  <a:moveTo>
                    <a:pt x="0" y="0"/>
                  </a:moveTo>
                  <a:lnTo>
                    <a:pt x="144780" y="0"/>
                  </a:lnTo>
                  <a:lnTo>
                    <a:pt x="144780" y="144780"/>
                  </a:lnTo>
                  <a:lnTo>
                    <a:pt x="0" y="144780"/>
                  </a:lnTo>
                  <a:lnTo>
                    <a:pt x="0" y="0"/>
                  </a:lnTo>
                  <a:close/>
                  <a:moveTo>
                    <a:pt x="144780" y="0"/>
                  </a:moveTo>
                  <a:lnTo>
                    <a:pt x="35964822" y="0"/>
                  </a:lnTo>
                  <a:lnTo>
                    <a:pt x="35964822" y="144780"/>
                  </a:lnTo>
                  <a:lnTo>
                    <a:pt x="144780" y="144780"/>
                  </a:lnTo>
                  <a:lnTo>
                    <a:pt x="144780" y="0"/>
                  </a:lnTo>
                  <a:close/>
                </a:path>
              </a:pathLst>
            </a:custGeom>
            <a:solidFill>
              <a:srgbClr val="1D2831"/>
            </a:solidFill>
          </p:spPr>
          <p:txBody>
            <a:bodyPr/>
            <a:lstStyle/>
            <a:p>
              <a:endParaRPr lang="en-US"/>
            </a:p>
          </p:txBody>
        </p:sp>
      </p:grpSp>
      <p:sp>
        <p:nvSpPr>
          <p:cNvPr id="5" name="Freeform 5"/>
          <p:cNvSpPr/>
          <p:nvPr/>
        </p:nvSpPr>
        <p:spPr>
          <a:xfrm>
            <a:off x="737936" y="1694476"/>
            <a:ext cx="5358064" cy="7640024"/>
          </a:xfrm>
          <a:custGeom>
            <a:avLst/>
            <a:gdLst/>
            <a:ahLst/>
            <a:cxnLst/>
            <a:rect l="l" t="t" r="r" b="b"/>
            <a:pathLst>
              <a:path w="7530000" h="7172325">
                <a:moveTo>
                  <a:pt x="0" y="0"/>
                </a:moveTo>
                <a:lnTo>
                  <a:pt x="7530000" y="0"/>
                </a:lnTo>
                <a:lnTo>
                  <a:pt x="7530000" y="7172324"/>
                </a:lnTo>
                <a:lnTo>
                  <a:pt x="0" y="7172324"/>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5334000" y="846777"/>
            <a:ext cx="11658600" cy="780983"/>
          </a:xfrm>
          <a:prstGeom prst="rect">
            <a:avLst/>
          </a:prstGeom>
        </p:spPr>
        <p:txBody>
          <a:bodyPr wrap="square" lIns="0" tIns="0" rIns="0" bIns="0" rtlCol="0" anchor="t">
            <a:spAutoFit/>
          </a:bodyPr>
          <a:lstStyle/>
          <a:p>
            <a:pPr algn="ctr">
              <a:lnSpc>
                <a:spcPts val="7000"/>
              </a:lnSpc>
              <a:spcBef>
                <a:spcPct val="0"/>
              </a:spcBef>
            </a:pPr>
            <a:r>
              <a:rPr lang="en-US" sz="2800" dirty="0">
                <a:solidFill>
                  <a:srgbClr val="000000"/>
                </a:solidFill>
                <a:latin typeface="Nunito Bold"/>
                <a:ea typeface="Nunito Bold"/>
                <a:cs typeface="Nunito Bold"/>
                <a:sym typeface="Nunito Bold"/>
              </a:rPr>
              <a:t>XEM XÉT MÔI TRƯỜNG GIÁO DỤC PHÁT HUY TÍNH TÍCH CỰC​ GỒM:</a:t>
            </a:r>
          </a:p>
        </p:txBody>
      </p:sp>
      <p:sp>
        <p:nvSpPr>
          <p:cNvPr id="7" name="TextBox 7"/>
          <p:cNvSpPr txBox="1"/>
          <p:nvPr/>
        </p:nvSpPr>
        <p:spPr>
          <a:xfrm>
            <a:off x="9144000" y="3467100"/>
            <a:ext cx="8115300" cy="538609"/>
          </a:xfrm>
          <a:prstGeom prst="rect">
            <a:avLst/>
          </a:prstGeom>
        </p:spPr>
        <p:txBody>
          <a:bodyPr lIns="0" tIns="0" rIns="0" bIns="0" rtlCol="0" anchor="t">
            <a:spAutoFit/>
          </a:bodyPr>
          <a:lstStyle/>
          <a:p>
            <a:pPr algn="just">
              <a:lnSpc>
                <a:spcPts val="4350"/>
              </a:lnSpc>
            </a:pPr>
            <a:r>
              <a:rPr lang="en-US" sz="3000" spc="69" dirty="0">
                <a:solidFill>
                  <a:srgbClr val="000000"/>
                </a:solidFill>
                <a:latin typeface="Nunito"/>
                <a:ea typeface="Nunito"/>
                <a:cs typeface="Nunito"/>
                <a:sym typeface="Nunito"/>
              </a:rPr>
              <a:t>    </a:t>
            </a:r>
          </a:p>
        </p:txBody>
      </p:sp>
      <p:sp>
        <p:nvSpPr>
          <p:cNvPr id="8" name="TextBox 8"/>
          <p:cNvSpPr txBox="1"/>
          <p:nvPr/>
        </p:nvSpPr>
        <p:spPr>
          <a:xfrm>
            <a:off x="9144000" y="7077075"/>
            <a:ext cx="8115300" cy="538609"/>
          </a:xfrm>
          <a:prstGeom prst="rect">
            <a:avLst/>
          </a:prstGeom>
        </p:spPr>
        <p:txBody>
          <a:bodyPr lIns="0" tIns="0" rIns="0" bIns="0" rtlCol="0" anchor="t">
            <a:spAutoFit/>
          </a:bodyPr>
          <a:lstStyle/>
          <a:p>
            <a:pPr algn="just">
              <a:lnSpc>
                <a:spcPts val="4350"/>
              </a:lnSpc>
            </a:pPr>
            <a:r>
              <a:rPr lang="en-US" sz="3000" spc="69" dirty="0">
                <a:solidFill>
                  <a:srgbClr val="000000"/>
                </a:solidFill>
                <a:latin typeface="Nunito"/>
                <a:ea typeface="Nunito"/>
                <a:cs typeface="Nunito"/>
                <a:sym typeface="Nunito"/>
              </a:rPr>
              <a:t>   </a:t>
            </a:r>
          </a:p>
        </p:txBody>
      </p:sp>
      <p:sp>
        <p:nvSpPr>
          <p:cNvPr id="10" name="TextBox 9">
            <a:extLst>
              <a:ext uri="{FF2B5EF4-FFF2-40B4-BE49-F238E27FC236}">
                <a16:creationId xmlns:a16="http://schemas.microsoft.com/office/drawing/2014/main" id="{63CE23D2-BD35-47EB-8278-882AA4DD1AC2}"/>
              </a:ext>
            </a:extLst>
          </p:cNvPr>
          <p:cNvSpPr txBox="1"/>
          <p:nvPr/>
        </p:nvSpPr>
        <p:spPr>
          <a:xfrm>
            <a:off x="6477001" y="1866901"/>
            <a:ext cx="11049000" cy="8067145"/>
          </a:xfrm>
          <a:prstGeom prst="rect">
            <a:avLst/>
          </a:prstGeom>
          <a:noFill/>
        </p:spPr>
        <p:txBody>
          <a:bodyPr wrap="square">
            <a:spAutoFit/>
          </a:bodyPr>
          <a:lstStyle/>
          <a:p>
            <a:pPr algn="just">
              <a:lnSpc>
                <a:spcPct val="130000"/>
              </a:lnSpc>
              <a:spcAft>
                <a:spcPts val="800"/>
              </a:spcAft>
              <a:tabLst>
                <a:tab pos="630555" algn="l"/>
              </a:tabLst>
            </a:pPr>
            <a:r>
              <a:rPr lang="en-US" sz="2400" i="1"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Khi </a:t>
            </a:r>
            <a:r>
              <a:rPr lang="en-US" sz="2400" i="1"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2400" i="1"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400" i="1"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2400" i="1"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i="1"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spc="-2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400" i="1"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24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huy</a:t>
            </a:r>
            <a:r>
              <a:rPr lang="en-US" sz="24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4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cực</a:t>
            </a:r>
            <a:r>
              <a:rPr lang="en-US" sz="24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mầm</a:t>
            </a:r>
            <a:r>
              <a:rPr lang="en-US" sz="24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non, </a:t>
            </a:r>
            <a:r>
              <a:rPr lang="en-US" sz="24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24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4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800"/>
              </a:spcAft>
              <a:tabLst>
                <a:tab pos="630555" algn="l"/>
              </a:tabLst>
            </a:pP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Sở</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đáp</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30000"/>
              </a:lnSpc>
              <a:spcAft>
                <a:spcPts val="800"/>
              </a:spcAft>
              <a:tabLst>
                <a:tab pos="630555" algn="l"/>
              </a:tabLst>
            </a:pP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khám</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30000"/>
              </a:lnSpc>
              <a:spcAft>
                <a:spcPts val="800"/>
              </a:spcAft>
              <a:tabLst>
                <a:tab pos="630555" algn="l"/>
              </a:tabLst>
            </a:pP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khuyến</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khích</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khám</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30000"/>
              </a:lnSpc>
              <a:spcAft>
                <a:spcPts val="800"/>
              </a:spcAft>
              <a:tabLst>
                <a:tab pos="630555" algn="l"/>
              </a:tabLst>
            </a:pP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4.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kiếm</a:t>
            </a:r>
            <a:r>
              <a:rPr lang="en-US" sz="2400" spc="-2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khám</a:t>
            </a:r>
            <a:r>
              <a:rPr lang="en-US" sz="2400" spc="-2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a:t>
            </a:r>
            <a:r>
              <a:rPr lang="en-US" sz="2400" spc="-2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30000"/>
              </a:lnSpc>
              <a:spcAft>
                <a:spcPts val="800"/>
              </a:spcAft>
              <a:tabLst>
                <a:tab pos="630555" algn="l"/>
              </a:tabLst>
            </a:pP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5.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nhỏ</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30000"/>
              </a:lnSpc>
              <a:spcAft>
                <a:spcPts val="800"/>
              </a:spcAft>
              <a:tabLst>
                <a:tab pos="630555" algn="l"/>
              </a:tabLst>
            </a:pP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6.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kỹ</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thú</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hỗ</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trợ</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30000"/>
              </a:lnSpc>
              <a:spcAft>
                <a:spcPts val="800"/>
              </a:spcAft>
              <a:tabLst>
                <a:tab pos="630555" algn="l"/>
              </a:tabLst>
            </a:pP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7.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bắt</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đầ</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u</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30000"/>
              </a:lnSpc>
              <a:spcAft>
                <a:spcPts val="800"/>
              </a:spcAft>
              <a:tabLst>
                <a:tab pos="630555" algn="l"/>
              </a:tabLst>
            </a:pP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8.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Trẻ</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cung</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cân</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spc="-2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Vui</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vận</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Khoa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toán</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đóng</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vai</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đóng</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cát</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Trải</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spc="-20"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spc="-2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321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1D0F1"/>
        </a:solidFill>
        <a:effectLst/>
      </p:bgPr>
    </p:bg>
    <p:spTree>
      <p:nvGrpSpPr>
        <p:cNvPr id="1" name=""/>
        <p:cNvGrpSpPr/>
        <p:nvPr/>
      </p:nvGrpSpPr>
      <p:grpSpPr>
        <a:xfrm>
          <a:off x="0" y="0"/>
          <a:ext cx="0" cy="0"/>
          <a:chOff x="0" y="0"/>
          <a:chExt cx="0" cy="0"/>
        </a:xfrm>
      </p:grpSpPr>
      <p:grpSp>
        <p:nvGrpSpPr>
          <p:cNvPr id="2" name="Group 2"/>
          <p:cNvGrpSpPr/>
          <p:nvPr/>
        </p:nvGrpSpPr>
        <p:grpSpPr>
          <a:xfrm>
            <a:off x="354213" y="316236"/>
            <a:ext cx="17579574" cy="9654528"/>
            <a:chOff x="0" y="0"/>
            <a:chExt cx="36109603" cy="19831037"/>
          </a:xfrm>
        </p:grpSpPr>
        <p:sp>
          <p:nvSpPr>
            <p:cNvPr id="3" name="Freeform 3"/>
            <p:cNvSpPr/>
            <p:nvPr/>
          </p:nvSpPr>
          <p:spPr>
            <a:xfrm>
              <a:off x="72390" y="72390"/>
              <a:ext cx="35964824" cy="19686257"/>
            </a:xfrm>
            <a:custGeom>
              <a:avLst/>
              <a:gdLst/>
              <a:ahLst/>
              <a:cxnLst/>
              <a:rect l="l" t="t" r="r" b="b"/>
              <a:pathLst>
                <a:path w="35964824" h="19686257">
                  <a:moveTo>
                    <a:pt x="0" y="0"/>
                  </a:moveTo>
                  <a:lnTo>
                    <a:pt x="35964824" y="0"/>
                  </a:lnTo>
                  <a:lnTo>
                    <a:pt x="35964824" y="19686257"/>
                  </a:lnTo>
                  <a:lnTo>
                    <a:pt x="0" y="19686257"/>
                  </a:lnTo>
                  <a:lnTo>
                    <a:pt x="0" y="0"/>
                  </a:lnTo>
                  <a:close/>
                </a:path>
              </a:pathLst>
            </a:custGeom>
            <a:solidFill>
              <a:srgbClr val="FFFFFF"/>
            </a:solidFill>
          </p:spPr>
          <p:txBody>
            <a:bodyPr/>
            <a:lstStyle/>
            <a:p>
              <a:endParaRPr lang="en-US"/>
            </a:p>
          </p:txBody>
        </p:sp>
        <p:sp>
          <p:nvSpPr>
            <p:cNvPr id="4" name="Freeform 4"/>
            <p:cNvSpPr/>
            <p:nvPr/>
          </p:nvSpPr>
          <p:spPr>
            <a:xfrm>
              <a:off x="0" y="0"/>
              <a:ext cx="36109604" cy="19831038"/>
            </a:xfrm>
            <a:custGeom>
              <a:avLst/>
              <a:gdLst/>
              <a:ahLst/>
              <a:cxnLst/>
              <a:rect l="l" t="t" r="r" b="b"/>
              <a:pathLst>
                <a:path w="36109604" h="19831038">
                  <a:moveTo>
                    <a:pt x="35964822" y="19686257"/>
                  </a:moveTo>
                  <a:lnTo>
                    <a:pt x="36109604" y="19686257"/>
                  </a:lnTo>
                  <a:lnTo>
                    <a:pt x="36109604" y="19831038"/>
                  </a:lnTo>
                  <a:lnTo>
                    <a:pt x="35964822" y="19831038"/>
                  </a:lnTo>
                  <a:lnTo>
                    <a:pt x="35964822" y="19686257"/>
                  </a:lnTo>
                  <a:close/>
                  <a:moveTo>
                    <a:pt x="0" y="144780"/>
                  </a:moveTo>
                  <a:lnTo>
                    <a:pt x="144780" y="144780"/>
                  </a:lnTo>
                  <a:lnTo>
                    <a:pt x="144780" y="19686257"/>
                  </a:lnTo>
                  <a:lnTo>
                    <a:pt x="0" y="19686257"/>
                  </a:lnTo>
                  <a:lnTo>
                    <a:pt x="0" y="144780"/>
                  </a:lnTo>
                  <a:close/>
                  <a:moveTo>
                    <a:pt x="0" y="19686257"/>
                  </a:moveTo>
                  <a:lnTo>
                    <a:pt x="144780" y="19686257"/>
                  </a:lnTo>
                  <a:lnTo>
                    <a:pt x="144780" y="19831038"/>
                  </a:lnTo>
                  <a:lnTo>
                    <a:pt x="0" y="19831038"/>
                  </a:lnTo>
                  <a:lnTo>
                    <a:pt x="0" y="19686257"/>
                  </a:lnTo>
                  <a:close/>
                  <a:moveTo>
                    <a:pt x="35964822" y="144780"/>
                  </a:moveTo>
                  <a:lnTo>
                    <a:pt x="36109604" y="144780"/>
                  </a:lnTo>
                  <a:lnTo>
                    <a:pt x="36109604" y="19686257"/>
                  </a:lnTo>
                  <a:lnTo>
                    <a:pt x="35964822" y="19686257"/>
                  </a:lnTo>
                  <a:lnTo>
                    <a:pt x="35964822" y="144780"/>
                  </a:lnTo>
                  <a:close/>
                  <a:moveTo>
                    <a:pt x="144780" y="19686257"/>
                  </a:moveTo>
                  <a:lnTo>
                    <a:pt x="35964822" y="19686257"/>
                  </a:lnTo>
                  <a:lnTo>
                    <a:pt x="35964822" y="19831038"/>
                  </a:lnTo>
                  <a:lnTo>
                    <a:pt x="144780" y="19831038"/>
                  </a:lnTo>
                  <a:lnTo>
                    <a:pt x="144780" y="19686257"/>
                  </a:lnTo>
                  <a:close/>
                  <a:moveTo>
                    <a:pt x="35964822" y="0"/>
                  </a:moveTo>
                  <a:lnTo>
                    <a:pt x="36109604" y="0"/>
                  </a:lnTo>
                  <a:lnTo>
                    <a:pt x="36109604" y="144780"/>
                  </a:lnTo>
                  <a:lnTo>
                    <a:pt x="35964822" y="144780"/>
                  </a:lnTo>
                  <a:lnTo>
                    <a:pt x="35964822" y="0"/>
                  </a:lnTo>
                  <a:close/>
                  <a:moveTo>
                    <a:pt x="0" y="0"/>
                  </a:moveTo>
                  <a:lnTo>
                    <a:pt x="144780" y="0"/>
                  </a:lnTo>
                  <a:lnTo>
                    <a:pt x="144780" y="144780"/>
                  </a:lnTo>
                  <a:lnTo>
                    <a:pt x="0" y="144780"/>
                  </a:lnTo>
                  <a:lnTo>
                    <a:pt x="0" y="0"/>
                  </a:lnTo>
                  <a:close/>
                  <a:moveTo>
                    <a:pt x="144780" y="0"/>
                  </a:moveTo>
                  <a:lnTo>
                    <a:pt x="35964822" y="0"/>
                  </a:lnTo>
                  <a:lnTo>
                    <a:pt x="35964822" y="144780"/>
                  </a:lnTo>
                  <a:lnTo>
                    <a:pt x="144780" y="144780"/>
                  </a:lnTo>
                  <a:lnTo>
                    <a:pt x="144780" y="0"/>
                  </a:lnTo>
                  <a:close/>
                </a:path>
              </a:pathLst>
            </a:custGeom>
            <a:solidFill>
              <a:srgbClr val="1D2831"/>
            </a:solidFill>
          </p:spPr>
          <p:txBody>
            <a:bodyPr/>
            <a:lstStyle/>
            <a:p>
              <a:endParaRPr lang="en-US"/>
            </a:p>
          </p:txBody>
        </p:sp>
      </p:grpSp>
      <p:sp>
        <p:nvSpPr>
          <p:cNvPr id="5" name="Freeform 5"/>
          <p:cNvSpPr/>
          <p:nvPr/>
        </p:nvSpPr>
        <p:spPr>
          <a:xfrm>
            <a:off x="1295400" y="3674529"/>
            <a:ext cx="7281285" cy="5841613"/>
          </a:xfrm>
          <a:custGeom>
            <a:avLst/>
            <a:gdLst/>
            <a:ahLst/>
            <a:cxnLst/>
            <a:rect l="l" t="t" r="r" b="b"/>
            <a:pathLst>
              <a:path w="7547985" h="6179912">
                <a:moveTo>
                  <a:pt x="0" y="0"/>
                </a:moveTo>
                <a:lnTo>
                  <a:pt x="7547985" y="0"/>
                </a:lnTo>
                <a:lnTo>
                  <a:pt x="7547985" y="6179912"/>
                </a:lnTo>
                <a:lnTo>
                  <a:pt x="0" y="6179912"/>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2886517" y="1945756"/>
            <a:ext cx="14372783" cy="1835150"/>
          </a:xfrm>
          <a:prstGeom prst="rect">
            <a:avLst/>
          </a:prstGeom>
        </p:spPr>
        <p:txBody>
          <a:bodyPr lIns="0" tIns="0" rIns="0" bIns="0" rtlCol="0" anchor="t">
            <a:spAutoFit/>
          </a:bodyPr>
          <a:lstStyle/>
          <a:p>
            <a:pPr algn="just">
              <a:lnSpc>
                <a:spcPts val="4929"/>
              </a:lnSpc>
            </a:pPr>
            <a:r>
              <a:rPr lang="en-US" sz="3399" spc="78" dirty="0">
                <a:solidFill>
                  <a:srgbClr val="000000"/>
                </a:solidFill>
                <a:latin typeface="Nunito Bold"/>
                <a:ea typeface="Nunito Bold"/>
                <a:cs typeface="Nunito Bold"/>
                <a:sym typeface="Nunito Bold"/>
              </a:rPr>
              <a:t>Câu hỏi:</a:t>
            </a:r>
            <a:r>
              <a:rPr lang="en-US" sz="3399" spc="78" dirty="0">
                <a:solidFill>
                  <a:srgbClr val="000000"/>
                </a:solidFill>
                <a:latin typeface="Nunito"/>
                <a:ea typeface="Nunito"/>
                <a:cs typeface="Nunito"/>
                <a:sym typeface="Nunito"/>
              </a:rPr>
              <a:t> Ý nghĩa của xây dựng môi trường phát huy tính tích cực của trẻ mầm non?</a:t>
            </a:r>
          </a:p>
          <a:p>
            <a:pPr algn="just">
              <a:lnSpc>
                <a:spcPts val="4929"/>
              </a:lnSpc>
            </a:pPr>
            <a:endParaRPr lang="en-US" sz="3399" spc="78" dirty="0">
              <a:solidFill>
                <a:srgbClr val="000000"/>
              </a:solidFill>
              <a:latin typeface="Nunito"/>
              <a:ea typeface="Nunito"/>
              <a:cs typeface="Nunito"/>
              <a:sym typeface="Nunito"/>
            </a:endParaRPr>
          </a:p>
        </p:txBody>
      </p:sp>
      <p:sp>
        <p:nvSpPr>
          <p:cNvPr id="7" name="Freeform 7"/>
          <p:cNvSpPr/>
          <p:nvPr/>
        </p:nvSpPr>
        <p:spPr>
          <a:xfrm>
            <a:off x="9196592" y="3674529"/>
            <a:ext cx="8095900" cy="5943740"/>
          </a:xfrm>
          <a:custGeom>
            <a:avLst/>
            <a:gdLst/>
            <a:ahLst/>
            <a:cxnLst/>
            <a:rect l="l" t="t" r="r" b="b"/>
            <a:pathLst>
              <a:path w="8095900" h="5943740">
                <a:moveTo>
                  <a:pt x="0" y="0"/>
                </a:moveTo>
                <a:lnTo>
                  <a:pt x="8095900" y="0"/>
                </a:lnTo>
                <a:lnTo>
                  <a:pt x="8095900" y="5943740"/>
                </a:lnTo>
                <a:lnTo>
                  <a:pt x="0" y="5943740"/>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2886517" y="942975"/>
            <a:ext cx="9095325" cy="692151"/>
          </a:xfrm>
          <a:prstGeom prst="rect">
            <a:avLst/>
          </a:prstGeom>
        </p:spPr>
        <p:txBody>
          <a:bodyPr lIns="0" tIns="0" rIns="0" bIns="0" rtlCol="0" anchor="t">
            <a:spAutoFit/>
          </a:bodyPr>
          <a:lstStyle/>
          <a:p>
            <a:pPr algn="just">
              <a:lnSpc>
                <a:spcPts val="5799"/>
              </a:lnSpc>
            </a:pPr>
            <a:r>
              <a:rPr lang="en-US" sz="3999" spc="91" dirty="0">
                <a:solidFill>
                  <a:srgbClr val="000000"/>
                </a:solidFill>
                <a:latin typeface="Nunito Bold"/>
                <a:ea typeface="Nunito Bold"/>
                <a:cs typeface="Nunito Bold"/>
                <a:sym typeface="Nunito Bold"/>
              </a:rPr>
              <a:t>Phiếu 3: Hoàn thành nhiệm vụ:</a:t>
            </a:r>
          </a:p>
        </p:txBody>
      </p:sp>
      <p:sp>
        <p:nvSpPr>
          <p:cNvPr id="9" name="Freeform 9"/>
          <p:cNvSpPr/>
          <p:nvPr/>
        </p:nvSpPr>
        <p:spPr>
          <a:xfrm>
            <a:off x="826723" y="1117750"/>
            <a:ext cx="1691700" cy="1410455"/>
          </a:xfrm>
          <a:custGeom>
            <a:avLst/>
            <a:gdLst/>
            <a:ahLst/>
            <a:cxnLst/>
            <a:rect l="l" t="t" r="r" b="b"/>
            <a:pathLst>
              <a:path w="1691700" h="1410455">
                <a:moveTo>
                  <a:pt x="0" y="0"/>
                </a:moveTo>
                <a:lnTo>
                  <a:pt x="1691700" y="0"/>
                </a:lnTo>
                <a:lnTo>
                  <a:pt x="1691700" y="1410455"/>
                </a:lnTo>
                <a:lnTo>
                  <a:pt x="0" y="1410455"/>
                </a:lnTo>
                <a:lnTo>
                  <a:pt x="0" y="0"/>
                </a:lnTo>
                <a:close/>
              </a:path>
            </a:pathLst>
          </a:custGeom>
          <a:blipFill>
            <a:blip r:embed="rId4"/>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4886</TotalTime>
  <Words>3843</Words>
  <Application>Microsoft Office PowerPoint</Application>
  <PresentationFormat>Custom</PresentationFormat>
  <Paragraphs>250</Paragraphs>
  <Slides>36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Calibri</vt:lpstr>
      <vt:lpstr>Nunito Bold Bold</vt:lpstr>
      <vt:lpstr>Nunito</vt:lpstr>
      <vt:lpstr>Times New Roman</vt:lpstr>
      <vt:lpstr>Nunito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Bố trí môi trường hấp dẫn dễ tiếp cận và sử dụng, kích thích sự sáng tạo của trẻ</vt:lpstr>
      <vt:lpstr>1.2. Linh hoạt trong bố trí nội thất và trang thiết bị, học liệu mở</vt:lpstr>
      <vt:lpstr>PowerPoint Presentation</vt:lpstr>
      <vt:lpstr>PowerPoint Presentation</vt:lpstr>
      <vt:lpstr>PowerPoint Presentation</vt:lpstr>
      <vt:lpstr>Tổ chức xây dựng môi trường tâm lý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XÂY DỰNG MÔI TRƯỜNG GIÁO DỤC PHÁT HUY TÍNH TÍCH CỰC CHO TRẺ MẦM NON</dc:title>
  <dc:creator>DELL</dc:creator>
  <cp:lastModifiedBy>Đinh Ngọc Quang</cp:lastModifiedBy>
  <cp:revision>75</cp:revision>
  <dcterms:created xsi:type="dcterms:W3CDTF">2006-08-16T00:00:00Z</dcterms:created>
  <dcterms:modified xsi:type="dcterms:W3CDTF">2024-10-16T10:20:05Z</dcterms:modified>
  <dc:identifier>DAGMGrDIfXk</dc:identifier>
</cp:coreProperties>
</file>