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74" r:id="rId4"/>
    <p:sldId id="257" r:id="rId5"/>
    <p:sldId id="258" r:id="rId6"/>
    <p:sldId id="275" r:id="rId7"/>
    <p:sldId id="259" r:id="rId8"/>
    <p:sldId id="260" r:id="rId9"/>
    <p:sldId id="261" r:id="rId10"/>
    <p:sldId id="276" r:id="rId11"/>
    <p:sldId id="262" r:id="rId12"/>
    <p:sldId id="263" r:id="rId13"/>
    <p:sldId id="277" r:id="rId14"/>
    <p:sldId id="264" r:id="rId15"/>
    <p:sldId id="265" r:id="rId16"/>
    <p:sldId id="266" r:id="rId17"/>
    <p:sldId id="267" r:id="rId18"/>
    <p:sldId id="273" r:id="rId19"/>
    <p:sldId id="278" r:id="rId20"/>
    <p:sldId id="272" r:id="rId21"/>
    <p:sldId id="268" r:id="rId22"/>
    <p:sldId id="269" r:id="rId23"/>
    <p:sldId id="270" r:id="rId24"/>
    <p:sldId id="271" r:id="rId25"/>
  </p:sldIdLst>
  <p:sldSz cx="18288000" cy="10287000"/>
  <p:notesSz cx="6858000" cy="9144000"/>
  <p:embeddedFontLst>
    <p:embeddedFont>
      <p:font typeface="Cocomat Pro" panose="020B0604020202020204" charset="0"/>
      <p:regular r:id="rId26"/>
    </p:embeddedFont>
    <p:embeddedFont>
      <p:font typeface="Cocomat Pro Bold" panose="020B0604020202020204" charset="0"/>
      <p:regular r:id="rId27"/>
    </p:embeddedFont>
    <p:embeddedFont>
      <p:font typeface="Quicksan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1392" y="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211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9019" y="9686925"/>
            <a:ext cx="2153256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55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51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lvl1pPr algn="ctr" defTabSz="1142955" rtl="0" eaLnBrk="1" latinLnBrk="0" hangingPunct="1">
        <a:spcBef>
          <a:spcPct val="0"/>
        </a:spcBef>
        <a:buNone/>
        <a:defRPr sz="55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8609" indent="-428609" algn="l" defTabSz="11429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1pPr>
      <a:lvl2pPr marL="928650" indent="-357173" algn="l" defTabSz="1142955" rtl="0" eaLnBrk="1" latinLnBrk="0" hangingPunct="1">
        <a:spcBef>
          <a:spcPct val="20000"/>
        </a:spcBef>
        <a:buFont typeface="Arial" panose="020B0604020202020204" pitchFamily="34" charset="0"/>
        <a:buChar char="–"/>
        <a:defRPr sz="3499" kern="1200">
          <a:solidFill>
            <a:schemeClr val="tx1"/>
          </a:solidFill>
          <a:latin typeface="+mn-lt"/>
          <a:ea typeface="+mn-ea"/>
          <a:cs typeface="+mn-cs"/>
        </a:defRPr>
      </a:lvl2pPr>
      <a:lvl3pPr marL="1428693" indent="-285738" algn="l" defTabSz="11429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00171" indent="-285738" algn="l" defTabSz="11429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1" kern="1200">
          <a:solidFill>
            <a:schemeClr val="tx1"/>
          </a:solidFill>
          <a:latin typeface="+mn-lt"/>
          <a:ea typeface="+mn-ea"/>
          <a:cs typeface="+mn-cs"/>
        </a:defRPr>
      </a:lvl4pPr>
      <a:lvl5pPr marL="2571647" indent="-285738" algn="l" defTabSz="1142955" rtl="0" eaLnBrk="1" latinLnBrk="0" hangingPunct="1">
        <a:spcBef>
          <a:spcPct val="20000"/>
        </a:spcBef>
        <a:buFont typeface="Arial" panose="020B0604020202020204" pitchFamily="34" charset="0"/>
        <a:buChar char="»"/>
        <a:defRPr sz="2501" kern="1200">
          <a:solidFill>
            <a:schemeClr val="tx1"/>
          </a:solidFill>
          <a:latin typeface="+mn-lt"/>
          <a:ea typeface="+mn-ea"/>
          <a:cs typeface="+mn-cs"/>
        </a:defRPr>
      </a:lvl5pPr>
      <a:lvl6pPr marL="3143124" indent="-285738" algn="l" defTabSz="11429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1" kern="1200">
          <a:solidFill>
            <a:schemeClr val="tx1"/>
          </a:solidFill>
          <a:latin typeface="+mn-lt"/>
          <a:ea typeface="+mn-ea"/>
          <a:cs typeface="+mn-cs"/>
        </a:defRPr>
      </a:lvl6pPr>
      <a:lvl7pPr marL="3714602" indent="-285738" algn="l" defTabSz="11429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1" kern="1200">
          <a:solidFill>
            <a:schemeClr val="tx1"/>
          </a:solidFill>
          <a:latin typeface="+mn-lt"/>
          <a:ea typeface="+mn-ea"/>
          <a:cs typeface="+mn-cs"/>
        </a:defRPr>
      </a:lvl7pPr>
      <a:lvl8pPr marL="4286079" indent="-285738" algn="l" defTabSz="11429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1" kern="1200">
          <a:solidFill>
            <a:schemeClr val="tx1"/>
          </a:solidFill>
          <a:latin typeface="+mn-lt"/>
          <a:ea typeface="+mn-ea"/>
          <a:cs typeface="+mn-cs"/>
        </a:defRPr>
      </a:lvl8pPr>
      <a:lvl9pPr marL="4857555" indent="-285738" algn="l" defTabSz="11429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55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71478" algn="l" defTabSz="1142955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5" algn="l" defTabSz="1142955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714431" algn="l" defTabSz="1142955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09" algn="l" defTabSz="1142955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857386" algn="l" defTabSz="1142955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428864" algn="l" defTabSz="1142955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4000340" algn="l" defTabSz="1142955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571817" algn="l" defTabSz="1142955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266700"/>
            <a:ext cx="17830800" cy="9753600"/>
            <a:chOff x="0" y="0"/>
            <a:chExt cx="4995349" cy="2876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82863">
            <a:off x="11901941" y="3309917"/>
            <a:ext cx="5751358" cy="4694572"/>
          </a:xfrm>
          <a:custGeom>
            <a:avLst/>
            <a:gdLst/>
            <a:ahLst/>
            <a:cxnLst/>
            <a:rect l="l" t="t" r="r" b="b"/>
            <a:pathLst>
              <a:path w="5751358" h="4694572">
                <a:moveTo>
                  <a:pt x="0" y="0"/>
                </a:moveTo>
                <a:lnTo>
                  <a:pt x="5751358" y="0"/>
                </a:lnTo>
                <a:lnTo>
                  <a:pt x="5751358" y="4694572"/>
                </a:lnTo>
                <a:lnTo>
                  <a:pt x="0" y="46945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4343400" y="8373135"/>
            <a:ext cx="9372599" cy="921448"/>
            <a:chOff x="0" y="0"/>
            <a:chExt cx="1122240" cy="2426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2240" cy="242686"/>
            </a:xfrm>
            <a:custGeom>
              <a:avLst/>
              <a:gdLst/>
              <a:ahLst/>
              <a:cxnLst/>
              <a:rect l="l" t="t" r="r" b="b"/>
              <a:pathLst>
                <a:path w="1122240" h="242686">
                  <a:moveTo>
                    <a:pt x="27254" y="0"/>
                  </a:moveTo>
                  <a:lnTo>
                    <a:pt x="1094986" y="0"/>
                  </a:lnTo>
                  <a:cubicBezTo>
                    <a:pt x="1102214" y="0"/>
                    <a:pt x="1109146" y="2871"/>
                    <a:pt x="1114257" y="7982"/>
                  </a:cubicBezTo>
                  <a:cubicBezTo>
                    <a:pt x="1119368" y="13094"/>
                    <a:pt x="1122240" y="20026"/>
                    <a:pt x="1122240" y="27254"/>
                  </a:cubicBezTo>
                  <a:lnTo>
                    <a:pt x="1122240" y="215432"/>
                  </a:lnTo>
                  <a:cubicBezTo>
                    <a:pt x="1122240" y="230484"/>
                    <a:pt x="1110038" y="242686"/>
                    <a:pt x="1094986" y="242686"/>
                  </a:cubicBezTo>
                  <a:lnTo>
                    <a:pt x="27254" y="242686"/>
                  </a:lnTo>
                  <a:cubicBezTo>
                    <a:pt x="12202" y="242686"/>
                    <a:pt x="0" y="230484"/>
                    <a:pt x="0" y="215432"/>
                  </a:cubicBezTo>
                  <a:lnTo>
                    <a:pt x="0" y="27254"/>
                  </a:lnTo>
                  <a:cubicBezTo>
                    <a:pt x="0" y="12202"/>
                    <a:pt x="12202" y="0"/>
                    <a:pt x="272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969C4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22240" cy="280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00966" y="3191362"/>
            <a:ext cx="11376405" cy="4881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76"/>
              </a:lnSpc>
            </a:pP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Hướng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dẫn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tổ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chức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các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hoạt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động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giáo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dục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cảm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xúc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xã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hội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cho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trẻ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mầm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non (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Phần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1)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19400" y="952501"/>
            <a:ext cx="12545977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 b="1" dirty="0">
                <a:solidFill>
                  <a:srgbClr val="7969C4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SỞ GIÁO DỤC VÀ ĐÀO TẠO NINH BÌNH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648200" y="8557761"/>
            <a:ext cx="8686799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31"/>
              </a:lnSpc>
            </a:pPr>
            <a:r>
              <a:rPr lang="en-US" sz="4399" b="1" i="1" dirty="0" err="1">
                <a:solidFill>
                  <a:srgbClr val="7969C4"/>
                </a:solidFill>
                <a:latin typeface="Cocomat Pro"/>
                <a:ea typeface="Cocomat Pro"/>
                <a:cs typeface="Cocomat Pro"/>
                <a:sym typeface="Cocomat Pro"/>
              </a:rPr>
              <a:t>Ninh</a:t>
            </a:r>
            <a:r>
              <a:rPr lang="en-US" sz="4399" b="1" i="1" dirty="0">
                <a:solidFill>
                  <a:srgbClr val="7969C4"/>
                </a:solidFill>
                <a:latin typeface="Cocomat Pro"/>
                <a:ea typeface="Cocomat Pro"/>
                <a:cs typeface="Cocomat Pro"/>
                <a:sym typeface="Cocomat Pro"/>
              </a:rPr>
              <a:t> </a:t>
            </a:r>
            <a:r>
              <a:rPr lang="en-US" sz="4399" b="1" i="1" dirty="0" err="1">
                <a:solidFill>
                  <a:srgbClr val="7969C4"/>
                </a:solidFill>
                <a:latin typeface="Cocomat Pro"/>
                <a:ea typeface="Cocomat Pro"/>
                <a:cs typeface="Cocomat Pro"/>
                <a:sym typeface="Cocomat Pro"/>
              </a:rPr>
              <a:t>Bình</a:t>
            </a:r>
            <a:r>
              <a:rPr lang="en-US" sz="4399" b="1" i="1" dirty="0">
                <a:solidFill>
                  <a:srgbClr val="7969C4"/>
                </a:solidFill>
                <a:latin typeface="Cocomat Pro"/>
                <a:ea typeface="Cocomat Pro"/>
                <a:cs typeface="Cocomat Pro"/>
                <a:sym typeface="Cocomat Pro"/>
              </a:rPr>
              <a:t>, </a:t>
            </a:r>
            <a:r>
              <a:rPr lang="en-US" sz="4399" b="1" i="1" dirty="0" err="1">
                <a:solidFill>
                  <a:srgbClr val="7969C4"/>
                </a:solidFill>
                <a:latin typeface="Cocomat Pro"/>
                <a:ea typeface="Cocomat Pro"/>
                <a:cs typeface="Cocomat Pro"/>
                <a:sym typeface="Cocomat Pro"/>
              </a:rPr>
              <a:t>tháng</a:t>
            </a:r>
            <a:r>
              <a:rPr lang="en-US" sz="4399" b="1" i="1" dirty="0">
                <a:solidFill>
                  <a:srgbClr val="7969C4"/>
                </a:solidFill>
                <a:latin typeface="Cocomat Pro"/>
                <a:ea typeface="Cocomat Pro"/>
                <a:cs typeface="Cocomat Pro"/>
                <a:sym typeface="Cocomat Pro"/>
              </a:rPr>
              <a:t> 10 </a:t>
            </a:r>
            <a:r>
              <a:rPr lang="en-US" sz="4399" b="1" i="1" dirty="0" err="1">
                <a:solidFill>
                  <a:srgbClr val="7969C4"/>
                </a:solidFill>
                <a:latin typeface="Cocomat Pro"/>
                <a:ea typeface="Cocomat Pro"/>
                <a:cs typeface="Cocomat Pro"/>
                <a:sym typeface="Cocomat Pro"/>
              </a:rPr>
              <a:t>năm</a:t>
            </a:r>
            <a:r>
              <a:rPr lang="en-US" sz="4399" b="1" i="1" dirty="0">
                <a:solidFill>
                  <a:srgbClr val="7969C4"/>
                </a:solidFill>
                <a:latin typeface="Cocomat Pro"/>
                <a:ea typeface="Cocomat Pro"/>
                <a:cs typeface="Cocomat Pro"/>
                <a:sym typeface="Cocomat Pro"/>
              </a:rPr>
              <a:t>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314489"/>
            <a:ext cx="18592800" cy="10791989"/>
            <a:chOff x="0" y="0"/>
            <a:chExt cx="4995349" cy="2876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5197" y="1504408"/>
            <a:ext cx="4741380" cy="3555814"/>
            <a:chOff x="0" y="0"/>
            <a:chExt cx="1248759" cy="936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48759" cy="936511"/>
            </a:xfrm>
            <a:custGeom>
              <a:avLst/>
              <a:gdLst/>
              <a:ahLst/>
              <a:cxnLst/>
              <a:rect l="l" t="t" r="r" b="b"/>
              <a:pathLst>
                <a:path w="1248759" h="936511">
                  <a:moveTo>
                    <a:pt x="42454" y="0"/>
                  </a:moveTo>
                  <a:lnTo>
                    <a:pt x="1206305" y="0"/>
                  </a:lnTo>
                  <a:cubicBezTo>
                    <a:pt x="1229751" y="0"/>
                    <a:pt x="1248759" y="19007"/>
                    <a:pt x="1248759" y="42454"/>
                  </a:cubicBezTo>
                  <a:lnTo>
                    <a:pt x="1248759" y="894057"/>
                  </a:lnTo>
                  <a:cubicBezTo>
                    <a:pt x="1248759" y="917503"/>
                    <a:pt x="1229751" y="936511"/>
                    <a:pt x="1206305" y="936511"/>
                  </a:cubicBezTo>
                  <a:lnTo>
                    <a:pt x="42454" y="936511"/>
                  </a:lnTo>
                  <a:cubicBezTo>
                    <a:pt x="19007" y="936511"/>
                    <a:pt x="0" y="917503"/>
                    <a:pt x="0" y="894057"/>
                  </a:cubicBezTo>
                  <a:lnTo>
                    <a:pt x="0" y="42454"/>
                  </a:lnTo>
                  <a:cubicBezTo>
                    <a:pt x="0" y="19007"/>
                    <a:pt x="19007" y="0"/>
                    <a:pt x="424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439751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48759" cy="9746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071512" y="2056009"/>
            <a:ext cx="6480559" cy="6973691"/>
          </a:xfrm>
          <a:custGeom>
            <a:avLst/>
            <a:gdLst/>
            <a:ahLst/>
            <a:cxnLst/>
            <a:rect l="l" t="t" r="r" b="b"/>
            <a:pathLst>
              <a:path w="6480559" h="6327382">
                <a:moveTo>
                  <a:pt x="0" y="0"/>
                </a:moveTo>
                <a:lnTo>
                  <a:pt x="6480558" y="0"/>
                </a:lnTo>
                <a:lnTo>
                  <a:pt x="6480558" y="6327382"/>
                </a:lnTo>
                <a:lnTo>
                  <a:pt x="0" y="63273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9"/>
          <p:cNvGrpSpPr/>
          <p:nvPr/>
        </p:nvGrpSpPr>
        <p:grpSpPr>
          <a:xfrm>
            <a:off x="1457034" y="6110227"/>
            <a:ext cx="4741380" cy="3555814"/>
            <a:chOff x="0" y="0"/>
            <a:chExt cx="1248759" cy="9365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48759" cy="936511"/>
            </a:xfrm>
            <a:custGeom>
              <a:avLst/>
              <a:gdLst/>
              <a:ahLst/>
              <a:cxnLst/>
              <a:rect l="l" t="t" r="r" b="b"/>
              <a:pathLst>
                <a:path w="1248759" h="936511">
                  <a:moveTo>
                    <a:pt x="42454" y="0"/>
                  </a:moveTo>
                  <a:lnTo>
                    <a:pt x="1206305" y="0"/>
                  </a:lnTo>
                  <a:cubicBezTo>
                    <a:pt x="1229751" y="0"/>
                    <a:pt x="1248759" y="19007"/>
                    <a:pt x="1248759" y="42454"/>
                  </a:cubicBezTo>
                  <a:lnTo>
                    <a:pt x="1248759" y="894057"/>
                  </a:lnTo>
                  <a:cubicBezTo>
                    <a:pt x="1248759" y="917503"/>
                    <a:pt x="1229751" y="936511"/>
                    <a:pt x="1206305" y="936511"/>
                  </a:cubicBezTo>
                  <a:lnTo>
                    <a:pt x="42454" y="936511"/>
                  </a:lnTo>
                  <a:cubicBezTo>
                    <a:pt x="19007" y="936511"/>
                    <a:pt x="0" y="917503"/>
                    <a:pt x="0" y="894057"/>
                  </a:cubicBezTo>
                  <a:lnTo>
                    <a:pt x="0" y="42454"/>
                  </a:lnTo>
                  <a:cubicBezTo>
                    <a:pt x="0" y="19007"/>
                    <a:pt x="19007" y="0"/>
                    <a:pt x="424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439751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48759" cy="9746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94520" y="1504408"/>
            <a:ext cx="4741380" cy="3555814"/>
            <a:chOff x="0" y="0"/>
            <a:chExt cx="1248759" cy="9365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48759" cy="936511"/>
            </a:xfrm>
            <a:custGeom>
              <a:avLst/>
              <a:gdLst/>
              <a:ahLst/>
              <a:cxnLst/>
              <a:rect l="l" t="t" r="r" b="b"/>
              <a:pathLst>
                <a:path w="1248759" h="936511">
                  <a:moveTo>
                    <a:pt x="42454" y="0"/>
                  </a:moveTo>
                  <a:lnTo>
                    <a:pt x="1206305" y="0"/>
                  </a:lnTo>
                  <a:cubicBezTo>
                    <a:pt x="1229751" y="0"/>
                    <a:pt x="1248759" y="19007"/>
                    <a:pt x="1248759" y="42454"/>
                  </a:cubicBezTo>
                  <a:lnTo>
                    <a:pt x="1248759" y="894057"/>
                  </a:lnTo>
                  <a:cubicBezTo>
                    <a:pt x="1248759" y="917503"/>
                    <a:pt x="1229751" y="936511"/>
                    <a:pt x="1206305" y="936511"/>
                  </a:cubicBezTo>
                  <a:lnTo>
                    <a:pt x="42454" y="936511"/>
                  </a:lnTo>
                  <a:cubicBezTo>
                    <a:pt x="19007" y="936511"/>
                    <a:pt x="0" y="917503"/>
                    <a:pt x="0" y="894057"/>
                  </a:cubicBezTo>
                  <a:lnTo>
                    <a:pt x="0" y="42454"/>
                  </a:lnTo>
                  <a:cubicBezTo>
                    <a:pt x="0" y="19007"/>
                    <a:pt x="19007" y="0"/>
                    <a:pt x="424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439751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248759" cy="9746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552070" y="6110227"/>
            <a:ext cx="4983830" cy="3555814"/>
            <a:chOff x="0" y="0"/>
            <a:chExt cx="1312614" cy="93651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12614" cy="936511"/>
            </a:xfrm>
            <a:custGeom>
              <a:avLst/>
              <a:gdLst/>
              <a:ahLst/>
              <a:cxnLst/>
              <a:rect l="l" t="t" r="r" b="b"/>
              <a:pathLst>
                <a:path w="1312614" h="936511">
                  <a:moveTo>
                    <a:pt x="40389" y="0"/>
                  </a:moveTo>
                  <a:lnTo>
                    <a:pt x="1272225" y="0"/>
                  </a:lnTo>
                  <a:cubicBezTo>
                    <a:pt x="1294531" y="0"/>
                    <a:pt x="1312614" y="18083"/>
                    <a:pt x="1312614" y="40389"/>
                  </a:cubicBezTo>
                  <a:lnTo>
                    <a:pt x="1312614" y="896122"/>
                  </a:lnTo>
                  <a:cubicBezTo>
                    <a:pt x="1312614" y="906834"/>
                    <a:pt x="1308359" y="917107"/>
                    <a:pt x="1300784" y="924681"/>
                  </a:cubicBezTo>
                  <a:cubicBezTo>
                    <a:pt x="1293210" y="932256"/>
                    <a:pt x="1282937" y="936511"/>
                    <a:pt x="1272225" y="936511"/>
                  </a:cubicBezTo>
                  <a:lnTo>
                    <a:pt x="40389" y="936511"/>
                  </a:lnTo>
                  <a:cubicBezTo>
                    <a:pt x="29677" y="936511"/>
                    <a:pt x="19404" y="932256"/>
                    <a:pt x="11830" y="924681"/>
                  </a:cubicBezTo>
                  <a:cubicBezTo>
                    <a:pt x="4255" y="917107"/>
                    <a:pt x="0" y="906834"/>
                    <a:pt x="0" y="896122"/>
                  </a:cubicBezTo>
                  <a:lnTo>
                    <a:pt x="0" y="40389"/>
                  </a:lnTo>
                  <a:cubicBezTo>
                    <a:pt x="0" y="29677"/>
                    <a:pt x="4255" y="19404"/>
                    <a:pt x="11830" y="11830"/>
                  </a:cubicBezTo>
                  <a:cubicBezTo>
                    <a:pt x="19404" y="4255"/>
                    <a:pt x="29677" y="0"/>
                    <a:pt x="403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439751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312614" cy="9746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621831" y="806078"/>
            <a:ext cx="1528112" cy="152811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312495" y="274378"/>
            <a:ext cx="1705431" cy="170543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030827" y="5408020"/>
            <a:ext cx="1612526" cy="161252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133220" y="5060222"/>
            <a:ext cx="1821530" cy="182153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2621831" y="806078"/>
            <a:ext cx="1885979" cy="1404625"/>
          </a:xfrm>
          <a:custGeom>
            <a:avLst/>
            <a:gdLst/>
            <a:ahLst/>
            <a:cxnLst/>
            <a:rect l="l" t="t" r="r" b="b"/>
            <a:pathLst>
              <a:path w="1885979" h="1404625">
                <a:moveTo>
                  <a:pt x="0" y="0"/>
                </a:moveTo>
                <a:lnTo>
                  <a:pt x="1885980" y="0"/>
                </a:lnTo>
                <a:lnTo>
                  <a:pt x="1885980" y="1404625"/>
                </a:lnTo>
                <a:lnTo>
                  <a:pt x="0" y="1404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31"/>
          <p:cNvSpPr/>
          <p:nvPr/>
        </p:nvSpPr>
        <p:spPr>
          <a:xfrm>
            <a:off x="14312495" y="715326"/>
            <a:ext cx="1705431" cy="1371552"/>
          </a:xfrm>
          <a:custGeom>
            <a:avLst/>
            <a:gdLst/>
            <a:ahLst/>
            <a:cxnLst/>
            <a:rect l="l" t="t" r="r" b="b"/>
            <a:pathLst>
              <a:path w="1705431" h="1371552">
                <a:moveTo>
                  <a:pt x="0" y="0"/>
                </a:moveTo>
                <a:lnTo>
                  <a:pt x="1705431" y="0"/>
                </a:lnTo>
                <a:lnTo>
                  <a:pt x="1705431" y="1371552"/>
                </a:lnTo>
                <a:lnTo>
                  <a:pt x="0" y="13715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Freeform 32"/>
          <p:cNvSpPr/>
          <p:nvPr/>
        </p:nvSpPr>
        <p:spPr>
          <a:xfrm>
            <a:off x="3137802" y="5408020"/>
            <a:ext cx="1398576" cy="1820638"/>
          </a:xfrm>
          <a:custGeom>
            <a:avLst/>
            <a:gdLst/>
            <a:ahLst/>
            <a:cxnLst/>
            <a:rect l="l" t="t" r="r" b="b"/>
            <a:pathLst>
              <a:path w="1398576" h="1820638">
                <a:moveTo>
                  <a:pt x="0" y="0"/>
                </a:moveTo>
                <a:lnTo>
                  <a:pt x="1398575" y="0"/>
                </a:lnTo>
                <a:lnTo>
                  <a:pt x="1398575" y="1820638"/>
                </a:lnTo>
                <a:lnTo>
                  <a:pt x="0" y="18206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33"/>
          <p:cNvSpPr/>
          <p:nvPr/>
        </p:nvSpPr>
        <p:spPr>
          <a:xfrm>
            <a:off x="14114296" y="5613896"/>
            <a:ext cx="1859379" cy="1200775"/>
          </a:xfrm>
          <a:custGeom>
            <a:avLst/>
            <a:gdLst/>
            <a:ahLst/>
            <a:cxnLst/>
            <a:rect l="l" t="t" r="r" b="b"/>
            <a:pathLst>
              <a:path w="1859379" h="1200775">
                <a:moveTo>
                  <a:pt x="0" y="0"/>
                </a:moveTo>
                <a:lnTo>
                  <a:pt x="1859379" y="0"/>
                </a:lnTo>
                <a:lnTo>
                  <a:pt x="1859379" y="1200775"/>
                </a:lnTo>
                <a:lnTo>
                  <a:pt x="0" y="12007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TextBox 34"/>
          <p:cNvSpPr txBox="1"/>
          <p:nvPr/>
        </p:nvSpPr>
        <p:spPr>
          <a:xfrm>
            <a:off x="7403761" y="3582488"/>
            <a:ext cx="4185411" cy="438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</a:pP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2.1.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Vai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trò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, ý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nghĩa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của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giáo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dục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cảm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xúc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xã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hội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cho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trẻ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mầm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non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57034" y="2410390"/>
            <a:ext cx="3857708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5"/>
              </a:lnSpc>
            </a:pP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Giúp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hình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thành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và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duy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trì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mối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quan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hệ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tích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cực</a:t>
            </a:r>
            <a:endParaRPr lang="en-US" sz="4500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677952" y="7463276"/>
            <a:ext cx="4299544" cy="17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5"/>
              </a:lnSpc>
            </a:pP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Kiểm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soát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hành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vi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tự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tin,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hòa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nhận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xã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hội</a:t>
            </a:r>
            <a:endParaRPr lang="en-US" sz="4500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3015438" y="2286903"/>
            <a:ext cx="4299544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5"/>
              </a:lnSpc>
            </a:pP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Tăng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khả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năng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tập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trung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kiên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trì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ghi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nhớ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có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chủ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định</a:t>
            </a:r>
            <a:endParaRPr lang="en-US" sz="4500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2664868" y="7463276"/>
            <a:ext cx="4758235" cy="17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5"/>
              </a:lnSpc>
            </a:pP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Thúc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đẩy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phát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triển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ngôn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ngữ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và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năng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lực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cá</a:t>
            </a:r>
            <a:r>
              <a: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nhân</a:t>
            </a:r>
            <a:endParaRPr lang="en-US" sz="4500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9357" y="-316593"/>
            <a:ext cx="18474957" cy="10603594"/>
            <a:chOff x="0" y="0"/>
            <a:chExt cx="4995349" cy="2876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2147104"/>
            <a:ext cx="10928815" cy="7609600"/>
          </a:xfrm>
          <a:custGeom>
            <a:avLst/>
            <a:gdLst/>
            <a:ahLst/>
            <a:cxnLst/>
            <a:rect l="l" t="t" r="r" b="b"/>
            <a:pathLst>
              <a:path w="10928815" h="8026849">
                <a:moveTo>
                  <a:pt x="0" y="0"/>
                </a:moveTo>
                <a:lnTo>
                  <a:pt x="10928815" y="0"/>
                </a:lnTo>
                <a:lnTo>
                  <a:pt x="10928815" y="8026849"/>
                </a:lnTo>
                <a:lnTo>
                  <a:pt x="0" y="80268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677711" y="685165"/>
            <a:ext cx="15846053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</a:pPr>
            <a:r>
              <a:rPr lang="en-US" sz="5499" b="1" dirty="0">
                <a:solidFill>
                  <a:srgbClr val="004AAD"/>
                </a:solidFill>
                <a:latin typeface="Cocomat Pro Bold"/>
                <a:ea typeface="Cocomat Pro Bold"/>
                <a:cs typeface="Cocomat Pro Bold"/>
                <a:sym typeface="Cocomat Pro Bold"/>
              </a:rPr>
              <a:t>2.2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Nguy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cơ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và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hậu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quả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tiềm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ẩn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của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việc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không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kiểm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soát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cảm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xúc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xã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hội</a:t>
            </a:r>
            <a:endParaRPr lang="en-US" sz="5499" b="1" dirty="0">
              <a:solidFill>
                <a:srgbClr val="004AAD"/>
              </a:solidFill>
              <a:latin typeface="Times New Roman" panose="02020603050405020304" pitchFamily="18" charset="0"/>
              <a:ea typeface="Cocomat Pro Bold"/>
              <a:cs typeface="Times New Roman" panose="02020603050405020304" pitchFamily="18" charset="0"/>
              <a:sym typeface="Cocomat Pro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3062402" y="1890380"/>
            <a:ext cx="7866413" cy="2035097"/>
            <a:chOff x="0" y="0"/>
            <a:chExt cx="4184130" cy="10824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84130" cy="1082464"/>
            </a:xfrm>
            <a:custGeom>
              <a:avLst/>
              <a:gdLst/>
              <a:ahLst/>
              <a:cxnLst/>
              <a:rect l="l" t="t" r="r" b="b"/>
              <a:pathLst>
                <a:path w="4184130" h="1082464">
                  <a:moveTo>
                    <a:pt x="2092065" y="0"/>
                  </a:moveTo>
                  <a:cubicBezTo>
                    <a:pt x="936649" y="0"/>
                    <a:pt x="0" y="242318"/>
                    <a:pt x="0" y="541232"/>
                  </a:cubicBezTo>
                  <a:cubicBezTo>
                    <a:pt x="0" y="840146"/>
                    <a:pt x="936649" y="1082464"/>
                    <a:pt x="2092065" y="1082464"/>
                  </a:cubicBezTo>
                  <a:cubicBezTo>
                    <a:pt x="3247481" y="1082464"/>
                    <a:pt x="4184130" y="840146"/>
                    <a:pt x="4184130" y="541232"/>
                  </a:cubicBezTo>
                  <a:cubicBezTo>
                    <a:pt x="4184130" y="242318"/>
                    <a:pt x="3247481" y="0"/>
                    <a:pt x="209206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92262" y="63381"/>
              <a:ext cx="3399606" cy="917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429000" y="2463707"/>
            <a:ext cx="14265008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64"/>
              </a:lnSpc>
            </a:pP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Thiếu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tương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tác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xã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hội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</a:p>
          <a:p>
            <a:pPr algn="just">
              <a:lnSpc>
                <a:spcPts val="5664"/>
              </a:lnSpc>
            </a:pP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→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ảnh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hưởng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thể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chất</a:t>
            </a:r>
            <a:endParaRPr lang="en-US" sz="5499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311224" y="5058952"/>
            <a:ext cx="3932824" cy="2269089"/>
            <a:chOff x="0" y="0"/>
            <a:chExt cx="2091862" cy="12069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91861" cy="1206924"/>
            </a:xfrm>
            <a:custGeom>
              <a:avLst/>
              <a:gdLst/>
              <a:ahLst/>
              <a:cxnLst/>
              <a:rect l="l" t="t" r="r" b="b"/>
              <a:pathLst>
                <a:path w="2091861" h="1206924">
                  <a:moveTo>
                    <a:pt x="1045931" y="0"/>
                  </a:moveTo>
                  <a:cubicBezTo>
                    <a:pt x="468279" y="0"/>
                    <a:pt x="0" y="270179"/>
                    <a:pt x="0" y="603462"/>
                  </a:cubicBezTo>
                  <a:cubicBezTo>
                    <a:pt x="0" y="936745"/>
                    <a:pt x="468279" y="1206924"/>
                    <a:pt x="1045931" y="1206924"/>
                  </a:cubicBezTo>
                  <a:cubicBezTo>
                    <a:pt x="1623582" y="1206924"/>
                    <a:pt x="2091861" y="936745"/>
                    <a:pt x="2091861" y="603462"/>
                  </a:cubicBezTo>
                  <a:cubicBezTo>
                    <a:pt x="2091861" y="270179"/>
                    <a:pt x="1623582" y="0"/>
                    <a:pt x="104593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96112" y="75049"/>
              <a:ext cx="1699638" cy="1018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861261" y="6723653"/>
            <a:ext cx="3379942" cy="1930259"/>
            <a:chOff x="0" y="0"/>
            <a:chExt cx="2113362" cy="12069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13362" cy="1206924"/>
            </a:xfrm>
            <a:custGeom>
              <a:avLst/>
              <a:gdLst/>
              <a:ahLst/>
              <a:cxnLst/>
              <a:rect l="l" t="t" r="r" b="b"/>
              <a:pathLst>
                <a:path w="2113362" h="1206924">
                  <a:moveTo>
                    <a:pt x="1056681" y="0"/>
                  </a:moveTo>
                  <a:cubicBezTo>
                    <a:pt x="473092" y="0"/>
                    <a:pt x="0" y="270179"/>
                    <a:pt x="0" y="603462"/>
                  </a:cubicBezTo>
                  <a:cubicBezTo>
                    <a:pt x="0" y="936745"/>
                    <a:pt x="473092" y="1206924"/>
                    <a:pt x="1056681" y="1206924"/>
                  </a:cubicBezTo>
                  <a:cubicBezTo>
                    <a:pt x="1640269" y="1206924"/>
                    <a:pt x="2113362" y="936745"/>
                    <a:pt x="2113362" y="603462"/>
                  </a:cubicBezTo>
                  <a:cubicBezTo>
                    <a:pt x="2113362" y="270179"/>
                    <a:pt x="1640269" y="0"/>
                    <a:pt x="10566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98128" y="75049"/>
              <a:ext cx="1717106" cy="1018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679927" y="5505474"/>
            <a:ext cx="9014082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64"/>
              </a:lnSpc>
            </a:pP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Ảnh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hưởng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đến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sức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khoẻ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tinh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thần</a:t>
            </a:r>
            <a:endParaRPr lang="en-US" sz="5499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5272767" y="8478696"/>
            <a:ext cx="10009738" cy="1295188"/>
            <a:chOff x="0" y="0"/>
            <a:chExt cx="6258745" cy="80983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258745" cy="809837"/>
            </a:xfrm>
            <a:custGeom>
              <a:avLst/>
              <a:gdLst/>
              <a:ahLst/>
              <a:cxnLst/>
              <a:rect l="l" t="t" r="r" b="b"/>
              <a:pathLst>
                <a:path w="6258745" h="809837">
                  <a:moveTo>
                    <a:pt x="3129373" y="0"/>
                  </a:moveTo>
                  <a:cubicBezTo>
                    <a:pt x="1401068" y="0"/>
                    <a:pt x="0" y="181288"/>
                    <a:pt x="0" y="404918"/>
                  </a:cubicBezTo>
                  <a:cubicBezTo>
                    <a:pt x="0" y="628548"/>
                    <a:pt x="1401068" y="809837"/>
                    <a:pt x="3129373" y="809837"/>
                  </a:cubicBezTo>
                  <a:cubicBezTo>
                    <a:pt x="4857677" y="809837"/>
                    <a:pt x="6258745" y="628548"/>
                    <a:pt x="6258745" y="404918"/>
                  </a:cubicBezTo>
                  <a:cubicBezTo>
                    <a:pt x="6258745" y="181288"/>
                    <a:pt x="4857677" y="0"/>
                    <a:pt x="312937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86757" y="37822"/>
              <a:ext cx="5085230" cy="696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062402" y="7774563"/>
            <a:ext cx="13244398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664"/>
              </a:lnSpc>
            </a:pP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Ảnh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hưởng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đến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khả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năng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nhận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thức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: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phát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triển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ngôn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ngữ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6511"/>
            <a:ext cx="18592800" cy="10791989"/>
            <a:chOff x="0" y="0"/>
            <a:chExt cx="4995349" cy="2876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5197" y="1504408"/>
            <a:ext cx="4741380" cy="3555814"/>
            <a:chOff x="0" y="0"/>
            <a:chExt cx="1248759" cy="936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48759" cy="936511"/>
            </a:xfrm>
            <a:custGeom>
              <a:avLst/>
              <a:gdLst/>
              <a:ahLst/>
              <a:cxnLst/>
              <a:rect l="l" t="t" r="r" b="b"/>
              <a:pathLst>
                <a:path w="1248759" h="936511">
                  <a:moveTo>
                    <a:pt x="42454" y="0"/>
                  </a:moveTo>
                  <a:lnTo>
                    <a:pt x="1206305" y="0"/>
                  </a:lnTo>
                  <a:cubicBezTo>
                    <a:pt x="1229751" y="0"/>
                    <a:pt x="1248759" y="19007"/>
                    <a:pt x="1248759" y="42454"/>
                  </a:cubicBezTo>
                  <a:lnTo>
                    <a:pt x="1248759" y="894057"/>
                  </a:lnTo>
                  <a:cubicBezTo>
                    <a:pt x="1248759" y="917503"/>
                    <a:pt x="1229751" y="936511"/>
                    <a:pt x="1206305" y="936511"/>
                  </a:cubicBezTo>
                  <a:lnTo>
                    <a:pt x="42454" y="936511"/>
                  </a:lnTo>
                  <a:cubicBezTo>
                    <a:pt x="19007" y="936511"/>
                    <a:pt x="0" y="917503"/>
                    <a:pt x="0" y="894057"/>
                  </a:cubicBezTo>
                  <a:lnTo>
                    <a:pt x="0" y="42454"/>
                  </a:lnTo>
                  <a:cubicBezTo>
                    <a:pt x="0" y="19007"/>
                    <a:pt x="19007" y="0"/>
                    <a:pt x="424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439751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48759" cy="9746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071513" y="1504408"/>
            <a:ext cx="6259640" cy="6839491"/>
          </a:xfrm>
          <a:custGeom>
            <a:avLst/>
            <a:gdLst/>
            <a:ahLst/>
            <a:cxnLst/>
            <a:rect l="l" t="t" r="r" b="b"/>
            <a:pathLst>
              <a:path w="6480559" h="6327382">
                <a:moveTo>
                  <a:pt x="0" y="0"/>
                </a:moveTo>
                <a:lnTo>
                  <a:pt x="6480558" y="0"/>
                </a:lnTo>
                <a:lnTo>
                  <a:pt x="6480558" y="6327382"/>
                </a:lnTo>
                <a:lnTo>
                  <a:pt x="0" y="63273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9"/>
          <p:cNvGrpSpPr/>
          <p:nvPr/>
        </p:nvGrpSpPr>
        <p:grpSpPr>
          <a:xfrm>
            <a:off x="1457034" y="6110227"/>
            <a:ext cx="4741380" cy="3555814"/>
            <a:chOff x="0" y="0"/>
            <a:chExt cx="1248759" cy="9365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48759" cy="936511"/>
            </a:xfrm>
            <a:custGeom>
              <a:avLst/>
              <a:gdLst/>
              <a:ahLst/>
              <a:cxnLst/>
              <a:rect l="l" t="t" r="r" b="b"/>
              <a:pathLst>
                <a:path w="1248759" h="936511">
                  <a:moveTo>
                    <a:pt x="42454" y="0"/>
                  </a:moveTo>
                  <a:lnTo>
                    <a:pt x="1206305" y="0"/>
                  </a:lnTo>
                  <a:cubicBezTo>
                    <a:pt x="1229751" y="0"/>
                    <a:pt x="1248759" y="19007"/>
                    <a:pt x="1248759" y="42454"/>
                  </a:cubicBezTo>
                  <a:lnTo>
                    <a:pt x="1248759" y="894057"/>
                  </a:lnTo>
                  <a:cubicBezTo>
                    <a:pt x="1248759" y="917503"/>
                    <a:pt x="1229751" y="936511"/>
                    <a:pt x="1206305" y="936511"/>
                  </a:cubicBezTo>
                  <a:lnTo>
                    <a:pt x="42454" y="936511"/>
                  </a:lnTo>
                  <a:cubicBezTo>
                    <a:pt x="19007" y="936511"/>
                    <a:pt x="0" y="917503"/>
                    <a:pt x="0" y="894057"/>
                  </a:cubicBezTo>
                  <a:lnTo>
                    <a:pt x="0" y="42454"/>
                  </a:lnTo>
                  <a:cubicBezTo>
                    <a:pt x="0" y="19007"/>
                    <a:pt x="19007" y="0"/>
                    <a:pt x="424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439751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48759" cy="9746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659360" y="1320800"/>
            <a:ext cx="4876540" cy="3739422"/>
            <a:chOff x="0" y="0"/>
            <a:chExt cx="1248759" cy="9365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48759" cy="936511"/>
            </a:xfrm>
            <a:custGeom>
              <a:avLst/>
              <a:gdLst/>
              <a:ahLst/>
              <a:cxnLst/>
              <a:rect l="l" t="t" r="r" b="b"/>
              <a:pathLst>
                <a:path w="1248759" h="936511">
                  <a:moveTo>
                    <a:pt x="42454" y="0"/>
                  </a:moveTo>
                  <a:lnTo>
                    <a:pt x="1206305" y="0"/>
                  </a:lnTo>
                  <a:cubicBezTo>
                    <a:pt x="1229751" y="0"/>
                    <a:pt x="1248759" y="19007"/>
                    <a:pt x="1248759" y="42454"/>
                  </a:cubicBezTo>
                  <a:lnTo>
                    <a:pt x="1248759" y="894057"/>
                  </a:lnTo>
                  <a:cubicBezTo>
                    <a:pt x="1248759" y="917503"/>
                    <a:pt x="1229751" y="936511"/>
                    <a:pt x="1206305" y="936511"/>
                  </a:cubicBezTo>
                  <a:lnTo>
                    <a:pt x="42454" y="936511"/>
                  </a:lnTo>
                  <a:cubicBezTo>
                    <a:pt x="19007" y="936511"/>
                    <a:pt x="0" y="917503"/>
                    <a:pt x="0" y="894057"/>
                  </a:cubicBezTo>
                  <a:lnTo>
                    <a:pt x="0" y="42454"/>
                  </a:lnTo>
                  <a:cubicBezTo>
                    <a:pt x="0" y="19007"/>
                    <a:pt x="19007" y="0"/>
                    <a:pt x="424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439751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248759" cy="9746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552070" y="6110227"/>
            <a:ext cx="4983830" cy="3555814"/>
            <a:chOff x="0" y="0"/>
            <a:chExt cx="1312614" cy="93651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12614" cy="936511"/>
            </a:xfrm>
            <a:custGeom>
              <a:avLst/>
              <a:gdLst/>
              <a:ahLst/>
              <a:cxnLst/>
              <a:rect l="l" t="t" r="r" b="b"/>
              <a:pathLst>
                <a:path w="1312614" h="936511">
                  <a:moveTo>
                    <a:pt x="40389" y="0"/>
                  </a:moveTo>
                  <a:lnTo>
                    <a:pt x="1272225" y="0"/>
                  </a:lnTo>
                  <a:cubicBezTo>
                    <a:pt x="1294531" y="0"/>
                    <a:pt x="1312614" y="18083"/>
                    <a:pt x="1312614" y="40389"/>
                  </a:cubicBezTo>
                  <a:lnTo>
                    <a:pt x="1312614" y="896122"/>
                  </a:lnTo>
                  <a:cubicBezTo>
                    <a:pt x="1312614" y="906834"/>
                    <a:pt x="1308359" y="917107"/>
                    <a:pt x="1300784" y="924681"/>
                  </a:cubicBezTo>
                  <a:cubicBezTo>
                    <a:pt x="1293210" y="932256"/>
                    <a:pt x="1282937" y="936511"/>
                    <a:pt x="1272225" y="936511"/>
                  </a:cubicBezTo>
                  <a:lnTo>
                    <a:pt x="40389" y="936511"/>
                  </a:lnTo>
                  <a:cubicBezTo>
                    <a:pt x="29677" y="936511"/>
                    <a:pt x="19404" y="932256"/>
                    <a:pt x="11830" y="924681"/>
                  </a:cubicBezTo>
                  <a:cubicBezTo>
                    <a:pt x="4255" y="917107"/>
                    <a:pt x="0" y="906834"/>
                    <a:pt x="0" y="896122"/>
                  </a:cubicBezTo>
                  <a:lnTo>
                    <a:pt x="0" y="40389"/>
                  </a:lnTo>
                  <a:cubicBezTo>
                    <a:pt x="0" y="29677"/>
                    <a:pt x="4255" y="19404"/>
                    <a:pt x="11830" y="11830"/>
                  </a:cubicBezTo>
                  <a:cubicBezTo>
                    <a:pt x="19404" y="4255"/>
                    <a:pt x="29677" y="0"/>
                    <a:pt x="403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439751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312614" cy="9746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621831" y="806078"/>
            <a:ext cx="1528112" cy="152811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312495" y="274378"/>
            <a:ext cx="1705431" cy="170543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030827" y="5408020"/>
            <a:ext cx="1612526" cy="161252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133220" y="5060222"/>
            <a:ext cx="1821530" cy="182153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2621831" y="806078"/>
            <a:ext cx="1885979" cy="1404625"/>
          </a:xfrm>
          <a:custGeom>
            <a:avLst/>
            <a:gdLst/>
            <a:ahLst/>
            <a:cxnLst/>
            <a:rect l="l" t="t" r="r" b="b"/>
            <a:pathLst>
              <a:path w="1885979" h="1404625">
                <a:moveTo>
                  <a:pt x="0" y="0"/>
                </a:moveTo>
                <a:lnTo>
                  <a:pt x="1885980" y="0"/>
                </a:lnTo>
                <a:lnTo>
                  <a:pt x="1885980" y="1404625"/>
                </a:lnTo>
                <a:lnTo>
                  <a:pt x="0" y="14046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31"/>
          <p:cNvSpPr/>
          <p:nvPr/>
        </p:nvSpPr>
        <p:spPr>
          <a:xfrm>
            <a:off x="14312495" y="715326"/>
            <a:ext cx="1705431" cy="1371552"/>
          </a:xfrm>
          <a:custGeom>
            <a:avLst/>
            <a:gdLst/>
            <a:ahLst/>
            <a:cxnLst/>
            <a:rect l="l" t="t" r="r" b="b"/>
            <a:pathLst>
              <a:path w="1705431" h="1371552">
                <a:moveTo>
                  <a:pt x="0" y="0"/>
                </a:moveTo>
                <a:lnTo>
                  <a:pt x="1705431" y="0"/>
                </a:lnTo>
                <a:lnTo>
                  <a:pt x="1705431" y="1371552"/>
                </a:lnTo>
                <a:lnTo>
                  <a:pt x="0" y="13715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Freeform 32"/>
          <p:cNvSpPr/>
          <p:nvPr/>
        </p:nvSpPr>
        <p:spPr>
          <a:xfrm>
            <a:off x="3137802" y="5408020"/>
            <a:ext cx="1398576" cy="1820638"/>
          </a:xfrm>
          <a:custGeom>
            <a:avLst/>
            <a:gdLst/>
            <a:ahLst/>
            <a:cxnLst/>
            <a:rect l="l" t="t" r="r" b="b"/>
            <a:pathLst>
              <a:path w="1398576" h="1820638">
                <a:moveTo>
                  <a:pt x="0" y="0"/>
                </a:moveTo>
                <a:lnTo>
                  <a:pt x="1398575" y="0"/>
                </a:lnTo>
                <a:lnTo>
                  <a:pt x="1398575" y="1820638"/>
                </a:lnTo>
                <a:lnTo>
                  <a:pt x="0" y="18206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33"/>
          <p:cNvSpPr/>
          <p:nvPr/>
        </p:nvSpPr>
        <p:spPr>
          <a:xfrm>
            <a:off x="14114296" y="5613896"/>
            <a:ext cx="1859379" cy="1200775"/>
          </a:xfrm>
          <a:custGeom>
            <a:avLst/>
            <a:gdLst/>
            <a:ahLst/>
            <a:cxnLst/>
            <a:rect l="l" t="t" r="r" b="b"/>
            <a:pathLst>
              <a:path w="1859379" h="1200775">
                <a:moveTo>
                  <a:pt x="0" y="0"/>
                </a:moveTo>
                <a:lnTo>
                  <a:pt x="1859379" y="0"/>
                </a:lnTo>
                <a:lnTo>
                  <a:pt x="1859379" y="1200775"/>
                </a:lnTo>
                <a:lnTo>
                  <a:pt x="0" y="12007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TextBox 34"/>
          <p:cNvSpPr txBox="1"/>
          <p:nvPr/>
        </p:nvSpPr>
        <p:spPr>
          <a:xfrm>
            <a:off x="7966188" y="2867314"/>
            <a:ext cx="3365711" cy="4385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Những</a:t>
            </a:r>
            <a:r>
              <a:rPr lang="en-US" sz="3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nguyên</a:t>
            </a:r>
            <a:r>
              <a:rPr lang="en-US" sz="3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nhân</a:t>
            </a:r>
            <a:r>
              <a:rPr lang="en-US" sz="3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dẫn</a:t>
            </a:r>
            <a:r>
              <a:rPr lang="en-US" sz="3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đến</a:t>
            </a:r>
            <a:r>
              <a:rPr lang="en-US" sz="3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những</a:t>
            </a:r>
            <a:r>
              <a:rPr lang="en-US" sz="3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biểu</a:t>
            </a:r>
            <a:r>
              <a:rPr lang="en-US" sz="3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hiện</a:t>
            </a:r>
            <a:r>
              <a:rPr lang="en-US" sz="3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/ </a:t>
            </a:r>
            <a:r>
              <a:rPr lang="en-US" sz="3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phản</a:t>
            </a:r>
            <a:r>
              <a:rPr lang="en-US" sz="3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ứng</a:t>
            </a:r>
            <a:r>
              <a:rPr lang="en-US" sz="3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cảm</a:t>
            </a:r>
            <a:r>
              <a:rPr lang="en-US" sz="3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xúc</a:t>
            </a:r>
            <a:r>
              <a:rPr lang="en-US" sz="3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tiêu</a:t>
            </a:r>
            <a:r>
              <a:rPr lang="en-US" sz="3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cực</a:t>
            </a:r>
            <a:r>
              <a:rPr lang="en-US" sz="3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của</a:t>
            </a:r>
            <a:r>
              <a:rPr lang="en-US" sz="3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trẻ</a:t>
            </a:r>
            <a:r>
              <a:rPr lang="en-US" sz="3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mầm</a:t>
            </a:r>
            <a:r>
              <a:rPr lang="en-US" sz="3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non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Times New Roman" panose="02020603050405020304" pitchFamily="18" charset="0"/>
              <a:ea typeface="Cocomat Pro Bold"/>
              <a:cs typeface="Times New Roman" panose="02020603050405020304" pitchFamily="18" charset="0"/>
              <a:sym typeface="Cocomat Pro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219200" y="2410390"/>
            <a:ext cx="4513852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Hạn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chế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môi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trường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giao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tiếp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hạn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chế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tương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tác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xã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hội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457033" y="6881752"/>
            <a:ext cx="4520463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Thường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xuyên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tiếp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xúc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thời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gian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dài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với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thiết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bị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công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nghệ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2801599" y="2286903"/>
            <a:ext cx="4621503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Chứng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kiến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hoặc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là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nạn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nhân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của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bạo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lực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2664868" y="7463276"/>
            <a:ext cx="4758235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Thiếu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sự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đồng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hành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của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gia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đình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67615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1"/>
            <a:ext cx="18288001" cy="10477500"/>
            <a:chOff x="0" y="0"/>
            <a:chExt cx="4995349" cy="2876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951975" y="1791778"/>
            <a:ext cx="5180113" cy="6061834"/>
          </a:xfrm>
          <a:custGeom>
            <a:avLst/>
            <a:gdLst/>
            <a:ahLst/>
            <a:cxnLst/>
            <a:rect l="l" t="t" r="r" b="b"/>
            <a:pathLst>
              <a:path w="5180113" h="6061834">
                <a:moveTo>
                  <a:pt x="0" y="0"/>
                </a:moveTo>
                <a:lnTo>
                  <a:pt x="5180113" y="0"/>
                </a:lnTo>
                <a:lnTo>
                  <a:pt x="5180113" y="6061835"/>
                </a:lnTo>
                <a:lnTo>
                  <a:pt x="0" y="60618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7239000" y="3599203"/>
            <a:ext cx="4893088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177"/>
              </a:lnSpc>
              <a:spcBef>
                <a:spcPct val="0"/>
              </a:spcBef>
            </a:pPr>
            <a:r>
              <a:rPr lang="en-US" sz="5997" b="1" dirty="0">
                <a:solidFill>
                  <a:srgbClr val="004AAD"/>
                </a:solidFill>
                <a:latin typeface="Cocomat Pro Bold"/>
                <a:ea typeface="Cocomat Pro Bold"/>
                <a:cs typeface="Cocomat Pro Bold"/>
                <a:sym typeface="Cocomat Pro Bold"/>
              </a:rPr>
              <a:t>3. </a:t>
            </a:r>
            <a:r>
              <a:rPr lang="en-US" sz="54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Khó</a:t>
            </a:r>
            <a:r>
              <a:rPr lang="en-US" sz="54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khăn</a:t>
            </a:r>
            <a:r>
              <a:rPr lang="en-US" sz="54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trong</a:t>
            </a:r>
            <a:r>
              <a:rPr lang="en-US" sz="54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tổ</a:t>
            </a:r>
            <a:r>
              <a:rPr lang="en-US" sz="54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chức</a:t>
            </a:r>
            <a:r>
              <a:rPr lang="en-US" sz="54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hoạt</a:t>
            </a:r>
            <a:r>
              <a:rPr lang="en-US" sz="54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54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động</a:t>
            </a:r>
            <a:endParaRPr lang="en-US" sz="5400" b="1" dirty="0">
              <a:solidFill>
                <a:srgbClr val="004AAD"/>
              </a:solidFill>
              <a:latin typeface="Times New Roman" panose="02020603050405020304" pitchFamily="18" charset="0"/>
              <a:ea typeface="Cocomat Pro Bold"/>
              <a:cs typeface="Times New Roman" panose="02020603050405020304" pitchFamily="18" charset="0"/>
              <a:sym typeface="Cocomat Pr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72584" y="887452"/>
            <a:ext cx="8100205" cy="146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5" lvl="1" indent="-593722" algn="l">
              <a:lnSpc>
                <a:spcPts val="5664"/>
              </a:lnSpc>
              <a:buFont typeface="Arial"/>
              <a:buChar char="•"/>
            </a:pP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Thiếu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nhận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thức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của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giáo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viên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phụ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huynh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486" y="4134673"/>
            <a:ext cx="6824489" cy="146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5" lvl="1" indent="-593722" algn="l">
              <a:lnSpc>
                <a:spcPts val="5664"/>
              </a:lnSpc>
              <a:buFont typeface="Arial"/>
              <a:buChar char="•"/>
            </a:pP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Hạn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chế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về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tài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liệu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học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liệu</a:t>
            </a:r>
            <a:endParaRPr lang="en-US" sz="5499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684553" y="6095025"/>
            <a:ext cx="7318541" cy="146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5" lvl="1" indent="-593722" algn="l">
              <a:lnSpc>
                <a:spcPts val="5664"/>
              </a:lnSpc>
              <a:buFont typeface="Arial"/>
              <a:buChar char="•"/>
            </a:pP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Áp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lực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thời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gian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công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việc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8026" y="7082156"/>
            <a:ext cx="6203949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5" lvl="1" indent="-593722" algn="l">
              <a:lnSpc>
                <a:spcPts val="5664"/>
              </a:lnSpc>
              <a:buFont typeface="Arial"/>
              <a:buChar char="•"/>
            </a:pP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Chưa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được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bồi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dưỡng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tập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huấn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bài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bản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kỹ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năng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SEL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684553" y="3828898"/>
            <a:ext cx="6603447" cy="146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5" lvl="1" indent="-593722" algn="l">
              <a:lnSpc>
                <a:spcPts val="5664"/>
              </a:lnSpc>
              <a:buFont typeface="Arial"/>
              <a:buChar char="•"/>
            </a:pP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Khó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đánh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giá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kết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quả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SEL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20619" y="1114425"/>
            <a:ext cx="7579676" cy="146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5" lvl="1" indent="-593722" algn="l">
              <a:lnSpc>
                <a:spcPts val="5664"/>
              </a:lnSpc>
              <a:buFont typeface="Arial"/>
              <a:buChar char="•"/>
            </a:pP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Ảnh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hưởng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từ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hoàn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cảnh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gia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đình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72295" y="8075687"/>
            <a:ext cx="8929008" cy="146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5" lvl="1" indent="-593722" algn="l">
              <a:lnSpc>
                <a:spcPts val="5664"/>
              </a:lnSpc>
              <a:buFont typeface="Arial"/>
              <a:buChar char="•"/>
            </a:pP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Thiếu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môi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trường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học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tập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cảm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xúc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tích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cực</a:t>
            </a:r>
            <a:endParaRPr lang="en-US" sz="5499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1000" y="35007"/>
            <a:ext cx="18966714" cy="10920189"/>
            <a:chOff x="0" y="0"/>
            <a:chExt cx="4995349" cy="2876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5265209" y="1380302"/>
            <a:ext cx="1017478" cy="8229600"/>
          </a:xfrm>
          <a:custGeom>
            <a:avLst/>
            <a:gdLst/>
            <a:ahLst/>
            <a:cxnLst/>
            <a:rect l="l" t="t" r="r" b="b"/>
            <a:pathLst>
              <a:path w="1017478" h="8229600">
                <a:moveTo>
                  <a:pt x="1017478" y="0"/>
                </a:moveTo>
                <a:lnTo>
                  <a:pt x="0" y="0"/>
                </a:lnTo>
                <a:lnTo>
                  <a:pt x="0" y="8229600"/>
                </a:lnTo>
                <a:lnTo>
                  <a:pt x="1017478" y="8229600"/>
                </a:lnTo>
                <a:lnTo>
                  <a:pt x="101747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351157" y="6976452"/>
            <a:ext cx="4493962" cy="3310548"/>
          </a:xfrm>
          <a:custGeom>
            <a:avLst/>
            <a:gdLst/>
            <a:ahLst/>
            <a:cxnLst/>
            <a:rect l="l" t="t" r="r" b="b"/>
            <a:pathLst>
              <a:path w="3779309" h="2782946">
                <a:moveTo>
                  <a:pt x="0" y="0"/>
                </a:moveTo>
                <a:lnTo>
                  <a:pt x="3779310" y="0"/>
                </a:lnTo>
                <a:lnTo>
                  <a:pt x="3779310" y="2782945"/>
                </a:lnTo>
                <a:lnTo>
                  <a:pt x="0" y="27829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7"/>
          <p:cNvSpPr txBox="1"/>
          <p:nvPr/>
        </p:nvSpPr>
        <p:spPr>
          <a:xfrm>
            <a:off x="337418" y="588008"/>
            <a:ext cx="21009557" cy="821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80"/>
              </a:lnSpc>
            </a:pPr>
            <a:r>
              <a:rPr lang="en-US" sz="6000" b="1" dirty="0">
                <a:solidFill>
                  <a:srgbClr val="004AAD"/>
                </a:solidFill>
                <a:latin typeface="Cocomat Pro Bold"/>
                <a:ea typeface="Cocomat Pro Bold"/>
                <a:cs typeface="Cocomat Pro Bold"/>
                <a:sym typeface="Cocomat Pro Bold"/>
              </a:rPr>
              <a:t>04. </a:t>
            </a:r>
            <a:r>
              <a:rPr lang="en-US" sz="6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Góc</a:t>
            </a:r>
            <a:r>
              <a:rPr lang="en-US" sz="6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6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nhìn</a:t>
            </a:r>
            <a:r>
              <a:rPr lang="en-US" sz="6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6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khu</a:t>
            </a:r>
            <a:r>
              <a:rPr lang="en-US" sz="6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6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vực</a:t>
            </a:r>
            <a:r>
              <a:rPr lang="en-US" sz="6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6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Đông</a:t>
            </a:r>
            <a:r>
              <a:rPr lang="en-US" sz="6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Á- </a:t>
            </a:r>
            <a:r>
              <a:rPr lang="en-US" sz="6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Thái</a:t>
            </a:r>
            <a:r>
              <a:rPr lang="en-US" sz="6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6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Bình</a:t>
            </a:r>
            <a:r>
              <a:rPr lang="en-US" sz="6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6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Dương</a:t>
            </a:r>
            <a:endParaRPr lang="en-US" sz="6000" b="1" dirty="0">
              <a:solidFill>
                <a:srgbClr val="004AAD"/>
              </a:solidFill>
              <a:latin typeface="Times New Roman" panose="02020603050405020304" pitchFamily="18" charset="0"/>
              <a:ea typeface="Cocomat Pro Bold"/>
              <a:cs typeface="Times New Roman" panose="02020603050405020304" pitchFamily="18" charset="0"/>
              <a:sym typeface="Cocomat Pr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738445" y="1781969"/>
            <a:ext cx="8207504" cy="62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6"/>
              </a:lnSpc>
            </a:pPr>
            <a:r>
              <a:rPr lang="en-US" sz="4646" dirty="0">
                <a:solidFill>
                  <a:srgbClr val="004AAD"/>
                </a:solidFill>
                <a:latin typeface="Quicksand"/>
                <a:ea typeface="Quicksand"/>
                <a:cs typeface="Quicksand"/>
                <a:sym typeface="Quicksand"/>
              </a:rPr>
              <a:t>1.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Áp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dụng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quy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tắc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xã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hội</a:t>
            </a:r>
            <a:endParaRPr lang="en-US" sz="4646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738445" y="3366441"/>
            <a:ext cx="10991428" cy="62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6"/>
              </a:lnSpc>
            </a:pPr>
            <a:r>
              <a:rPr lang="en-US" sz="4646" dirty="0">
                <a:solidFill>
                  <a:srgbClr val="004AAD"/>
                </a:solidFill>
                <a:latin typeface="Quicksand"/>
                <a:ea typeface="Quicksand"/>
                <a:cs typeface="Quicksand"/>
                <a:sym typeface="Quicksand"/>
              </a:rPr>
              <a:t>3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.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Giải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quyết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xung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đột</a:t>
            </a:r>
            <a:endParaRPr lang="en-US" sz="4646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715652" y="2532798"/>
            <a:ext cx="8599150" cy="62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6"/>
              </a:lnSpc>
            </a:pPr>
            <a:r>
              <a:rPr lang="en-US" sz="4646" dirty="0">
                <a:solidFill>
                  <a:srgbClr val="004AAD"/>
                </a:solidFill>
                <a:latin typeface="Quicksand"/>
                <a:ea typeface="Quicksand"/>
                <a:cs typeface="Quicksand"/>
                <a:sym typeface="Quicksand"/>
              </a:rPr>
              <a:t>2.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Đồng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cảm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với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người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khác</a:t>
            </a:r>
            <a:endParaRPr lang="en-US" sz="4646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738445" y="4117269"/>
            <a:ext cx="7175102" cy="62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6"/>
              </a:lnSpc>
            </a:pPr>
            <a:r>
              <a:rPr lang="en-US" sz="4646" dirty="0">
                <a:solidFill>
                  <a:srgbClr val="004AAD"/>
                </a:solidFill>
                <a:latin typeface="Quicksand"/>
                <a:ea typeface="Quicksand"/>
                <a:cs typeface="Quicksand"/>
                <a:sym typeface="Quicksand"/>
              </a:rPr>
              <a:t>4.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Tôn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trọng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sự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đa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dạng</a:t>
            </a:r>
            <a:endParaRPr lang="en-US" sz="4646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715652" y="4868098"/>
            <a:ext cx="8621942" cy="62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6"/>
              </a:lnSpc>
            </a:pPr>
            <a:r>
              <a:rPr lang="en-US" sz="4646" dirty="0">
                <a:solidFill>
                  <a:srgbClr val="004AAD"/>
                </a:solidFill>
                <a:latin typeface="Quicksand"/>
                <a:ea typeface="Quicksand"/>
                <a:cs typeface="Quicksand"/>
                <a:sym typeface="Quicksand"/>
              </a:rPr>
              <a:t>5.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Hòa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hợp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với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thiên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nhiên</a:t>
            </a:r>
            <a:endParaRPr lang="en-US" sz="4646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738445" y="5616375"/>
            <a:ext cx="8621942" cy="62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6"/>
              </a:lnSpc>
            </a:pPr>
            <a:r>
              <a:rPr lang="en-US" sz="4646" dirty="0">
                <a:solidFill>
                  <a:srgbClr val="004AAD"/>
                </a:solidFill>
                <a:latin typeface="Quicksand"/>
                <a:ea typeface="Quicksand"/>
                <a:cs typeface="Quicksand"/>
                <a:sym typeface="Quicksand"/>
              </a:rPr>
              <a:t>6.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Kiểm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soát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bản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thân</a:t>
            </a:r>
            <a:endParaRPr lang="en-US" sz="4646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738445" y="7022782"/>
            <a:ext cx="8374152" cy="62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6"/>
              </a:lnSpc>
            </a:pPr>
            <a:r>
              <a:rPr lang="en-US" sz="4646" dirty="0">
                <a:solidFill>
                  <a:srgbClr val="004AAD"/>
                </a:solidFill>
                <a:latin typeface="Quicksand"/>
                <a:ea typeface="Quicksand"/>
                <a:cs typeface="Quicksand"/>
                <a:sym typeface="Quicksand"/>
              </a:rPr>
              <a:t>8.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Trí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nhớ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làm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việc</a:t>
            </a:r>
            <a:endParaRPr lang="en-US" sz="4646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738445" y="6319579"/>
            <a:ext cx="8374152" cy="62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6"/>
              </a:lnSpc>
            </a:pPr>
            <a:r>
              <a:rPr lang="en-US" sz="4646" dirty="0">
                <a:solidFill>
                  <a:srgbClr val="004AAD"/>
                </a:solidFill>
                <a:latin typeface="Quicksand"/>
                <a:ea typeface="Quicksand"/>
                <a:cs typeface="Quicksand"/>
                <a:sym typeface="Quicksand"/>
              </a:rPr>
              <a:t>7.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Linh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hoạt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nhận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thức</a:t>
            </a:r>
            <a:endParaRPr lang="en-US" sz="4646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738445" y="7725986"/>
            <a:ext cx="8374152" cy="62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6"/>
              </a:lnSpc>
            </a:pPr>
            <a:r>
              <a:rPr lang="en-US" sz="4646" dirty="0">
                <a:solidFill>
                  <a:srgbClr val="004AAD"/>
                </a:solidFill>
                <a:latin typeface="Quicksand"/>
                <a:ea typeface="Quicksand"/>
                <a:cs typeface="Quicksand"/>
                <a:sym typeface="Quicksand"/>
              </a:rPr>
              <a:t>9.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Đặt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tên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cảm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xúc</a:t>
            </a:r>
            <a:endParaRPr lang="en-US" sz="4646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738445" y="8429190"/>
            <a:ext cx="10223207" cy="62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6"/>
              </a:lnSpc>
            </a:pPr>
            <a:r>
              <a:rPr lang="en-US" sz="4646" dirty="0">
                <a:solidFill>
                  <a:srgbClr val="004AAD"/>
                </a:solidFill>
                <a:latin typeface="Quicksand"/>
                <a:ea typeface="Quicksand"/>
                <a:cs typeface="Quicksand"/>
                <a:sym typeface="Quicksand"/>
              </a:rPr>
              <a:t>10.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Nhìn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nhận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bản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thân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tích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cực</a:t>
            </a:r>
            <a:endParaRPr lang="en-US" sz="4646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738445" y="9132394"/>
            <a:ext cx="8374152" cy="62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6"/>
              </a:lnSpc>
            </a:pPr>
            <a:r>
              <a:rPr lang="en-US" sz="4646" dirty="0">
                <a:solidFill>
                  <a:srgbClr val="004AAD"/>
                </a:solidFill>
                <a:latin typeface="Quicksand"/>
                <a:ea typeface="Quicksand"/>
                <a:cs typeface="Quicksand"/>
                <a:sym typeface="Quicksand"/>
              </a:rPr>
              <a:t>11.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Lòng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biết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ơn</a:t>
            </a:r>
            <a:endParaRPr lang="en-US" sz="4646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0" y="3007304"/>
            <a:ext cx="5882604" cy="2846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15"/>
              </a:lnSpc>
            </a:pPr>
            <a:r>
              <a:rPr lang="en-US" sz="71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11 </a:t>
            </a:r>
            <a:r>
              <a:rPr lang="en-US" sz="71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năng</a:t>
            </a:r>
            <a:r>
              <a:rPr lang="en-US" sz="71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71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lực</a:t>
            </a:r>
            <a:r>
              <a:rPr lang="en-US" sz="71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71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cảm</a:t>
            </a:r>
            <a:r>
              <a:rPr lang="en-US" sz="71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71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xúc</a:t>
            </a:r>
            <a:r>
              <a:rPr lang="en-US" sz="71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71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xã</a:t>
            </a:r>
            <a:r>
              <a:rPr lang="en-US" sz="71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71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hội</a:t>
            </a:r>
            <a:r>
              <a:rPr lang="en-US" sz="71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71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của</a:t>
            </a:r>
            <a:r>
              <a:rPr lang="en-US" sz="71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71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trẻ</a:t>
            </a:r>
            <a:endParaRPr lang="en-US" sz="7199" b="1" dirty="0">
              <a:solidFill>
                <a:srgbClr val="004AAD"/>
              </a:solidFill>
              <a:latin typeface="Times New Roman" panose="02020603050405020304" pitchFamily="18" charset="0"/>
              <a:ea typeface="Quicksand Bold"/>
              <a:cs typeface="Times New Roman" panose="02020603050405020304" pitchFamily="18" charset="0"/>
              <a:sym typeface="Quicksan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24566" y="-5185666"/>
            <a:ext cx="1795026" cy="1495672"/>
          </a:xfrm>
          <a:custGeom>
            <a:avLst/>
            <a:gdLst/>
            <a:ahLst/>
            <a:cxnLst/>
            <a:rect l="l" t="t" r="r" b="b"/>
            <a:pathLst>
              <a:path w="1795026" h="1495672">
                <a:moveTo>
                  <a:pt x="0" y="0"/>
                </a:moveTo>
                <a:lnTo>
                  <a:pt x="1795025" y="0"/>
                </a:lnTo>
                <a:lnTo>
                  <a:pt x="1795025" y="1495672"/>
                </a:lnTo>
                <a:lnTo>
                  <a:pt x="0" y="14956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-339357" y="-316594"/>
            <a:ext cx="18966714" cy="10920189"/>
            <a:chOff x="0" y="0"/>
            <a:chExt cx="4995349" cy="28760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47041" y="568959"/>
            <a:ext cx="17386930" cy="1999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25"/>
              </a:lnSpc>
            </a:pPr>
            <a:r>
              <a:rPr lang="en-US" sz="75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Phần</a:t>
            </a:r>
            <a:r>
              <a:rPr lang="en-US" sz="75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II. </a:t>
            </a:r>
            <a:r>
              <a:rPr lang="en-US" sz="75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Đặc</a:t>
            </a:r>
            <a:r>
              <a:rPr lang="en-US" sz="75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75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điểm</a:t>
            </a:r>
            <a:r>
              <a:rPr lang="en-US" sz="75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75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phát</a:t>
            </a:r>
            <a:r>
              <a:rPr lang="en-US" sz="75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75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triển</a:t>
            </a:r>
            <a:r>
              <a:rPr lang="en-US" sz="75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75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cảm</a:t>
            </a:r>
            <a:r>
              <a:rPr lang="en-US" sz="75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75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xúc</a:t>
            </a:r>
            <a:r>
              <a:rPr lang="en-US" sz="75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75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xã</a:t>
            </a:r>
            <a:r>
              <a:rPr lang="en-US" sz="75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75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hội</a:t>
            </a:r>
            <a:r>
              <a:rPr lang="en-US" sz="75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75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của</a:t>
            </a:r>
            <a:r>
              <a:rPr lang="en-US" sz="75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75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trẻ</a:t>
            </a:r>
            <a:r>
              <a:rPr lang="en-US" sz="75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75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mầm</a:t>
            </a:r>
            <a:r>
              <a:rPr lang="en-US" sz="75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non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4031" y="3568709"/>
            <a:ext cx="350131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9"/>
              </a:lnSpc>
            </a:pPr>
            <a:r>
              <a:rPr lang="en-US" sz="3999" b="1" dirty="0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3- 12 </a:t>
            </a:r>
            <a:r>
              <a:rPr lang="en-US" sz="3999" b="1" dirty="0" err="1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tháng</a:t>
            </a:r>
            <a:endParaRPr lang="en-US" sz="3999" b="1" dirty="0">
              <a:solidFill>
                <a:srgbClr val="F6CB48"/>
              </a:solidFill>
              <a:latin typeface="Times New Roman" panose="02020603050405020304" pitchFamily="18" charset="0"/>
              <a:ea typeface="Cocomat Pro Bold"/>
              <a:cs typeface="Times New Roman" panose="02020603050405020304" pitchFamily="18" charset="0"/>
              <a:sym typeface="Cocomat Pr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70499" y="2801753"/>
            <a:ext cx="4412517" cy="54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0"/>
              </a:lnSpc>
            </a:pPr>
            <a:r>
              <a:rPr lang="en-US" sz="4000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LỨA TUỔI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39405" y="2734313"/>
            <a:ext cx="8408789" cy="543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9"/>
              </a:lnSpc>
            </a:pPr>
            <a:r>
              <a:rPr lang="en-US" sz="39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MỘT SỐ ĐẶC ĐIỂM NỔI BẬT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8885" y="4592051"/>
            <a:ext cx="3611609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9"/>
              </a:lnSpc>
            </a:pPr>
            <a:r>
              <a:rPr lang="en-US" sz="3999" b="1" dirty="0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12- 24 </a:t>
            </a:r>
            <a:r>
              <a:rPr lang="en-US" sz="3999" b="1" dirty="0" err="1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tháng</a:t>
            </a:r>
            <a:endParaRPr lang="en-US" sz="3999" b="1" dirty="0">
              <a:solidFill>
                <a:srgbClr val="439751"/>
              </a:solidFill>
              <a:latin typeface="Times New Roman" panose="02020603050405020304" pitchFamily="18" charset="0"/>
              <a:ea typeface="Cocomat Pro Bold"/>
              <a:cs typeface="Times New Roman" panose="02020603050405020304" pitchFamily="18" charset="0"/>
              <a:sym typeface="Cocomat Pr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54031" y="5572119"/>
            <a:ext cx="361835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9"/>
              </a:lnSpc>
            </a:pPr>
            <a:r>
              <a:rPr lang="en-US" sz="3999" b="1" dirty="0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24- 36 </a:t>
            </a:r>
            <a:r>
              <a:rPr lang="en-US" sz="3999" b="1" dirty="0" err="1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tháng</a:t>
            </a:r>
            <a:endParaRPr lang="en-US" sz="3999" b="1" dirty="0">
              <a:solidFill>
                <a:srgbClr val="E89AB0"/>
              </a:solidFill>
              <a:latin typeface="Times New Roman" panose="02020603050405020304" pitchFamily="18" charset="0"/>
              <a:ea typeface="Cocomat Pro Bold"/>
              <a:cs typeface="Times New Roman" panose="02020603050405020304" pitchFamily="18" charset="0"/>
              <a:sym typeface="Cocomat Pr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45777" y="6722104"/>
            <a:ext cx="2379965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9"/>
              </a:lnSpc>
            </a:pPr>
            <a:r>
              <a:rPr lang="en-US" sz="3999" b="1" dirty="0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3- 4 </a:t>
            </a:r>
            <a:r>
              <a:rPr lang="en-US" sz="3999" b="1" dirty="0" err="1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tuổi</a:t>
            </a:r>
            <a:endParaRPr lang="en-US" sz="3999" b="1" dirty="0">
              <a:solidFill>
                <a:srgbClr val="E06937"/>
              </a:solidFill>
              <a:latin typeface="Times New Roman" panose="02020603050405020304" pitchFamily="18" charset="0"/>
              <a:ea typeface="Cocomat Pro Bold"/>
              <a:cs typeface="Times New Roman" panose="02020603050405020304" pitchFamily="18" charset="0"/>
              <a:sym typeface="Cocomat Pro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28395" y="7872919"/>
            <a:ext cx="3414729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9"/>
              </a:lnSpc>
            </a:pPr>
            <a:r>
              <a:rPr lang="en-US" sz="3999" b="1" dirty="0">
                <a:solidFill>
                  <a:srgbClr val="7969C4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4- 5 </a:t>
            </a:r>
            <a:r>
              <a:rPr lang="en-US" sz="3999" b="1" dirty="0" err="1">
                <a:solidFill>
                  <a:srgbClr val="7969C4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tuổi</a:t>
            </a:r>
            <a:endParaRPr lang="en-US" sz="3999" b="1" dirty="0">
              <a:solidFill>
                <a:srgbClr val="7969C4"/>
              </a:solidFill>
              <a:latin typeface="Times New Roman" panose="02020603050405020304" pitchFamily="18" charset="0"/>
              <a:ea typeface="Cocomat Pro Bold"/>
              <a:cs typeface="Times New Roman" panose="02020603050405020304" pitchFamily="18" charset="0"/>
              <a:sym typeface="Cocomat Pr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97325" y="8891918"/>
            <a:ext cx="3414729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9"/>
              </a:lnSpc>
            </a:pPr>
            <a:r>
              <a:rPr lang="en-US" sz="3999" b="1" dirty="0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5- 6 </a:t>
            </a:r>
            <a:r>
              <a:rPr lang="en-US" sz="3999" b="1" dirty="0" err="1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tuổi</a:t>
            </a:r>
            <a:endParaRPr lang="en-US" sz="3999" b="1" dirty="0">
              <a:solidFill>
                <a:srgbClr val="2D1F21"/>
              </a:solidFill>
              <a:latin typeface="Times New Roman" panose="02020603050405020304" pitchFamily="18" charset="0"/>
              <a:ea typeface="Cocomat Pro Bold"/>
              <a:cs typeface="Times New Roman" panose="02020603050405020304" pitchFamily="18" charset="0"/>
              <a:sym typeface="Cocomat Pro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283513" y="3591418"/>
            <a:ext cx="13225398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9"/>
              </a:lnSpc>
            </a:pPr>
            <a:r>
              <a:rPr lang="en-US" sz="3999" b="1" dirty="0" err="1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Nhận</a:t>
            </a:r>
            <a:r>
              <a:rPr lang="en-US" sz="3999" b="1" dirty="0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biết</a:t>
            </a:r>
            <a:r>
              <a:rPr lang="en-US" sz="3999" b="1" dirty="0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người</a:t>
            </a:r>
            <a:r>
              <a:rPr lang="en-US" sz="3999" b="1" dirty="0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quen</a:t>
            </a:r>
            <a:r>
              <a:rPr lang="en-US" sz="3999" b="1" dirty="0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/</a:t>
            </a:r>
            <a:r>
              <a:rPr lang="en-US" sz="3999" b="1" dirty="0" err="1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lạ</a:t>
            </a:r>
            <a:r>
              <a:rPr lang="en-US" sz="3999" b="1" dirty="0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, </a:t>
            </a:r>
            <a:r>
              <a:rPr lang="en-US" sz="3999" b="1" dirty="0" err="1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giao</a:t>
            </a:r>
            <a:r>
              <a:rPr lang="en-US" sz="3999" b="1" dirty="0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lưu</a:t>
            </a:r>
            <a:r>
              <a:rPr lang="en-US" sz="3999" b="1" dirty="0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bằng</a:t>
            </a:r>
            <a:r>
              <a:rPr lang="en-US" sz="3999" b="1" dirty="0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hành</a:t>
            </a:r>
            <a:r>
              <a:rPr lang="en-US" sz="3999" b="1" dirty="0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động</a:t>
            </a:r>
            <a:r>
              <a:rPr lang="en-US" sz="3999" b="1" dirty="0">
                <a:solidFill>
                  <a:srgbClr val="F6CB48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224978" y="4636628"/>
            <a:ext cx="152974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0"/>
              </a:lnSpc>
            </a:pPr>
            <a:r>
              <a:rPr lang="en-US" sz="3699" b="1" dirty="0" err="1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Biết</a:t>
            </a:r>
            <a:r>
              <a:rPr lang="en-US" sz="3699" b="1" dirty="0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699" b="1" dirty="0" err="1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thể</a:t>
            </a:r>
            <a:r>
              <a:rPr lang="en-US" sz="3699" b="1" dirty="0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699" b="1" dirty="0" err="1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hiện</a:t>
            </a:r>
            <a:r>
              <a:rPr lang="en-US" sz="3699" b="1" dirty="0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699" b="1" dirty="0" err="1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tình</a:t>
            </a:r>
            <a:r>
              <a:rPr lang="en-US" sz="3699" b="1" dirty="0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699" b="1" dirty="0" err="1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cảm</a:t>
            </a:r>
            <a:r>
              <a:rPr lang="en-US" sz="3699" b="1" dirty="0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, </a:t>
            </a:r>
            <a:r>
              <a:rPr lang="en-US" sz="3699" b="1" dirty="0" err="1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thích</a:t>
            </a:r>
            <a:r>
              <a:rPr lang="en-US" sz="3699" b="1" dirty="0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699" b="1" dirty="0" err="1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khám</a:t>
            </a:r>
            <a:r>
              <a:rPr lang="en-US" sz="3699" b="1" dirty="0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699" b="1" dirty="0" err="1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phá</a:t>
            </a:r>
            <a:r>
              <a:rPr lang="en-US" sz="3699" b="1" dirty="0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, </a:t>
            </a:r>
            <a:r>
              <a:rPr lang="en-US" sz="3699" b="1" dirty="0" err="1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có</a:t>
            </a:r>
            <a:r>
              <a:rPr lang="en-US" sz="3699" b="1" dirty="0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699" b="1" dirty="0" err="1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phản</a:t>
            </a:r>
            <a:r>
              <a:rPr lang="en-US" sz="3699" b="1" dirty="0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699" b="1" dirty="0" err="1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ứng</a:t>
            </a:r>
            <a:r>
              <a:rPr lang="en-US" sz="3699" b="1" dirty="0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“</a:t>
            </a:r>
            <a:r>
              <a:rPr lang="en-US" sz="3699" b="1" dirty="0" err="1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không</a:t>
            </a:r>
            <a:r>
              <a:rPr lang="en-US" sz="3699" b="1" dirty="0">
                <a:solidFill>
                  <a:srgbClr val="43975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”.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83513" y="5637261"/>
            <a:ext cx="13608992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9"/>
              </a:lnSpc>
            </a:pPr>
            <a:r>
              <a:rPr lang="en-US" sz="3999" b="1" dirty="0" err="1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Bắt</a:t>
            </a:r>
            <a:r>
              <a:rPr lang="en-US" sz="3999" b="1" dirty="0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chước</a:t>
            </a:r>
            <a:r>
              <a:rPr lang="en-US" sz="3999" b="1" dirty="0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người</a:t>
            </a:r>
            <a:r>
              <a:rPr lang="en-US" sz="3999" b="1" dirty="0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lớn</a:t>
            </a:r>
            <a:r>
              <a:rPr lang="en-US" sz="3999" b="1" dirty="0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, </a:t>
            </a:r>
            <a:r>
              <a:rPr lang="en-US" sz="3999" b="1" dirty="0" err="1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chơi</a:t>
            </a:r>
            <a:r>
              <a:rPr lang="en-US" sz="3999" b="1" dirty="0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giả</a:t>
            </a:r>
            <a:r>
              <a:rPr lang="en-US" sz="3999" b="1" dirty="0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bộ</a:t>
            </a:r>
            <a:r>
              <a:rPr lang="en-US" sz="3999" b="1" dirty="0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, </a:t>
            </a:r>
            <a:r>
              <a:rPr lang="en-US" sz="3999" b="1" dirty="0" err="1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thể</a:t>
            </a:r>
            <a:r>
              <a:rPr lang="en-US" sz="3999" b="1" dirty="0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hiện</a:t>
            </a:r>
            <a:r>
              <a:rPr lang="en-US" sz="3999" b="1" dirty="0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phản</a:t>
            </a:r>
            <a:r>
              <a:rPr lang="en-US" sz="3999" b="1" dirty="0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E89AB0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kháng</a:t>
            </a:r>
            <a:r>
              <a:rPr lang="en-US" sz="3999" b="1" dirty="0">
                <a:solidFill>
                  <a:srgbClr val="E89AB0"/>
                </a:solidFill>
                <a:latin typeface="Cocomat Pro Bold"/>
                <a:ea typeface="Cocomat Pro Bold"/>
                <a:cs typeface="Cocomat Pro Bold"/>
                <a:sym typeface="Cocomat Pro Bold"/>
              </a:rPr>
              <a:t>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83513" y="6755090"/>
            <a:ext cx="13491951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19"/>
              </a:lnSpc>
            </a:pPr>
            <a:r>
              <a:rPr lang="en-US" sz="3999" b="1" dirty="0" err="1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Quan</a:t>
            </a:r>
            <a:r>
              <a:rPr lang="en-US" sz="3999" b="1" dirty="0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tâm</a:t>
            </a:r>
            <a:r>
              <a:rPr lang="en-US" sz="3999" b="1" dirty="0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bạn</a:t>
            </a:r>
            <a:r>
              <a:rPr lang="en-US" sz="3999" b="1" dirty="0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bè</a:t>
            </a:r>
            <a:r>
              <a:rPr lang="en-US" sz="3999" b="1" dirty="0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, </a:t>
            </a:r>
            <a:r>
              <a:rPr lang="en-US" sz="3999" b="1" dirty="0" err="1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biết</a:t>
            </a:r>
            <a:r>
              <a:rPr lang="en-US" sz="3999" b="1" dirty="0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buồn</a:t>
            </a:r>
            <a:r>
              <a:rPr lang="en-US" sz="3999" b="1" dirty="0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/</a:t>
            </a:r>
            <a:r>
              <a:rPr lang="en-US" sz="3999" b="1" dirty="0" err="1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vui</a:t>
            </a:r>
            <a:r>
              <a:rPr lang="en-US" sz="3999" b="1" dirty="0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khi</a:t>
            </a:r>
            <a:r>
              <a:rPr lang="en-US" sz="3999" b="1" dirty="0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thay</a:t>
            </a:r>
            <a:r>
              <a:rPr lang="en-US" sz="3999" b="1" dirty="0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đổi</a:t>
            </a:r>
            <a:r>
              <a:rPr lang="en-US" sz="3999" b="1" dirty="0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thói</a:t>
            </a:r>
            <a:r>
              <a:rPr lang="en-US" sz="3999" b="1" dirty="0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E06937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qu</a:t>
            </a:r>
            <a:r>
              <a:rPr lang="en-US" sz="3999" b="1" dirty="0" err="1">
                <a:solidFill>
                  <a:srgbClr val="E06937"/>
                </a:solidFill>
                <a:latin typeface="Cocomat Pro Bold"/>
                <a:ea typeface="Cocomat Pro Bold"/>
                <a:cs typeface="Cocomat Pro Bold"/>
                <a:sym typeface="Cocomat Pro Bold"/>
              </a:rPr>
              <a:t>en</a:t>
            </a:r>
            <a:r>
              <a:rPr lang="en-US" sz="3999" b="1" dirty="0">
                <a:solidFill>
                  <a:srgbClr val="E06937"/>
                </a:solidFill>
                <a:latin typeface="Cocomat Pro Bold"/>
                <a:ea typeface="Cocomat Pro Bold"/>
                <a:cs typeface="Cocomat Pro Bold"/>
                <a:sym typeface="Cocomat Pro Bold"/>
              </a:rPr>
              <a:t>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83513" y="7872919"/>
            <a:ext cx="11678082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9"/>
              </a:lnSpc>
            </a:pPr>
            <a:r>
              <a:rPr lang="en-US" sz="3999" b="1" dirty="0" err="1">
                <a:solidFill>
                  <a:srgbClr val="7969C4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Hợp</a:t>
            </a:r>
            <a:r>
              <a:rPr lang="en-US" sz="3999" b="1" dirty="0">
                <a:solidFill>
                  <a:srgbClr val="7969C4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7969C4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tác</a:t>
            </a:r>
            <a:r>
              <a:rPr lang="en-US" sz="3999" b="1" dirty="0">
                <a:solidFill>
                  <a:srgbClr val="7969C4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, </a:t>
            </a:r>
            <a:r>
              <a:rPr lang="en-US" sz="3999" b="1" dirty="0" err="1">
                <a:solidFill>
                  <a:srgbClr val="7969C4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biết</a:t>
            </a:r>
            <a:r>
              <a:rPr lang="en-US" sz="3999" b="1" dirty="0">
                <a:solidFill>
                  <a:srgbClr val="7969C4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7969C4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nói</a:t>
            </a:r>
            <a:r>
              <a:rPr lang="en-US" sz="3999" b="1" dirty="0">
                <a:solidFill>
                  <a:srgbClr val="7969C4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7969C4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điều</a:t>
            </a:r>
            <a:r>
              <a:rPr lang="en-US" sz="3999" b="1" dirty="0">
                <a:solidFill>
                  <a:srgbClr val="7969C4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7969C4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thích</a:t>
            </a:r>
            <a:r>
              <a:rPr lang="en-US" sz="3999" b="1" dirty="0">
                <a:solidFill>
                  <a:srgbClr val="7969C4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/</a:t>
            </a:r>
            <a:r>
              <a:rPr lang="en-US" sz="3999" b="1" dirty="0" err="1">
                <a:solidFill>
                  <a:srgbClr val="7969C4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không</a:t>
            </a:r>
            <a:r>
              <a:rPr lang="en-US" sz="3999" b="1" dirty="0">
                <a:solidFill>
                  <a:srgbClr val="7969C4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7969C4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thích</a:t>
            </a:r>
            <a:r>
              <a:rPr lang="en-US" sz="3999" b="1" dirty="0">
                <a:solidFill>
                  <a:srgbClr val="7969C4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342018" y="8891918"/>
            <a:ext cx="1378752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9"/>
              </a:lnSpc>
            </a:pPr>
            <a:r>
              <a:rPr lang="en-US" sz="3999" b="1" dirty="0" err="1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Biết</a:t>
            </a:r>
            <a:r>
              <a:rPr lang="en-US" sz="3999" b="1" dirty="0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đồng</a:t>
            </a:r>
            <a:r>
              <a:rPr lang="en-US" sz="3999" b="1" dirty="0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cảm</a:t>
            </a:r>
            <a:r>
              <a:rPr lang="en-US" sz="3999" b="1" dirty="0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, </a:t>
            </a:r>
            <a:r>
              <a:rPr lang="en-US" sz="3999" b="1" dirty="0" err="1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thực</a:t>
            </a:r>
            <a:r>
              <a:rPr lang="en-US" sz="3999" b="1" dirty="0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hiện</a:t>
            </a:r>
            <a:r>
              <a:rPr lang="en-US" sz="3999" b="1" dirty="0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quy</a:t>
            </a:r>
            <a:r>
              <a:rPr lang="en-US" sz="3999" b="1" dirty="0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tắc</a:t>
            </a:r>
            <a:r>
              <a:rPr lang="en-US" sz="3999" b="1" dirty="0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, </a:t>
            </a:r>
            <a:r>
              <a:rPr lang="en-US" sz="3999" b="1" dirty="0" err="1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thể</a:t>
            </a:r>
            <a:r>
              <a:rPr lang="en-US" sz="3999" b="1" dirty="0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hiện</a:t>
            </a:r>
            <a:r>
              <a:rPr lang="en-US" sz="3999" b="1" dirty="0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sự</a:t>
            </a:r>
            <a:r>
              <a:rPr lang="en-US" sz="3999" b="1" dirty="0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độc</a:t>
            </a:r>
            <a:r>
              <a:rPr lang="en-US" sz="3999" b="1" dirty="0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3999" b="1" dirty="0" err="1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lập</a:t>
            </a:r>
            <a:r>
              <a:rPr lang="en-US" sz="3999" b="1" dirty="0">
                <a:solidFill>
                  <a:srgbClr val="2D1F21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" y="-1"/>
            <a:ext cx="18779756" cy="10477501"/>
            <a:chOff x="0" y="0"/>
            <a:chExt cx="4995349" cy="2876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162623" y="1551634"/>
            <a:ext cx="5296212" cy="4639409"/>
          </a:xfrm>
          <a:custGeom>
            <a:avLst/>
            <a:gdLst/>
            <a:ahLst/>
            <a:cxnLst/>
            <a:rect l="l" t="t" r="r" b="b"/>
            <a:pathLst>
              <a:path w="4383276" h="4114800">
                <a:moveTo>
                  <a:pt x="0" y="0"/>
                </a:moveTo>
                <a:lnTo>
                  <a:pt x="4383276" y="0"/>
                </a:lnTo>
                <a:lnTo>
                  <a:pt x="4383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457200" y="6422878"/>
            <a:ext cx="5361933" cy="3802655"/>
          </a:xfrm>
          <a:custGeom>
            <a:avLst/>
            <a:gdLst/>
            <a:ahLst/>
            <a:cxnLst/>
            <a:rect l="l" t="t" r="r" b="b"/>
            <a:pathLst>
              <a:path w="4577166" h="3378780">
                <a:moveTo>
                  <a:pt x="0" y="0"/>
                </a:moveTo>
                <a:lnTo>
                  <a:pt x="4577166" y="0"/>
                </a:lnTo>
                <a:lnTo>
                  <a:pt x="4577166" y="3378781"/>
                </a:lnTo>
                <a:lnTo>
                  <a:pt x="0" y="33787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7"/>
          <p:cNvSpPr txBox="1"/>
          <p:nvPr/>
        </p:nvSpPr>
        <p:spPr>
          <a:xfrm>
            <a:off x="707536" y="536936"/>
            <a:ext cx="16947371" cy="3154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0"/>
              </a:lnSpc>
            </a:pP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Phần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III.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Trách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nhiệm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của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gia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đình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và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cộng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đồng</a:t>
            </a:r>
            <a:endParaRPr lang="en-US" sz="8000" b="1" dirty="0">
              <a:solidFill>
                <a:srgbClr val="004AAD"/>
              </a:solidFill>
              <a:latin typeface="Times New Roman" panose="02020603050405020304" pitchFamily="18" charset="0"/>
              <a:ea typeface="Cocomat Pro Bold"/>
              <a:cs typeface="Times New Roman" panose="02020603050405020304" pitchFamily="18" charset="0"/>
              <a:sym typeface="Cocomat Pro Bold"/>
            </a:endParaRPr>
          </a:p>
          <a:p>
            <a:pPr algn="l">
              <a:lnSpc>
                <a:spcPts val="8240"/>
              </a:lnSpc>
            </a:pPr>
            <a:endParaRPr lang="en-US" sz="8000" b="1" dirty="0">
              <a:solidFill>
                <a:srgbClr val="004AAD"/>
              </a:solidFill>
              <a:latin typeface="Cocomat Pro Bold"/>
              <a:ea typeface="Cocomat Pro Bold"/>
              <a:cs typeface="Cocomat Pro Bold"/>
              <a:sym typeface="Cocomat Pr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79796" y="2741657"/>
            <a:ext cx="11685068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l">
              <a:lnSpc>
                <a:spcPts val="5355"/>
              </a:lnSpc>
              <a:buFont typeface="Arial"/>
              <a:buChar char="•"/>
            </a:pPr>
            <a:r>
              <a:rPr lang="en-US" sz="51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1. </a:t>
            </a:r>
            <a:r>
              <a:rPr lang="en-US" sz="51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Các</a:t>
            </a:r>
            <a:r>
              <a:rPr lang="en-US" sz="51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1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yếu</a:t>
            </a:r>
            <a:r>
              <a:rPr lang="en-US" sz="51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1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tố</a:t>
            </a:r>
            <a:r>
              <a:rPr lang="en-US" sz="51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1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ảnh</a:t>
            </a:r>
            <a:r>
              <a:rPr lang="en-US" sz="51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1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hưởng</a:t>
            </a:r>
            <a:r>
              <a:rPr lang="en-US" sz="51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1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đến</a:t>
            </a:r>
            <a:r>
              <a:rPr lang="en-US" sz="51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1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cảm</a:t>
            </a:r>
            <a:r>
              <a:rPr lang="en-US" sz="51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1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xúc</a:t>
            </a:r>
            <a:r>
              <a:rPr lang="en-US" sz="51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1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xã</a:t>
            </a:r>
            <a:r>
              <a:rPr lang="en-US" sz="51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1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hội</a:t>
            </a:r>
            <a:r>
              <a:rPr lang="en-US" sz="51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1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của</a:t>
            </a:r>
            <a:r>
              <a:rPr lang="en-US" sz="51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1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trẻ</a:t>
            </a:r>
            <a:r>
              <a:rPr lang="en-US" sz="51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MN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9795" y="5022576"/>
            <a:ext cx="17179039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4269" lvl="1" indent="-572134" algn="l">
              <a:lnSpc>
                <a:spcPts val="5458"/>
              </a:lnSpc>
              <a:buFont typeface="Arial"/>
              <a:buChar char="•"/>
            </a:pP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2.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Trách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nhiệm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của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gia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đình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và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cộng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đồng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trong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giáo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dục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cảm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xúc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cho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trẻ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MN.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95800" y="7329143"/>
            <a:ext cx="13523812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4269" lvl="1" indent="-572134" algn="l">
              <a:lnSpc>
                <a:spcPts val="5458"/>
              </a:lnSpc>
              <a:buFont typeface="Arial"/>
              <a:buChar char="•"/>
            </a:pP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3.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Những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hiểu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lầm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của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gia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đình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trong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việc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giáo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dục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cảm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xúc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xã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hội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cho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trẻ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mầm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non.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" y="-1"/>
            <a:ext cx="18779756" cy="10477501"/>
            <a:chOff x="0" y="0"/>
            <a:chExt cx="4995349" cy="2876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2162623" y="1551634"/>
            <a:ext cx="5296212" cy="4639409"/>
          </a:xfrm>
          <a:custGeom>
            <a:avLst/>
            <a:gdLst/>
            <a:ahLst/>
            <a:cxnLst/>
            <a:rect l="l" t="t" r="r" b="b"/>
            <a:pathLst>
              <a:path w="4383276" h="4114800">
                <a:moveTo>
                  <a:pt x="0" y="0"/>
                </a:moveTo>
                <a:lnTo>
                  <a:pt x="4383276" y="0"/>
                </a:lnTo>
                <a:lnTo>
                  <a:pt x="4383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457200" y="6422878"/>
            <a:ext cx="5361933" cy="3802655"/>
          </a:xfrm>
          <a:custGeom>
            <a:avLst/>
            <a:gdLst/>
            <a:ahLst/>
            <a:cxnLst/>
            <a:rect l="l" t="t" r="r" b="b"/>
            <a:pathLst>
              <a:path w="4577166" h="3378780">
                <a:moveTo>
                  <a:pt x="0" y="0"/>
                </a:moveTo>
                <a:lnTo>
                  <a:pt x="4577166" y="0"/>
                </a:lnTo>
                <a:lnTo>
                  <a:pt x="4577166" y="3378781"/>
                </a:lnTo>
                <a:lnTo>
                  <a:pt x="0" y="33787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7"/>
          <p:cNvSpPr txBox="1"/>
          <p:nvPr/>
        </p:nvSpPr>
        <p:spPr>
          <a:xfrm>
            <a:off x="707536" y="536936"/>
            <a:ext cx="16947371" cy="3154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1.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Các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yếu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tố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ảnh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hưởng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đến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cảm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xúc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xã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hội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của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trẻ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MN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Times New Roman" panose="02020603050405020304" pitchFamily="18" charset="0"/>
              <a:ea typeface="Cocomat Pro Bold"/>
              <a:cs typeface="Times New Roman" panose="02020603050405020304" pitchFamily="18" charset="0"/>
              <a:sym typeface="Cocomat Pro Bold"/>
            </a:endParaRPr>
          </a:p>
          <a:p>
            <a:pPr marL="0" marR="0" lvl="0" indent="0" algn="l" defTabSz="914400" rtl="0" eaLnBrk="1" fontAlgn="auto" latinLnBrk="0" hangingPunct="1">
              <a:lnSpc>
                <a:spcPts val="8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Cocomat Pro Bold"/>
              <a:ea typeface="Cocomat Pro Bold"/>
              <a:cs typeface="Cocomat Pro Bold"/>
              <a:sym typeface="Cocomat Pr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04800" y="3671495"/>
            <a:ext cx="11660064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22679" marR="0" lvl="1" indent="-561340" algn="l" defTabSz="914400" rtl="0" eaLnBrk="1" fontAlgn="auto" latinLnBrk="0" hangingPunct="1">
              <a:lnSpc>
                <a:spcPts val="53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Yếu</a:t>
            </a:r>
            <a:r>
              <a:rPr kumimoji="0" lang="en-US" sz="5199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tố</a:t>
            </a:r>
            <a:r>
              <a:rPr kumimoji="0" lang="en-US" sz="5199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khách</a:t>
            </a:r>
            <a:r>
              <a:rPr kumimoji="0" lang="en-US" sz="5199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quan</a:t>
            </a:r>
            <a:r>
              <a:rPr kumimoji="0" lang="en-US" sz="5199" b="0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: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Gia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đình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,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nhà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trường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,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cộng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đồng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cùng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tác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động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đến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cảm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xúc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của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trẻ</a:t>
            </a:r>
            <a:endParaRPr kumimoji="0" lang="en-US" sz="5199" b="0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Times New Roman" panose="02020603050405020304" pitchFamily="18" charset="0"/>
              <a:ea typeface="Cocomat Pro"/>
              <a:cs typeface="Times New Roman" panose="02020603050405020304" pitchFamily="18" charset="0"/>
              <a:sym typeface="Cocomat Pr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819133" y="7020796"/>
            <a:ext cx="12200479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4269" marR="0" lvl="1" indent="-572134" algn="l" defTabSz="914400" rtl="0" eaLnBrk="1" fontAlgn="auto" latinLnBrk="0" hangingPunct="1">
              <a:lnSpc>
                <a:spcPts val="54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Yếu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tố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chủ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quan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: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bản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thân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trẻ</a:t>
            </a:r>
            <a:endParaRPr kumimoji="0" lang="en-US" sz="5299" b="0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Times New Roman" panose="02020603050405020304" pitchFamily="18" charset="0"/>
              <a:ea typeface="Cocomat Pro"/>
              <a:cs typeface="Times New Roman" panose="02020603050405020304" pitchFamily="18" charset="0"/>
              <a:sym typeface="Cocomat Pro"/>
            </a:endParaRPr>
          </a:p>
        </p:txBody>
      </p:sp>
    </p:spTree>
    <p:extLst>
      <p:ext uri="{BB962C8B-B14F-4D97-AF65-F5344CB8AC3E}">
        <p14:creationId xmlns:p14="http://schemas.microsoft.com/office/powerpoint/2010/main" val="4243584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FDE1F8-E215-FAB0-CAA7-707E0881D301}"/>
              </a:ext>
            </a:extLst>
          </p:cNvPr>
          <p:cNvSpPr/>
          <p:nvPr/>
        </p:nvSpPr>
        <p:spPr>
          <a:xfrm>
            <a:off x="-14288" y="19328"/>
            <a:ext cx="18288000" cy="1575663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2700" kern="0">
              <a:solidFill>
                <a:prstClr val="white"/>
              </a:solidFill>
              <a:latin typeface="UTM Avo"/>
            </a:endParaRPr>
          </a:p>
        </p:txBody>
      </p:sp>
      <p:sp>
        <p:nvSpPr>
          <p:cNvPr id="3" name="Pentagon 6">
            <a:extLst>
              <a:ext uri="{FF2B5EF4-FFF2-40B4-BE49-F238E27FC236}">
                <a16:creationId xmlns:a16="http://schemas.microsoft.com/office/drawing/2014/main" id="{902622E2-E692-232B-E348-574EC843E4DD}"/>
              </a:ext>
            </a:extLst>
          </p:cNvPr>
          <p:cNvSpPr/>
          <p:nvPr/>
        </p:nvSpPr>
        <p:spPr>
          <a:xfrm>
            <a:off x="10933" y="-133367"/>
            <a:ext cx="5891381" cy="1575663"/>
          </a:xfrm>
          <a:prstGeom prst="homePlate">
            <a:avLst/>
          </a:prstGeom>
          <a:solidFill>
            <a:srgbClr val="4472C4">
              <a:lumMod val="75000"/>
            </a:srgbClr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45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</a:rPr>
              <a:t>NỘI DUNG 2</a:t>
            </a:r>
            <a:endParaRPr lang="en-US" sz="4500" kern="0" dirty="0">
              <a:solidFill>
                <a:prstClr val="white"/>
              </a:solidFill>
              <a:latin typeface="UTM Av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FFF8CF-CDBF-60A2-24D0-8E3F6F9E91E4}"/>
              </a:ext>
            </a:extLst>
          </p:cNvPr>
          <p:cNvSpPr/>
          <p:nvPr/>
        </p:nvSpPr>
        <p:spPr>
          <a:xfrm>
            <a:off x="-10932" y="-133367"/>
            <a:ext cx="18288000" cy="1575663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1371600">
              <a:lnSpc>
                <a:spcPct val="130000"/>
              </a:lnSpc>
              <a:spcAft>
                <a:spcPts val="1200"/>
              </a:spcAft>
              <a:tabLst>
                <a:tab pos="495300" algn="l"/>
              </a:tabLst>
              <a:defRPr/>
            </a:pPr>
            <a:r>
              <a:rPr 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b="1" kern="0" spc="-38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vi-VN" sz="3600" b="1" kern="0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vi-VN" sz="3600" b="1" kern="0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3600" b="1" kern="0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vi-VN" sz="3600" b="1" kern="0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600" b="1" kern="0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600" b="1" kern="0" spc="-38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vi-VN" sz="3600" b="1" kern="0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3600" b="1" kern="0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3600" b="1" kern="0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b="1" kern="0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sz="3600" b="1" kern="0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vi-VN" sz="3600" b="1" kern="0" spc="-4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0" spc="-38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3600" kern="100" dirty="0">
              <a:solidFill>
                <a:srgbClr val="FF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640B83-F2AC-9D1A-26D0-DBD210B3BBC5}"/>
              </a:ext>
            </a:extLst>
          </p:cNvPr>
          <p:cNvGrpSpPr>
            <a:grpSpLocks/>
          </p:cNvGrpSpPr>
          <p:nvPr/>
        </p:nvGrpSpPr>
        <p:grpSpPr>
          <a:xfrm>
            <a:off x="2447790" y="1801747"/>
            <a:ext cx="2058147" cy="2301836"/>
            <a:chOff x="0" y="-498872"/>
            <a:chExt cx="1098314" cy="1534557"/>
          </a:xfrm>
        </p:grpSpPr>
        <p:sp>
          <p:nvSpPr>
            <p:cNvPr id="10" name="Graphic 13">
              <a:extLst>
                <a:ext uri="{FF2B5EF4-FFF2-40B4-BE49-F238E27FC236}">
                  <a16:creationId xmlns:a16="http://schemas.microsoft.com/office/drawing/2014/main" id="{FCDA2DBD-52F3-3247-3CD2-E0568C1996CC}"/>
                </a:ext>
              </a:extLst>
            </p:cNvPr>
            <p:cNvSpPr/>
            <p:nvPr/>
          </p:nvSpPr>
          <p:spPr>
            <a:xfrm>
              <a:off x="0" y="0"/>
              <a:ext cx="1035685" cy="1035685"/>
            </a:xfrm>
            <a:custGeom>
              <a:avLst/>
              <a:gdLst/>
              <a:ahLst/>
              <a:cxnLst/>
              <a:rect l="l" t="t" r="r" b="b"/>
              <a:pathLst>
                <a:path w="1035685" h="1035685">
                  <a:moveTo>
                    <a:pt x="517779" y="0"/>
                  </a:moveTo>
                  <a:lnTo>
                    <a:pt x="470644" y="2115"/>
                  </a:lnTo>
                  <a:lnTo>
                    <a:pt x="424696" y="8340"/>
                  </a:lnTo>
                  <a:lnTo>
                    <a:pt x="380118" y="18492"/>
                  </a:lnTo>
                  <a:lnTo>
                    <a:pt x="337091" y="32388"/>
                  </a:lnTo>
                  <a:lnTo>
                    <a:pt x="295800" y="49846"/>
                  </a:lnTo>
                  <a:lnTo>
                    <a:pt x="256427" y="70682"/>
                  </a:lnTo>
                  <a:lnTo>
                    <a:pt x="219153" y="94715"/>
                  </a:lnTo>
                  <a:lnTo>
                    <a:pt x="184163" y="121761"/>
                  </a:lnTo>
                  <a:lnTo>
                    <a:pt x="151637" y="151637"/>
                  </a:lnTo>
                  <a:lnTo>
                    <a:pt x="121761" y="184163"/>
                  </a:lnTo>
                  <a:lnTo>
                    <a:pt x="94715" y="219153"/>
                  </a:lnTo>
                  <a:lnTo>
                    <a:pt x="70682" y="256427"/>
                  </a:lnTo>
                  <a:lnTo>
                    <a:pt x="49846" y="295800"/>
                  </a:lnTo>
                  <a:lnTo>
                    <a:pt x="32388" y="337091"/>
                  </a:lnTo>
                  <a:lnTo>
                    <a:pt x="18492" y="380118"/>
                  </a:lnTo>
                  <a:lnTo>
                    <a:pt x="8340" y="424696"/>
                  </a:lnTo>
                  <a:lnTo>
                    <a:pt x="2115" y="470644"/>
                  </a:lnTo>
                  <a:lnTo>
                    <a:pt x="0" y="517779"/>
                  </a:lnTo>
                  <a:lnTo>
                    <a:pt x="2115" y="564893"/>
                  </a:lnTo>
                  <a:lnTo>
                    <a:pt x="8340" y="610823"/>
                  </a:lnTo>
                  <a:lnTo>
                    <a:pt x="18492" y="655386"/>
                  </a:lnTo>
                  <a:lnTo>
                    <a:pt x="32388" y="698398"/>
                  </a:lnTo>
                  <a:lnTo>
                    <a:pt x="49846" y="739678"/>
                  </a:lnTo>
                  <a:lnTo>
                    <a:pt x="70682" y="779041"/>
                  </a:lnTo>
                  <a:lnTo>
                    <a:pt x="94715" y="816306"/>
                  </a:lnTo>
                  <a:lnTo>
                    <a:pt x="121761" y="851289"/>
                  </a:lnTo>
                  <a:lnTo>
                    <a:pt x="151637" y="883808"/>
                  </a:lnTo>
                  <a:lnTo>
                    <a:pt x="184163" y="913681"/>
                  </a:lnTo>
                  <a:lnTo>
                    <a:pt x="219153" y="940723"/>
                  </a:lnTo>
                  <a:lnTo>
                    <a:pt x="256427" y="964753"/>
                  </a:lnTo>
                  <a:lnTo>
                    <a:pt x="295800" y="985587"/>
                  </a:lnTo>
                  <a:lnTo>
                    <a:pt x="337091" y="1003043"/>
                  </a:lnTo>
                  <a:lnTo>
                    <a:pt x="380118" y="1016938"/>
                  </a:lnTo>
                  <a:lnTo>
                    <a:pt x="424696" y="1027090"/>
                  </a:lnTo>
                  <a:lnTo>
                    <a:pt x="470644" y="1033315"/>
                  </a:lnTo>
                  <a:lnTo>
                    <a:pt x="517779" y="1035431"/>
                  </a:lnTo>
                  <a:lnTo>
                    <a:pt x="564893" y="1033315"/>
                  </a:lnTo>
                  <a:lnTo>
                    <a:pt x="610823" y="1027090"/>
                  </a:lnTo>
                  <a:lnTo>
                    <a:pt x="655386" y="1016938"/>
                  </a:lnTo>
                  <a:lnTo>
                    <a:pt x="698398" y="1003043"/>
                  </a:lnTo>
                  <a:lnTo>
                    <a:pt x="739678" y="985587"/>
                  </a:lnTo>
                  <a:lnTo>
                    <a:pt x="779041" y="964753"/>
                  </a:lnTo>
                  <a:lnTo>
                    <a:pt x="816306" y="940723"/>
                  </a:lnTo>
                  <a:lnTo>
                    <a:pt x="851289" y="913681"/>
                  </a:lnTo>
                  <a:lnTo>
                    <a:pt x="883808" y="883808"/>
                  </a:lnTo>
                  <a:lnTo>
                    <a:pt x="913681" y="851289"/>
                  </a:lnTo>
                  <a:lnTo>
                    <a:pt x="940723" y="816306"/>
                  </a:lnTo>
                  <a:lnTo>
                    <a:pt x="964753" y="779041"/>
                  </a:lnTo>
                  <a:lnTo>
                    <a:pt x="985587" y="739678"/>
                  </a:lnTo>
                  <a:lnTo>
                    <a:pt x="1003043" y="698398"/>
                  </a:lnTo>
                  <a:lnTo>
                    <a:pt x="1016938" y="655386"/>
                  </a:lnTo>
                  <a:lnTo>
                    <a:pt x="1027090" y="610823"/>
                  </a:lnTo>
                  <a:lnTo>
                    <a:pt x="1033315" y="564893"/>
                  </a:lnTo>
                  <a:lnTo>
                    <a:pt x="1035431" y="517779"/>
                  </a:lnTo>
                  <a:lnTo>
                    <a:pt x="1033315" y="470644"/>
                  </a:lnTo>
                  <a:lnTo>
                    <a:pt x="1027090" y="424696"/>
                  </a:lnTo>
                  <a:lnTo>
                    <a:pt x="1016938" y="380118"/>
                  </a:lnTo>
                  <a:lnTo>
                    <a:pt x="1003043" y="337091"/>
                  </a:lnTo>
                  <a:lnTo>
                    <a:pt x="985587" y="295800"/>
                  </a:lnTo>
                  <a:lnTo>
                    <a:pt x="964753" y="256427"/>
                  </a:lnTo>
                  <a:lnTo>
                    <a:pt x="940723" y="219153"/>
                  </a:lnTo>
                  <a:lnTo>
                    <a:pt x="913681" y="184163"/>
                  </a:lnTo>
                  <a:lnTo>
                    <a:pt x="883808" y="151637"/>
                  </a:lnTo>
                  <a:lnTo>
                    <a:pt x="851289" y="121761"/>
                  </a:lnTo>
                  <a:lnTo>
                    <a:pt x="816306" y="94715"/>
                  </a:lnTo>
                  <a:lnTo>
                    <a:pt x="779041" y="70682"/>
                  </a:lnTo>
                  <a:lnTo>
                    <a:pt x="739678" y="49846"/>
                  </a:lnTo>
                  <a:lnTo>
                    <a:pt x="698398" y="32388"/>
                  </a:lnTo>
                  <a:lnTo>
                    <a:pt x="655386" y="18492"/>
                  </a:lnTo>
                  <a:lnTo>
                    <a:pt x="610823" y="8340"/>
                  </a:lnTo>
                  <a:lnTo>
                    <a:pt x="564893" y="2115"/>
                  </a:lnTo>
                  <a:lnTo>
                    <a:pt x="517779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defTabSz="137160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61419B3E-EEEC-83DF-28E3-EC92A88B68FA}"/>
                </a:ext>
              </a:extLst>
            </p:cNvPr>
            <p:cNvSpPr txBox="1"/>
            <p:nvPr/>
          </p:nvSpPr>
          <p:spPr>
            <a:xfrm>
              <a:off x="62629" y="-498872"/>
              <a:ext cx="1035685" cy="47498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defTabSz="1371600">
                <a:lnSpc>
                  <a:spcPct val="115000"/>
                </a:lnSpc>
                <a:spcAft>
                  <a:spcPts val="1200"/>
                </a:spcAft>
                <a:defRPr/>
              </a:pPr>
              <a:r>
                <a:rPr lang="en-US" sz="24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defTabSz="1371600">
                <a:lnSpc>
                  <a:spcPct val="115000"/>
                </a:lnSpc>
                <a:spcBef>
                  <a:spcPts val="773"/>
                </a:spcBef>
                <a:spcAft>
                  <a:spcPts val="1200"/>
                </a:spcAft>
                <a:defRPr/>
              </a:pPr>
              <a:r>
                <a:rPr lang="en-US" sz="24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376238" defTabSz="1371600">
                <a:lnSpc>
                  <a:spcPct val="115000"/>
                </a:lnSpc>
                <a:spcAft>
                  <a:spcPts val="1200"/>
                </a:spcAft>
                <a:defRPr/>
              </a:pPr>
              <a:r>
                <a:rPr lang="en-US" sz="2400" b="1" kern="100" dirty="0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2400" b="1" kern="100" spc="-23" dirty="0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00" spc="-3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đình</a:t>
              </a:r>
              <a:endPara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Graphic 15">
            <a:extLst>
              <a:ext uri="{FF2B5EF4-FFF2-40B4-BE49-F238E27FC236}">
                <a16:creationId xmlns:a16="http://schemas.microsoft.com/office/drawing/2014/main" id="{4E0AFC42-E480-06C3-1038-213BEA499BFF}"/>
              </a:ext>
            </a:extLst>
          </p:cNvPr>
          <p:cNvSpPr>
            <a:spLocks/>
          </p:cNvSpPr>
          <p:nvPr/>
        </p:nvSpPr>
        <p:spPr>
          <a:xfrm>
            <a:off x="2960235" y="4258840"/>
            <a:ext cx="660414" cy="330518"/>
          </a:xfrm>
          <a:custGeom>
            <a:avLst/>
            <a:gdLst/>
            <a:ahLst/>
            <a:cxnLst/>
            <a:rect l="l" t="t" r="r" b="b"/>
            <a:pathLst>
              <a:path w="352425" h="220345">
                <a:moveTo>
                  <a:pt x="281559" y="0"/>
                </a:moveTo>
                <a:lnTo>
                  <a:pt x="70357" y="0"/>
                </a:lnTo>
                <a:lnTo>
                  <a:pt x="70357" y="109982"/>
                </a:lnTo>
                <a:lnTo>
                  <a:pt x="0" y="109982"/>
                </a:lnTo>
                <a:lnTo>
                  <a:pt x="176022" y="219837"/>
                </a:lnTo>
                <a:lnTo>
                  <a:pt x="351916" y="109982"/>
                </a:lnTo>
                <a:lnTo>
                  <a:pt x="281559" y="109982"/>
                </a:lnTo>
                <a:lnTo>
                  <a:pt x="281559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defTabSz="137160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3673C9-A423-FC95-5DDD-4B77D4572ECF}"/>
              </a:ext>
            </a:extLst>
          </p:cNvPr>
          <p:cNvGrpSpPr>
            <a:grpSpLocks/>
          </p:cNvGrpSpPr>
          <p:nvPr/>
        </p:nvGrpSpPr>
        <p:grpSpPr>
          <a:xfrm>
            <a:off x="273233" y="4725565"/>
            <a:ext cx="1940786" cy="1553528"/>
            <a:chOff x="0" y="0"/>
            <a:chExt cx="1035685" cy="1035685"/>
          </a:xfrm>
        </p:grpSpPr>
        <p:sp>
          <p:nvSpPr>
            <p:cNvPr id="14" name="Graphic 17">
              <a:extLst>
                <a:ext uri="{FF2B5EF4-FFF2-40B4-BE49-F238E27FC236}">
                  <a16:creationId xmlns:a16="http://schemas.microsoft.com/office/drawing/2014/main" id="{F3660E29-6E95-B22B-FCAF-933909ACE925}"/>
                </a:ext>
              </a:extLst>
            </p:cNvPr>
            <p:cNvSpPr/>
            <p:nvPr/>
          </p:nvSpPr>
          <p:spPr>
            <a:xfrm>
              <a:off x="0" y="0"/>
              <a:ext cx="1035685" cy="1035685"/>
            </a:xfrm>
            <a:custGeom>
              <a:avLst/>
              <a:gdLst/>
              <a:ahLst/>
              <a:cxnLst/>
              <a:rect l="l" t="t" r="r" b="b"/>
              <a:pathLst>
                <a:path w="1035685" h="1035685">
                  <a:moveTo>
                    <a:pt x="517651" y="0"/>
                  </a:moveTo>
                  <a:lnTo>
                    <a:pt x="470537" y="2115"/>
                  </a:lnTo>
                  <a:lnTo>
                    <a:pt x="424607" y="8340"/>
                  </a:lnTo>
                  <a:lnTo>
                    <a:pt x="380044" y="18492"/>
                  </a:lnTo>
                  <a:lnTo>
                    <a:pt x="337032" y="32387"/>
                  </a:lnTo>
                  <a:lnTo>
                    <a:pt x="295752" y="49843"/>
                  </a:lnTo>
                  <a:lnTo>
                    <a:pt x="256389" y="70677"/>
                  </a:lnTo>
                  <a:lnTo>
                    <a:pt x="219124" y="94707"/>
                  </a:lnTo>
                  <a:lnTo>
                    <a:pt x="184141" y="121749"/>
                  </a:lnTo>
                  <a:lnTo>
                    <a:pt x="151622" y="151622"/>
                  </a:lnTo>
                  <a:lnTo>
                    <a:pt x="121749" y="184141"/>
                  </a:lnTo>
                  <a:lnTo>
                    <a:pt x="94707" y="219124"/>
                  </a:lnTo>
                  <a:lnTo>
                    <a:pt x="70677" y="256389"/>
                  </a:lnTo>
                  <a:lnTo>
                    <a:pt x="49843" y="295752"/>
                  </a:lnTo>
                  <a:lnTo>
                    <a:pt x="32387" y="337032"/>
                  </a:lnTo>
                  <a:lnTo>
                    <a:pt x="18492" y="380044"/>
                  </a:lnTo>
                  <a:lnTo>
                    <a:pt x="8340" y="424607"/>
                  </a:lnTo>
                  <a:lnTo>
                    <a:pt x="2115" y="470537"/>
                  </a:lnTo>
                  <a:lnTo>
                    <a:pt x="0" y="517651"/>
                  </a:lnTo>
                  <a:lnTo>
                    <a:pt x="2115" y="564766"/>
                  </a:lnTo>
                  <a:lnTo>
                    <a:pt x="8340" y="610696"/>
                  </a:lnTo>
                  <a:lnTo>
                    <a:pt x="18492" y="655259"/>
                  </a:lnTo>
                  <a:lnTo>
                    <a:pt x="32387" y="698271"/>
                  </a:lnTo>
                  <a:lnTo>
                    <a:pt x="49843" y="739551"/>
                  </a:lnTo>
                  <a:lnTo>
                    <a:pt x="70677" y="778914"/>
                  </a:lnTo>
                  <a:lnTo>
                    <a:pt x="94707" y="816179"/>
                  </a:lnTo>
                  <a:lnTo>
                    <a:pt x="121749" y="851162"/>
                  </a:lnTo>
                  <a:lnTo>
                    <a:pt x="151622" y="883681"/>
                  </a:lnTo>
                  <a:lnTo>
                    <a:pt x="184141" y="913554"/>
                  </a:lnTo>
                  <a:lnTo>
                    <a:pt x="219124" y="940596"/>
                  </a:lnTo>
                  <a:lnTo>
                    <a:pt x="256389" y="964626"/>
                  </a:lnTo>
                  <a:lnTo>
                    <a:pt x="295752" y="985460"/>
                  </a:lnTo>
                  <a:lnTo>
                    <a:pt x="337032" y="1002916"/>
                  </a:lnTo>
                  <a:lnTo>
                    <a:pt x="380044" y="1016811"/>
                  </a:lnTo>
                  <a:lnTo>
                    <a:pt x="424607" y="1026963"/>
                  </a:lnTo>
                  <a:lnTo>
                    <a:pt x="470537" y="1033188"/>
                  </a:lnTo>
                  <a:lnTo>
                    <a:pt x="517651" y="1035303"/>
                  </a:lnTo>
                  <a:lnTo>
                    <a:pt x="564786" y="1033188"/>
                  </a:lnTo>
                  <a:lnTo>
                    <a:pt x="610734" y="1026963"/>
                  </a:lnTo>
                  <a:lnTo>
                    <a:pt x="655312" y="1016811"/>
                  </a:lnTo>
                  <a:lnTo>
                    <a:pt x="698339" y="1002916"/>
                  </a:lnTo>
                  <a:lnTo>
                    <a:pt x="739630" y="985460"/>
                  </a:lnTo>
                  <a:lnTo>
                    <a:pt x="779003" y="964626"/>
                  </a:lnTo>
                  <a:lnTo>
                    <a:pt x="816277" y="940596"/>
                  </a:lnTo>
                  <a:lnTo>
                    <a:pt x="851267" y="913554"/>
                  </a:lnTo>
                  <a:lnTo>
                    <a:pt x="883793" y="883681"/>
                  </a:lnTo>
                  <a:lnTo>
                    <a:pt x="913669" y="851162"/>
                  </a:lnTo>
                  <a:lnTo>
                    <a:pt x="940715" y="816179"/>
                  </a:lnTo>
                  <a:lnTo>
                    <a:pt x="964748" y="778914"/>
                  </a:lnTo>
                  <a:lnTo>
                    <a:pt x="985584" y="739551"/>
                  </a:lnTo>
                  <a:lnTo>
                    <a:pt x="1003042" y="698271"/>
                  </a:lnTo>
                  <a:lnTo>
                    <a:pt x="1016938" y="655259"/>
                  </a:lnTo>
                  <a:lnTo>
                    <a:pt x="1027090" y="610696"/>
                  </a:lnTo>
                  <a:lnTo>
                    <a:pt x="1033315" y="564766"/>
                  </a:lnTo>
                  <a:lnTo>
                    <a:pt x="1035431" y="517651"/>
                  </a:lnTo>
                  <a:lnTo>
                    <a:pt x="1033315" y="470537"/>
                  </a:lnTo>
                  <a:lnTo>
                    <a:pt x="1027090" y="424607"/>
                  </a:lnTo>
                  <a:lnTo>
                    <a:pt x="1016938" y="380044"/>
                  </a:lnTo>
                  <a:lnTo>
                    <a:pt x="1003042" y="337032"/>
                  </a:lnTo>
                  <a:lnTo>
                    <a:pt x="985584" y="295752"/>
                  </a:lnTo>
                  <a:lnTo>
                    <a:pt x="964748" y="256389"/>
                  </a:lnTo>
                  <a:lnTo>
                    <a:pt x="940715" y="219124"/>
                  </a:lnTo>
                  <a:lnTo>
                    <a:pt x="913669" y="184141"/>
                  </a:lnTo>
                  <a:lnTo>
                    <a:pt x="883793" y="151622"/>
                  </a:lnTo>
                  <a:lnTo>
                    <a:pt x="851267" y="121749"/>
                  </a:lnTo>
                  <a:lnTo>
                    <a:pt x="816277" y="94707"/>
                  </a:lnTo>
                  <a:lnTo>
                    <a:pt x="779003" y="70677"/>
                  </a:lnTo>
                  <a:lnTo>
                    <a:pt x="739630" y="49843"/>
                  </a:lnTo>
                  <a:lnTo>
                    <a:pt x="698339" y="32387"/>
                  </a:lnTo>
                  <a:lnTo>
                    <a:pt x="655312" y="18492"/>
                  </a:lnTo>
                  <a:lnTo>
                    <a:pt x="610734" y="8340"/>
                  </a:lnTo>
                  <a:lnTo>
                    <a:pt x="564786" y="2115"/>
                  </a:lnTo>
                  <a:lnTo>
                    <a:pt x="517651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defTabSz="137160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604F3DB3-8E02-CC1A-D3D4-0C4C0D80A8A2}"/>
                </a:ext>
              </a:extLst>
            </p:cNvPr>
            <p:cNvSpPr txBox="1"/>
            <p:nvPr/>
          </p:nvSpPr>
          <p:spPr>
            <a:xfrm>
              <a:off x="0" y="0"/>
              <a:ext cx="1035685" cy="103568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defTabSz="1371600">
                <a:lnSpc>
                  <a:spcPct val="115000"/>
                </a:lnSpc>
                <a:spcBef>
                  <a:spcPts val="1852"/>
                </a:spcBef>
                <a:spcAft>
                  <a:spcPts val="1200"/>
                </a:spcAft>
                <a:defRPr/>
              </a:pPr>
              <a:r>
                <a:rPr lang="en-US" sz="24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R="953" algn="ctr" defTabSz="1371600">
                <a:lnSpc>
                  <a:spcPts val="2085"/>
                </a:lnSpc>
                <a:spcBef>
                  <a:spcPts val="8"/>
                </a:spcBef>
                <a:spcAft>
                  <a:spcPts val="1200"/>
                </a:spcAft>
                <a:defRPr/>
              </a:pPr>
              <a:r>
                <a:rPr lang="en-US" sz="2400" b="1" kern="100" spc="-38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Nhà</a:t>
              </a:r>
              <a:endPara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953" marR="953" algn="ctr" defTabSz="1371600">
                <a:lnSpc>
                  <a:spcPts val="2085"/>
                </a:lnSpc>
                <a:spcAft>
                  <a:spcPts val="1200"/>
                </a:spcAft>
                <a:defRPr/>
              </a:pPr>
              <a:r>
                <a:rPr lang="en-US" sz="2400" b="1" kern="100" spc="-15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trường</a:t>
              </a:r>
              <a:endPara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raphic 19">
            <a:extLst>
              <a:ext uri="{FF2B5EF4-FFF2-40B4-BE49-F238E27FC236}">
                <a16:creationId xmlns:a16="http://schemas.microsoft.com/office/drawing/2014/main" id="{2A2CC22B-E3AE-2DAD-CA31-8275DBD924E7}"/>
              </a:ext>
            </a:extLst>
          </p:cNvPr>
          <p:cNvSpPr>
            <a:spLocks/>
          </p:cNvSpPr>
          <p:nvPr/>
        </p:nvSpPr>
        <p:spPr>
          <a:xfrm>
            <a:off x="1981065" y="5238010"/>
            <a:ext cx="412908" cy="528638"/>
          </a:xfrm>
          <a:custGeom>
            <a:avLst/>
            <a:gdLst/>
            <a:ahLst/>
            <a:cxnLst/>
            <a:rect l="l" t="t" r="r" b="b"/>
            <a:pathLst>
              <a:path w="220345" h="352425">
                <a:moveTo>
                  <a:pt x="109855" y="0"/>
                </a:moveTo>
                <a:lnTo>
                  <a:pt x="109855" y="70357"/>
                </a:lnTo>
                <a:lnTo>
                  <a:pt x="0" y="70357"/>
                </a:lnTo>
                <a:lnTo>
                  <a:pt x="0" y="281558"/>
                </a:lnTo>
                <a:lnTo>
                  <a:pt x="109855" y="281558"/>
                </a:lnTo>
                <a:lnTo>
                  <a:pt x="109855" y="352044"/>
                </a:lnTo>
                <a:lnTo>
                  <a:pt x="219836" y="176021"/>
                </a:lnTo>
                <a:lnTo>
                  <a:pt x="109855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defTabSz="137160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3218C7-B127-3F87-5E1D-79FF3661DC8C}"/>
              </a:ext>
            </a:extLst>
          </p:cNvPr>
          <p:cNvGrpSpPr>
            <a:grpSpLocks/>
          </p:cNvGrpSpPr>
          <p:nvPr/>
        </p:nvGrpSpPr>
        <p:grpSpPr>
          <a:xfrm>
            <a:off x="2447790" y="4469303"/>
            <a:ext cx="2058147" cy="1809789"/>
            <a:chOff x="0" y="-170841"/>
            <a:chExt cx="1098314" cy="1206526"/>
          </a:xfrm>
        </p:grpSpPr>
        <p:sp>
          <p:nvSpPr>
            <p:cNvPr id="18" name="Graphic 21">
              <a:extLst>
                <a:ext uri="{FF2B5EF4-FFF2-40B4-BE49-F238E27FC236}">
                  <a16:creationId xmlns:a16="http://schemas.microsoft.com/office/drawing/2014/main" id="{E34A06CB-0490-ED72-9F93-903D1010D7E1}"/>
                </a:ext>
              </a:extLst>
            </p:cNvPr>
            <p:cNvSpPr/>
            <p:nvPr/>
          </p:nvSpPr>
          <p:spPr>
            <a:xfrm>
              <a:off x="0" y="0"/>
              <a:ext cx="1035685" cy="1035685"/>
            </a:xfrm>
            <a:custGeom>
              <a:avLst/>
              <a:gdLst/>
              <a:ahLst/>
              <a:cxnLst/>
              <a:rect l="l" t="t" r="r" b="b"/>
              <a:pathLst>
                <a:path w="1035685" h="1035685">
                  <a:moveTo>
                    <a:pt x="517779" y="0"/>
                  </a:moveTo>
                  <a:lnTo>
                    <a:pt x="470644" y="2115"/>
                  </a:lnTo>
                  <a:lnTo>
                    <a:pt x="424696" y="8340"/>
                  </a:lnTo>
                  <a:lnTo>
                    <a:pt x="380118" y="18492"/>
                  </a:lnTo>
                  <a:lnTo>
                    <a:pt x="337091" y="32387"/>
                  </a:lnTo>
                  <a:lnTo>
                    <a:pt x="295800" y="49843"/>
                  </a:lnTo>
                  <a:lnTo>
                    <a:pt x="256427" y="70677"/>
                  </a:lnTo>
                  <a:lnTo>
                    <a:pt x="219153" y="94707"/>
                  </a:lnTo>
                  <a:lnTo>
                    <a:pt x="184163" y="121749"/>
                  </a:lnTo>
                  <a:lnTo>
                    <a:pt x="151637" y="151622"/>
                  </a:lnTo>
                  <a:lnTo>
                    <a:pt x="121761" y="184141"/>
                  </a:lnTo>
                  <a:lnTo>
                    <a:pt x="94715" y="219124"/>
                  </a:lnTo>
                  <a:lnTo>
                    <a:pt x="70682" y="256389"/>
                  </a:lnTo>
                  <a:lnTo>
                    <a:pt x="49846" y="295752"/>
                  </a:lnTo>
                  <a:lnTo>
                    <a:pt x="32388" y="337032"/>
                  </a:lnTo>
                  <a:lnTo>
                    <a:pt x="18492" y="380044"/>
                  </a:lnTo>
                  <a:lnTo>
                    <a:pt x="8340" y="424607"/>
                  </a:lnTo>
                  <a:lnTo>
                    <a:pt x="2115" y="470537"/>
                  </a:lnTo>
                  <a:lnTo>
                    <a:pt x="0" y="517651"/>
                  </a:lnTo>
                  <a:lnTo>
                    <a:pt x="2115" y="564766"/>
                  </a:lnTo>
                  <a:lnTo>
                    <a:pt x="8340" y="610696"/>
                  </a:lnTo>
                  <a:lnTo>
                    <a:pt x="18492" y="655259"/>
                  </a:lnTo>
                  <a:lnTo>
                    <a:pt x="32388" y="698271"/>
                  </a:lnTo>
                  <a:lnTo>
                    <a:pt x="49846" y="739551"/>
                  </a:lnTo>
                  <a:lnTo>
                    <a:pt x="70682" y="778914"/>
                  </a:lnTo>
                  <a:lnTo>
                    <a:pt x="94715" y="816179"/>
                  </a:lnTo>
                  <a:lnTo>
                    <a:pt x="121761" y="851162"/>
                  </a:lnTo>
                  <a:lnTo>
                    <a:pt x="151637" y="883681"/>
                  </a:lnTo>
                  <a:lnTo>
                    <a:pt x="184163" y="913554"/>
                  </a:lnTo>
                  <a:lnTo>
                    <a:pt x="219153" y="940596"/>
                  </a:lnTo>
                  <a:lnTo>
                    <a:pt x="256427" y="964626"/>
                  </a:lnTo>
                  <a:lnTo>
                    <a:pt x="295800" y="985460"/>
                  </a:lnTo>
                  <a:lnTo>
                    <a:pt x="337091" y="1002916"/>
                  </a:lnTo>
                  <a:lnTo>
                    <a:pt x="380118" y="1016811"/>
                  </a:lnTo>
                  <a:lnTo>
                    <a:pt x="424696" y="1026963"/>
                  </a:lnTo>
                  <a:lnTo>
                    <a:pt x="470644" y="1033188"/>
                  </a:lnTo>
                  <a:lnTo>
                    <a:pt x="517779" y="1035303"/>
                  </a:lnTo>
                  <a:lnTo>
                    <a:pt x="564893" y="1033188"/>
                  </a:lnTo>
                  <a:lnTo>
                    <a:pt x="610823" y="1026963"/>
                  </a:lnTo>
                  <a:lnTo>
                    <a:pt x="655386" y="1016811"/>
                  </a:lnTo>
                  <a:lnTo>
                    <a:pt x="698398" y="1002916"/>
                  </a:lnTo>
                  <a:lnTo>
                    <a:pt x="739678" y="985460"/>
                  </a:lnTo>
                  <a:lnTo>
                    <a:pt x="779041" y="964626"/>
                  </a:lnTo>
                  <a:lnTo>
                    <a:pt x="816306" y="940596"/>
                  </a:lnTo>
                  <a:lnTo>
                    <a:pt x="851289" y="913554"/>
                  </a:lnTo>
                  <a:lnTo>
                    <a:pt x="883808" y="883681"/>
                  </a:lnTo>
                  <a:lnTo>
                    <a:pt x="913681" y="851162"/>
                  </a:lnTo>
                  <a:lnTo>
                    <a:pt x="940723" y="816179"/>
                  </a:lnTo>
                  <a:lnTo>
                    <a:pt x="964753" y="778914"/>
                  </a:lnTo>
                  <a:lnTo>
                    <a:pt x="985587" y="739551"/>
                  </a:lnTo>
                  <a:lnTo>
                    <a:pt x="1003043" y="698271"/>
                  </a:lnTo>
                  <a:lnTo>
                    <a:pt x="1016938" y="655259"/>
                  </a:lnTo>
                  <a:lnTo>
                    <a:pt x="1027090" y="610696"/>
                  </a:lnTo>
                  <a:lnTo>
                    <a:pt x="1033315" y="564766"/>
                  </a:lnTo>
                  <a:lnTo>
                    <a:pt x="1035431" y="517651"/>
                  </a:lnTo>
                  <a:lnTo>
                    <a:pt x="1033315" y="470537"/>
                  </a:lnTo>
                  <a:lnTo>
                    <a:pt x="1027090" y="424607"/>
                  </a:lnTo>
                  <a:lnTo>
                    <a:pt x="1016938" y="380044"/>
                  </a:lnTo>
                  <a:lnTo>
                    <a:pt x="1003043" y="337032"/>
                  </a:lnTo>
                  <a:lnTo>
                    <a:pt x="985587" y="295752"/>
                  </a:lnTo>
                  <a:lnTo>
                    <a:pt x="964753" y="256389"/>
                  </a:lnTo>
                  <a:lnTo>
                    <a:pt x="940723" y="219124"/>
                  </a:lnTo>
                  <a:lnTo>
                    <a:pt x="913681" y="184141"/>
                  </a:lnTo>
                  <a:lnTo>
                    <a:pt x="883808" y="151622"/>
                  </a:lnTo>
                  <a:lnTo>
                    <a:pt x="851289" y="121749"/>
                  </a:lnTo>
                  <a:lnTo>
                    <a:pt x="816306" y="94707"/>
                  </a:lnTo>
                  <a:lnTo>
                    <a:pt x="779041" y="70677"/>
                  </a:lnTo>
                  <a:lnTo>
                    <a:pt x="739678" y="49843"/>
                  </a:lnTo>
                  <a:lnTo>
                    <a:pt x="698398" y="32387"/>
                  </a:lnTo>
                  <a:lnTo>
                    <a:pt x="655386" y="18492"/>
                  </a:lnTo>
                  <a:lnTo>
                    <a:pt x="610823" y="8340"/>
                  </a:lnTo>
                  <a:lnTo>
                    <a:pt x="564893" y="2115"/>
                  </a:lnTo>
                  <a:lnTo>
                    <a:pt x="51777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defTabSz="137160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22">
              <a:extLst>
                <a:ext uri="{FF2B5EF4-FFF2-40B4-BE49-F238E27FC236}">
                  <a16:creationId xmlns:a16="http://schemas.microsoft.com/office/drawing/2014/main" id="{22F98BF4-6B97-2252-F4EF-C1CA4C2AF13D}"/>
                </a:ext>
              </a:extLst>
            </p:cNvPr>
            <p:cNvSpPr txBox="1"/>
            <p:nvPr/>
          </p:nvSpPr>
          <p:spPr>
            <a:xfrm>
              <a:off x="62629" y="-170841"/>
              <a:ext cx="1035685" cy="103568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defTabSz="1371600">
                <a:lnSpc>
                  <a:spcPct val="115000"/>
                </a:lnSpc>
                <a:spcBef>
                  <a:spcPts val="1035"/>
                </a:spcBef>
                <a:spcAft>
                  <a:spcPts val="1200"/>
                </a:spcAft>
                <a:defRPr/>
              </a:pPr>
              <a:r>
                <a:rPr lang="en-US" sz="24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490538" marR="376238" indent="-112395" defTabSz="1371600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US" sz="2400" b="1" kern="1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400" b="1" kern="100" spc="-105" dirty="0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2400" b="1" kern="100" dirty="0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xã</a:t>
              </a:r>
              <a:r>
                <a:rPr lang="en-US" sz="2400" b="1" kern="100" dirty="0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hội</a:t>
              </a:r>
              <a:endPara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447675" defTabSz="1371600">
                <a:lnSpc>
                  <a:spcPts val="2033"/>
                </a:lnSpc>
                <a:spcAft>
                  <a:spcPts val="1200"/>
                </a:spcAft>
                <a:defRPr/>
              </a:pPr>
              <a:r>
                <a:rPr lang="en-US" sz="2400" b="1" kern="1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kern="100" spc="-15" dirty="0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00" spc="-38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trẻ</a:t>
              </a:r>
              <a:endPara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Graphic 23">
            <a:extLst>
              <a:ext uri="{FF2B5EF4-FFF2-40B4-BE49-F238E27FC236}">
                <a16:creationId xmlns:a16="http://schemas.microsoft.com/office/drawing/2014/main" id="{69104E5A-8BF0-3170-B10B-04DC30A3A19C}"/>
              </a:ext>
            </a:extLst>
          </p:cNvPr>
          <p:cNvSpPr>
            <a:spLocks/>
          </p:cNvSpPr>
          <p:nvPr/>
        </p:nvSpPr>
        <p:spPr>
          <a:xfrm>
            <a:off x="4138478" y="5238010"/>
            <a:ext cx="412908" cy="528638"/>
          </a:xfrm>
          <a:custGeom>
            <a:avLst/>
            <a:gdLst/>
            <a:ahLst/>
            <a:cxnLst/>
            <a:rect l="l" t="t" r="r" b="b"/>
            <a:pathLst>
              <a:path w="220345" h="352425">
                <a:moveTo>
                  <a:pt x="109981" y="0"/>
                </a:moveTo>
                <a:lnTo>
                  <a:pt x="0" y="176021"/>
                </a:lnTo>
                <a:lnTo>
                  <a:pt x="109981" y="352044"/>
                </a:lnTo>
                <a:lnTo>
                  <a:pt x="109981" y="281558"/>
                </a:lnTo>
                <a:lnTo>
                  <a:pt x="219837" y="281558"/>
                </a:lnTo>
                <a:lnTo>
                  <a:pt x="219837" y="70357"/>
                </a:lnTo>
                <a:lnTo>
                  <a:pt x="109981" y="70357"/>
                </a:lnTo>
                <a:lnTo>
                  <a:pt x="109981" y="0"/>
                </a:lnTo>
                <a:close/>
              </a:path>
            </a:pathLst>
          </a:custGeom>
          <a:solidFill>
            <a:srgbClr val="43BDB8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defTabSz="137160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7ECEC2-F7C0-C82F-C161-4218C545F846}"/>
              </a:ext>
            </a:extLst>
          </p:cNvPr>
          <p:cNvGrpSpPr>
            <a:grpSpLocks/>
          </p:cNvGrpSpPr>
          <p:nvPr/>
        </p:nvGrpSpPr>
        <p:grpSpPr>
          <a:xfrm>
            <a:off x="4623301" y="4725565"/>
            <a:ext cx="1940786" cy="1553528"/>
            <a:chOff x="0" y="0"/>
            <a:chExt cx="1035685" cy="1035685"/>
          </a:xfrm>
        </p:grpSpPr>
        <p:sp>
          <p:nvSpPr>
            <p:cNvPr id="22" name="Graphic 25">
              <a:extLst>
                <a:ext uri="{FF2B5EF4-FFF2-40B4-BE49-F238E27FC236}">
                  <a16:creationId xmlns:a16="http://schemas.microsoft.com/office/drawing/2014/main" id="{F5AA1F75-BDF3-770E-1F59-E344B7A2BB6B}"/>
                </a:ext>
              </a:extLst>
            </p:cNvPr>
            <p:cNvSpPr/>
            <p:nvPr/>
          </p:nvSpPr>
          <p:spPr>
            <a:xfrm>
              <a:off x="0" y="0"/>
              <a:ext cx="1035685" cy="1035685"/>
            </a:xfrm>
            <a:custGeom>
              <a:avLst/>
              <a:gdLst/>
              <a:ahLst/>
              <a:cxnLst/>
              <a:rect l="l" t="t" r="r" b="b"/>
              <a:pathLst>
                <a:path w="1035685" h="1035685">
                  <a:moveTo>
                    <a:pt x="517778" y="0"/>
                  </a:moveTo>
                  <a:lnTo>
                    <a:pt x="470644" y="2115"/>
                  </a:lnTo>
                  <a:lnTo>
                    <a:pt x="424696" y="8340"/>
                  </a:lnTo>
                  <a:lnTo>
                    <a:pt x="380118" y="18492"/>
                  </a:lnTo>
                  <a:lnTo>
                    <a:pt x="337091" y="32387"/>
                  </a:lnTo>
                  <a:lnTo>
                    <a:pt x="295800" y="49843"/>
                  </a:lnTo>
                  <a:lnTo>
                    <a:pt x="256427" y="70677"/>
                  </a:lnTo>
                  <a:lnTo>
                    <a:pt x="219153" y="94707"/>
                  </a:lnTo>
                  <a:lnTo>
                    <a:pt x="184163" y="121749"/>
                  </a:lnTo>
                  <a:lnTo>
                    <a:pt x="151637" y="151622"/>
                  </a:lnTo>
                  <a:lnTo>
                    <a:pt x="121761" y="184141"/>
                  </a:lnTo>
                  <a:lnTo>
                    <a:pt x="94715" y="219124"/>
                  </a:lnTo>
                  <a:lnTo>
                    <a:pt x="70682" y="256389"/>
                  </a:lnTo>
                  <a:lnTo>
                    <a:pt x="49846" y="295752"/>
                  </a:lnTo>
                  <a:lnTo>
                    <a:pt x="32388" y="337032"/>
                  </a:lnTo>
                  <a:lnTo>
                    <a:pt x="18492" y="380044"/>
                  </a:lnTo>
                  <a:lnTo>
                    <a:pt x="8340" y="424607"/>
                  </a:lnTo>
                  <a:lnTo>
                    <a:pt x="2115" y="470537"/>
                  </a:lnTo>
                  <a:lnTo>
                    <a:pt x="0" y="517651"/>
                  </a:lnTo>
                  <a:lnTo>
                    <a:pt x="2115" y="564766"/>
                  </a:lnTo>
                  <a:lnTo>
                    <a:pt x="8340" y="610696"/>
                  </a:lnTo>
                  <a:lnTo>
                    <a:pt x="18492" y="655259"/>
                  </a:lnTo>
                  <a:lnTo>
                    <a:pt x="32388" y="698271"/>
                  </a:lnTo>
                  <a:lnTo>
                    <a:pt x="49846" y="739551"/>
                  </a:lnTo>
                  <a:lnTo>
                    <a:pt x="70682" y="778914"/>
                  </a:lnTo>
                  <a:lnTo>
                    <a:pt x="94715" y="816179"/>
                  </a:lnTo>
                  <a:lnTo>
                    <a:pt x="121761" y="851162"/>
                  </a:lnTo>
                  <a:lnTo>
                    <a:pt x="151637" y="883681"/>
                  </a:lnTo>
                  <a:lnTo>
                    <a:pt x="184163" y="913554"/>
                  </a:lnTo>
                  <a:lnTo>
                    <a:pt x="219153" y="940596"/>
                  </a:lnTo>
                  <a:lnTo>
                    <a:pt x="256427" y="964626"/>
                  </a:lnTo>
                  <a:lnTo>
                    <a:pt x="295800" y="985460"/>
                  </a:lnTo>
                  <a:lnTo>
                    <a:pt x="337091" y="1002916"/>
                  </a:lnTo>
                  <a:lnTo>
                    <a:pt x="380118" y="1016811"/>
                  </a:lnTo>
                  <a:lnTo>
                    <a:pt x="424696" y="1026963"/>
                  </a:lnTo>
                  <a:lnTo>
                    <a:pt x="470644" y="1033188"/>
                  </a:lnTo>
                  <a:lnTo>
                    <a:pt x="517778" y="1035303"/>
                  </a:lnTo>
                  <a:lnTo>
                    <a:pt x="564893" y="1033188"/>
                  </a:lnTo>
                  <a:lnTo>
                    <a:pt x="610823" y="1026963"/>
                  </a:lnTo>
                  <a:lnTo>
                    <a:pt x="655386" y="1016811"/>
                  </a:lnTo>
                  <a:lnTo>
                    <a:pt x="698398" y="1002916"/>
                  </a:lnTo>
                  <a:lnTo>
                    <a:pt x="739678" y="985460"/>
                  </a:lnTo>
                  <a:lnTo>
                    <a:pt x="779041" y="964626"/>
                  </a:lnTo>
                  <a:lnTo>
                    <a:pt x="816306" y="940596"/>
                  </a:lnTo>
                  <a:lnTo>
                    <a:pt x="851289" y="913554"/>
                  </a:lnTo>
                  <a:lnTo>
                    <a:pt x="883808" y="883681"/>
                  </a:lnTo>
                  <a:lnTo>
                    <a:pt x="913681" y="851162"/>
                  </a:lnTo>
                  <a:lnTo>
                    <a:pt x="940723" y="816179"/>
                  </a:lnTo>
                  <a:lnTo>
                    <a:pt x="964753" y="778914"/>
                  </a:lnTo>
                  <a:lnTo>
                    <a:pt x="985587" y="739551"/>
                  </a:lnTo>
                  <a:lnTo>
                    <a:pt x="1003043" y="698271"/>
                  </a:lnTo>
                  <a:lnTo>
                    <a:pt x="1016938" y="655259"/>
                  </a:lnTo>
                  <a:lnTo>
                    <a:pt x="1027090" y="610696"/>
                  </a:lnTo>
                  <a:lnTo>
                    <a:pt x="1033315" y="564766"/>
                  </a:lnTo>
                  <a:lnTo>
                    <a:pt x="1035431" y="517651"/>
                  </a:lnTo>
                  <a:lnTo>
                    <a:pt x="1033315" y="470537"/>
                  </a:lnTo>
                  <a:lnTo>
                    <a:pt x="1027090" y="424607"/>
                  </a:lnTo>
                  <a:lnTo>
                    <a:pt x="1016938" y="380044"/>
                  </a:lnTo>
                  <a:lnTo>
                    <a:pt x="1003043" y="337032"/>
                  </a:lnTo>
                  <a:lnTo>
                    <a:pt x="985587" y="295752"/>
                  </a:lnTo>
                  <a:lnTo>
                    <a:pt x="964753" y="256389"/>
                  </a:lnTo>
                  <a:lnTo>
                    <a:pt x="940723" y="219124"/>
                  </a:lnTo>
                  <a:lnTo>
                    <a:pt x="913681" y="184141"/>
                  </a:lnTo>
                  <a:lnTo>
                    <a:pt x="883808" y="151622"/>
                  </a:lnTo>
                  <a:lnTo>
                    <a:pt x="851289" y="121749"/>
                  </a:lnTo>
                  <a:lnTo>
                    <a:pt x="816306" y="94707"/>
                  </a:lnTo>
                  <a:lnTo>
                    <a:pt x="779041" y="70677"/>
                  </a:lnTo>
                  <a:lnTo>
                    <a:pt x="739678" y="49843"/>
                  </a:lnTo>
                  <a:lnTo>
                    <a:pt x="698398" y="32387"/>
                  </a:lnTo>
                  <a:lnTo>
                    <a:pt x="655386" y="18492"/>
                  </a:lnTo>
                  <a:lnTo>
                    <a:pt x="610823" y="8340"/>
                  </a:lnTo>
                  <a:lnTo>
                    <a:pt x="564893" y="2115"/>
                  </a:lnTo>
                  <a:lnTo>
                    <a:pt x="517778" y="0"/>
                  </a:lnTo>
                  <a:close/>
                </a:path>
              </a:pathLst>
            </a:custGeom>
            <a:solidFill>
              <a:srgbClr val="43BDB8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defTabSz="137160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B50F6F2D-7FF5-CC42-42EE-9FCEDDB00FD8}"/>
                </a:ext>
              </a:extLst>
            </p:cNvPr>
            <p:cNvSpPr txBox="1"/>
            <p:nvPr/>
          </p:nvSpPr>
          <p:spPr>
            <a:xfrm>
              <a:off x="0" y="0"/>
              <a:ext cx="1035685" cy="103568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defTabSz="1371600">
                <a:lnSpc>
                  <a:spcPct val="115000"/>
                </a:lnSpc>
                <a:spcBef>
                  <a:spcPts val="2025"/>
                </a:spcBef>
                <a:spcAft>
                  <a:spcPts val="1200"/>
                </a:spcAft>
                <a:defRPr/>
              </a:pPr>
              <a:r>
                <a:rPr lang="en-US" sz="2400" kern="100">
                  <a:solidFill>
                    <a:prstClr val="black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640080" marR="344805" indent="-290513" defTabSz="1371600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US" sz="2400" b="1" kern="100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2400" b="1" kern="100" spc="-105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00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thân </a:t>
              </a:r>
              <a:r>
                <a:rPr lang="en-US" sz="2400" b="1" kern="100" spc="-30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trẻ</a:t>
              </a:r>
              <a:endParaRPr lang="en-US" sz="2400" kern="100">
                <a:solidFill>
                  <a:prstClr val="black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Graphic 27">
            <a:extLst>
              <a:ext uri="{FF2B5EF4-FFF2-40B4-BE49-F238E27FC236}">
                <a16:creationId xmlns:a16="http://schemas.microsoft.com/office/drawing/2014/main" id="{994FC5B3-D922-7FC8-7D4B-E3B384F0B2D5}"/>
              </a:ext>
            </a:extLst>
          </p:cNvPr>
          <p:cNvSpPr>
            <a:spLocks/>
          </p:cNvSpPr>
          <p:nvPr/>
        </p:nvSpPr>
        <p:spPr>
          <a:xfrm>
            <a:off x="2960235" y="6415300"/>
            <a:ext cx="660414" cy="330518"/>
          </a:xfrm>
          <a:custGeom>
            <a:avLst/>
            <a:gdLst/>
            <a:ahLst/>
            <a:cxnLst/>
            <a:rect l="l" t="t" r="r" b="b"/>
            <a:pathLst>
              <a:path w="352425" h="220345">
                <a:moveTo>
                  <a:pt x="176022" y="0"/>
                </a:moveTo>
                <a:lnTo>
                  <a:pt x="0" y="109982"/>
                </a:lnTo>
                <a:lnTo>
                  <a:pt x="70357" y="109982"/>
                </a:lnTo>
                <a:lnTo>
                  <a:pt x="70357" y="219837"/>
                </a:lnTo>
                <a:lnTo>
                  <a:pt x="281559" y="219837"/>
                </a:lnTo>
                <a:lnTo>
                  <a:pt x="281559" y="109982"/>
                </a:lnTo>
                <a:lnTo>
                  <a:pt x="351916" y="109982"/>
                </a:lnTo>
                <a:lnTo>
                  <a:pt x="176022" y="0"/>
                </a:lnTo>
                <a:close/>
              </a:path>
            </a:pathLst>
          </a:custGeom>
          <a:solidFill>
            <a:srgbClr val="45B663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pPr defTabSz="1371600">
              <a:defRPr/>
            </a:pP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63AD0E-23C7-31C5-F17B-619179112C8F}"/>
              </a:ext>
            </a:extLst>
          </p:cNvPr>
          <p:cNvGrpSpPr>
            <a:grpSpLocks/>
          </p:cNvGrpSpPr>
          <p:nvPr/>
        </p:nvGrpSpPr>
        <p:grpSpPr>
          <a:xfrm>
            <a:off x="2447790" y="6219257"/>
            <a:ext cx="1964865" cy="2234393"/>
            <a:chOff x="0" y="-453910"/>
            <a:chExt cx="1048535" cy="1489595"/>
          </a:xfrm>
        </p:grpSpPr>
        <p:sp>
          <p:nvSpPr>
            <p:cNvPr id="26" name="Graphic 29">
              <a:extLst>
                <a:ext uri="{FF2B5EF4-FFF2-40B4-BE49-F238E27FC236}">
                  <a16:creationId xmlns:a16="http://schemas.microsoft.com/office/drawing/2014/main" id="{565B3C4D-0854-E994-A15B-F5E6C89DD02C}"/>
                </a:ext>
              </a:extLst>
            </p:cNvPr>
            <p:cNvSpPr/>
            <p:nvPr/>
          </p:nvSpPr>
          <p:spPr>
            <a:xfrm>
              <a:off x="0" y="0"/>
              <a:ext cx="1035685" cy="1035685"/>
            </a:xfrm>
            <a:custGeom>
              <a:avLst/>
              <a:gdLst/>
              <a:ahLst/>
              <a:cxnLst/>
              <a:rect l="l" t="t" r="r" b="b"/>
              <a:pathLst>
                <a:path w="1035685" h="1035685">
                  <a:moveTo>
                    <a:pt x="517779" y="0"/>
                  </a:moveTo>
                  <a:lnTo>
                    <a:pt x="470644" y="2115"/>
                  </a:lnTo>
                  <a:lnTo>
                    <a:pt x="424696" y="8340"/>
                  </a:lnTo>
                  <a:lnTo>
                    <a:pt x="380118" y="18492"/>
                  </a:lnTo>
                  <a:lnTo>
                    <a:pt x="337091" y="32387"/>
                  </a:lnTo>
                  <a:lnTo>
                    <a:pt x="295800" y="49843"/>
                  </a:lnTo>
                  <a:lnTo>
                    <a:pt x="256427" y="70677"/>
                  </a:lnTo>
                  <a:lnTo>
                    <a:pt x="219153" y="94707"/>
                  </a:lnTo>
                  <a:lnTo>
                    <a:pt x="184163" y="121749"/>
                  </a:lnTo>
                  <a:lnTo>
                    <a:pt x="151637" y="151622"/>
                  </a:lnTo>
                  <a:lnTo>
                    <a:pt x="121761" y="184141"/>
                  </a:lnTo>
                  <a:lnTo>
                    <a:pt x="94715" y="219124"/>
                  </a:lnTo>
                  <a:lnTo>
                    <a:pt x="70682" y="256389"/>
                  </a:lnTo>
                  <a:lnTo>
                    <a:pt x="49846" y="295752"/>
                  </a:lnTo>
                  <a:lnTo>
                    <a:pt x="32388" y="337032"/>
                  </a:lnTo>
                  <a:lnTo>
                    <a:pt x="18492" y="380044"/>
                  </a:lnTo>
                  <a:lnTo>
                    <a:pt x="8340" y="424607"/>
                  </a:lnTo>
                  <a:lnTo>
                    <a:pt x="2115" y="470537"/>
                  </a:lnTo>
                  <a:lnTo>
                    <a:pt x="0" y="517652"/>
                  </a:lnTo>
                  <a:lnTo>
                    <a:pt x="2115" y="564766"/>
                  </a:lnTo>
                  <a:lnTo>
                    <a:pt x="8340" y="610696"/>
                  </a:lnTo>
                  <a:lnTo>
                    <a:pt x="18492" y="655259"/>
                  </a:lnTo>
                  <a:lnTo>
                    <a:pt x="32388" y="698271"/>
                  </a:lnTo>
                  <a:lnTo>
                    <a:pt x="49846" y="739551"/>
                  </a:lnTo>
                  <a:lnTo>
                    <a:pt x="70682" y="778914"/>
                  </a:lnTo>
                  <a:lnTo>
                    <a:pt x="94715" y="816179"/>
                  </a:lnTo>
                  <a:lnTo>
                    <a:pt x="121761" y="851162"/>
                  </a:lnTo>
                  <a:lnTo>
                    <a:pt x="151637" y="883681"/>
                  </a:lnTo>
                  <a:lnTo>
                    <a:pt x="184163" y="913554"/>
                  </a:lnTo>
                  <a:lnTo>
                    <a:pt x="219153" y="940596"/>
                  </a:lnTo>
                  <a:lnTo>
                    <a:pt x="256427" y="964626"/>
                  </a:lnTo>
                  <a:lnTo>
                    <a:pt x="295800" y="985460"/>
                  </a:lnTo>
                  <a:lnTo>
                    <a:pt x="337091" y="1002916"/>
                  </a:lnTo>
                  <a:lnTo>
                    <a:pt x="380118" y="1016811"/>
                  </a:lnTo>
                  <a:lnTo>
                    <a:pt x="424696" y="1026963"/>
                  </a:lnTo>
                  <a:lnTo>
                    <a:pt x="470644" y="1033188"/>
                  </a:lnTo>
                  <a:lnTo>
                    <a:pt x="517779" y="1035304"/>
                  </a:lnTo>
                  <a:lnTo>
                    <a:pt x="564893" y="1033188"/>
                  </a:lnTo>
                  <a:lnTo>
                    <a:pt x="610823" y="1026963"/>
                  </a:lnTo>
                  <a:lnTo>
                    <a:pt x="655386" y="1016811"/>
                  </a:lnTo>
                  <a:lnTo>
                    <a:pt x="698398" y="1002916"/>
                  </a:lnTo>
                  <a:lnTo>
                    <a:pt x="739678" y="985460"/>
                  </a:lnTo>
                  <a:lnTo>
                    <a:pt x="779041" y="964626"/>
                  </a:lnTo>
                  <a:lnTo>
                    <a:pt x="816306" y="940596"/>
                  </a:lnTo>
                  <a:lnTo>
                    <a:pt x="851289" y="913554"/>
                  </a:lnTo>
                  <a:lnTo>
                    <a:pt x="883808" y="883681"/>
                  </a:lnTo>
                  <a:lnTo>
                    <a:pt x="913681" y="851162"/>
                  </a:lnTo>
                  <a:lnTo>
                    <a:pt x="940723" y="816179"/>
                  </a:lnTo>
                  <a:lnTo>
                    <a:pt x="964753" y="778914"/>
                  </a:lnTo>
                  <a:lnTo>
                    <a:pt x="985587" y="739551"/>
                  </a:lnTo>
                  <a:lnTo>
                    <a:pt x="1003043" y="698271"/>
                  </a:lnTo>
                  <a:lnTo>
                    <a:pt x="1016938" y="655259"/>
                  </a:lnTo>
                  <a:lnTo>
                    <a:pt x="1027090" y="610696"/>
                  </a:lnTo>
                  <a:lnTo>
                    <a:pt x="1033315" y="564766"/>
                  </a:lnTo>
                  <a:lnTo>
                    <a:pt x="1035431" y="517652"/>
                  </a:lnTo>
                  <a:lnTo>
                    <a:pt x="1033315" y="470537"/>
                  </a:lnTo>
                  <a:lnTo>
                    <a:pt x="1027090" y="424607"/>
                  </a:lnTo>
                  <a:lnTo>
                    <a:pt x="1016938" y="380044"/>
                  </a:lnTo>
                  <a:lnTo>
                    <a:pt x="1003043" y="337032"/>
                  </a:lnTo>
                  <a:lnTo>
                    <a:pt x="985587" y="295752"/>
                  </a:lnTo>
                  <a:lnTo>
                    <a:pt x="964753" y="256389"/>
                  </a:lnTo>
                  <a:lnTo>
                    <a:pt x="940723" y="219124"/>
                  </a:lnTo>
                  <a:lnTo>
                    <a:pt x="913681" y="184141"/>
                  </a:lnTo>
                  <a:lnTo>
                    <a:pt x="883808" y="151622"/>
                  </a:lnTo>
                  <a:lnTo>
                    <a:pt x="851289" y="121749"/>
                  </a:lnTo>
                  <a:lnTo>
                    <a:pt x="816306" y="94707"/>
                  </a:lnTo>
                  <a:lnTo>
                    <a:pt x="779041" y="70677"/>
                  </a:lnTo>
                  <a:lnTo>
                    <a:pt x="739678" y="49843"/>
                  </a:lnTo>
                  <a:lnTo>
                    <a:pt x="698398" y="32387"/>
                  </a:lnTo>
                  <a:lnTo>
                    <a:pt x="655386" y="18492"/>
                  </a:lnTo>
                  <a:lnTo>
                    <a:pt x="610823" y="8340"/>
                  </a:lnTo>
                  <a:lnTo>
                    <a:pt x="564893" y="2115"/>
                  </a:lnTo>
                  <a:lnTo>
                    <a:pt x="517779" y="0"/>
                  </a:lnTo>
                  <a:close/>
                </a:path>
              </a:pathLst>
            </a:custGeom>
            <a:solidFill>
              <a:srgbClr val="45B663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defTabSz="1371600"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30">
              <a:extLst>
                <a:ext uri="{FF2B5EF4-FFF2-40B4-BE49-F238E27FC236}">
                  <a16:creationId xmlns:a16="http://schemas.microsoft.com/office/drawing/2014/main" id="{81C3606B-91B7-52BA-E216-E88AEF3ECDB6}"/>
                </a:ext>
              </a:extLst>
            </p:cNvPr>
            <p:cNvSpPr txBox="1"/>
            <p:nvPr/>
          </p:nvSpPr>
          <p:spPr>
            <a:xfrm>
              <a:off x="12850" y="-453910"/>
              <a:ext cx="1035685" cy="103568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defTabSz="1371600">
                <a:lnSpc>
                  <a:spcPct val="115000"/>
                </a:lnSpc>
                <a:spcAft>
                  <a:spcPts val="1200"/>
                </a:spcAft>
                <a:defRPr/>
              </a:pPr>
              <a:r>
                <a:rPr lang="en-US" sz="24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defTabSz="1371600">
                <a:lnSpc>
                  <a:spcPct val="115000"/>
                </a:lnSpc>
                <a:spcBef>
                  <a:spcPts val="780"/>
                </a:spcBef>
                <a:spcAft>
                  <a:spcPts val="1200"/>
                </a:spcAft>
                <a:defRPr/>
              </a:pPr>
              <a:r>
                <a:rPr lang="en-US" sz="24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271463" defTabSz="1371600">
                <a:lnSpc>
                  <a:spcPct val="115000"/>
                </a:lnSpc>
                <a:spcAft>
                  <a:spcPts val="1200"/>
                </a:spcAft>
                <a:defRPr/>
              </a:pPr>
              <a:r>
                <a:rPr lang="en-US" sz="2400" b="1" kern="1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Cộng</a:t>
              </a:r>
              <a:r>
                <a:rPr lang="en-US" sz="2400" b="1" kern="100" spc="-23" dirty="0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00" spc="-3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đồng</a:t>
              </a:r>
              <a:endPara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Rectangle 20">
            <a:extLst>
              <a:ext uri="{FF2B5EF4-FFF2-40B4-BE49-F238E27FC236}">
                <a16:creationId xmlns:a16="http://schemas.microsoft.com/office/drawing/2014/main" id="{7BB8B377-067A-A205-6C6E-AA12C9FB6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73828" y="1508199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Rectangle 26">
            <a:extLst>
              <a:ext uri="{FF2B5EF4-FFF2-40B4-BE49-F238E27FC236}">
                <a16:creationId xmlns:a16="http://schemas.microsoft.com/office/drawing/2014/main" id="{65CF592E-FE47-88E9-A2FC-64A59F6B2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1640" y="1574100"/>
            <a:ext cx="27706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br>
              <a:rPr lang="en-US" altLang="en-US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altLang="en-US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1" name="Picture 3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9C75499-E421-BE9A-B98B-43BC75682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90" y="1850347"/>
            <a:ext cx="9276009" cy="786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08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" y="-1"/>
            <a:ext cx="18779756" cy="10477501"/>
            <a:chOff x="0" y="0"/>
            <a:chExt cx="4995349" cy="2876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2162623" y="1551634"/>
            <a:ext cx="5296212" cy="4639409"/>
          </a:xfrm>
          <a:custGeom>
            <a:avLst/>
            <a:gdLst/>
            <a:ahLst/>
            <a:cxnLst/>
            <a:rect l="l" t="t" r="r" b="b"/>
            <a:pathLst>
              <a:path w="4383276" h="4114800">
                <a:moveTo>
                  <a:pt x="0" y="0"/>
                </a:moveTo>
                <a:lnTo>
                  <a:pt x="4383276" y="0"/>
                </a:lnTo>
                <a:lnTo>
                  <a:pt x="4383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457200" y="6422878"/>
            <a:ext cx="5361933" cy="3802655"/>
          </a:xfrm>
          <a:custGeom>
            <a:avLst/>
            <a:gdLst/>
            <a:ahLst/>
            <a:cxnLst/>
            <a:rect l="l" t="t" r="r" b="b"/>
            <a:pathLst>
              <a:path w="4577166" h="3378780">
                <a:moveTo>
                  <a:pt x="0" y="0"/>
                </a:moveTo>
                <a:lnTo>
                  <a:pt x="4577166" y="0"/>
                </a:lnTo>
                <a:lnTo>
                  <a:pt x="4577166" y="3378781"/>
                </a:lnTo>
                <a:lnTo>
                  <a:pt x="0" y="33787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7"/>
          <p:cNvSpPr txBox="1"/>
          <p:nvPr/>
        </p:nvSpPr>
        <p:spPr>
          <a:xfrm>
            <a:off x="707536" y="536936"/>
            <a:ext cx="16947371" cy="3154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2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.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Trách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nhiệm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của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gia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đình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và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cộng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đồng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Times New Roman" panose="02020603050405020304" pitchFamily="18" charset="0"/>
              <a:ea typeface="Cocomat Pro Bold"/>
              <a:cs typeface="Times New Roman" panose="02020603050405020304" pitchFamily="18" charset="0"/>
              <a:sym typeface="Cocomat Pro Bold"/>
            </a:endParaRPr>
          </a:p>
          <a:p>
            <a:pPr marL="0" marR="0" lvl="0" indent="0" algn="l" defTabSz="914400" rtl="0" eaLnBrk="1" fontAlgn="auto" latinLnBrk="0" hangingPunct="1">
              <a:lnSpc>
                <a:spcPts val="8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Cocomat Pro Bold"/>
              <a:ea typeface="Cocomat Pro Bold"/>
              <a:cs typeface="Cocomat Pro Bold"/>
              <a:sym typeface="Cocomat Pr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79796" y="2741657"/>
            <a:ext cx="12140804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22679" marR="0" lvl="1" indent="-561340" algn="l" defTabSz="914400" rtl="0" eaLnBrk="1" fontAlgn="auto" latinLnBrk="0" hangingPunct="1">
              <a:lnSpc>
                <a:spcPts val="53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Gia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đình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,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nhà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trường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,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cộng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đồng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cùng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tác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động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đến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cảm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xúc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của</a:t>
            </a:r>
            <a:r>
              <a:rPr kumimoji="0" lang="en-US" sz="51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1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trẻ</a:t>
            </a:r>
            <a:endParaRPr kumimoji="0" lang="en-US" sz="5199" b="0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Times New Roman" panose="02020603050405020304" pitchFamily="18" charset="0"/>
              <a:ea typeface="Cocomat Pro"/>
              <a:cs typeface="Times New Roman" panose="02020603050405020304" pitchFamily="18" charset="0"/>
              <a:sym typeface="Cocomat Pr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79796" y="5022576"/>
            <a:ext cx="12355384" cy="140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4269" marR="0" lvl="1" indent="-572134" algn="l" defTabSz="914400" rtl="0" eaLnBrk="1" fontAlgn="auto" latinLnBrk="0" hangingPunct="1">
              <a:lnSpc>
                <a:spcPts val="54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Gia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đình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cần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phối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hợp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chặt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chẽ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với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nhà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trường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41729" y="6339177"/>
            <a:ext cx="12646271" cy="140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4269" marR="0" lvl="1" indent="-572134" algn="l" defTabSz="914400" rtl="0" eaLnBrk="1" fontAlgn="auto" latinLnBrk="0" hangingPunct="1">
              <a:lnSpc>
                <a:spcPts val="54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Cha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mẹ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làm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gương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,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khuyến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khích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trẻ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tham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gia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hoạt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động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xã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hội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41729" y="8222876"/>
            <a:ext cx="12377883" cy="140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4269" marR="0" lvl="1" indent="-572134" algn="l" defTabSz="914400" rtl="0" eaLnBrk="1" fontAlgn="auto" latinLnBrk="0" hangingPunct="1">
              <a:lnSpc>
                <a:spcPts val="54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Tạo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tình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huống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giúp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trẻ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nhận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diện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cảm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xúc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,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kiểm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soát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kumimoji="0" lang="en-US" sz="52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hành</a:t>
            </a:r>
            <a:r>
              <a:rPr kumimoji="0" lang="en-US" sz="52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vi.</a:t>
            </a:r>
          </a:p>
        </p:txBody>
      </p:sp>
    </p:spTree>
    <p:extLst>
      <p:ext uri="{BB962C8B-B14F-4D97-AF65-F5344CB8AC3E}">
        <p14:creationId xmlns:p14="http://schemas.microsoft.com/office/powerpoint/2010/main" val="3956780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495300"/>
            <a:ext cx="17830800" cy="9753600"/>
            <a:chOff x="0" y="0"/>
            <a:chExt cx="4995349" cy="2876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82863">
            <a:off x="11901941" y="3309917"/>
            <a:ext cx="5751358" cy="4694572"/>
          </a:xfrm>
          <a:custGeom>
            <a:avLst/>
            <a:gdLst/>
            <a:ahLst/>
            <a:cxnLst/>
            <a:rect l="l" t="t" r="r" b="b"/>
            <a:pathLst>
              <a:path w="5751358" h="4694572">
                <a:moveTo>
                  <a:pt x="0" y="0"/>
                </a:moveTo>
                <a:lnTo>
                  <a:pt x="5751358" y="0"/>
                </a:lnTo>
                <a:lnTo>
                  <a:pt x="5751358" y="4694572"/>
                </a:lnTo>
                <a:lnTo>
                  <a:pt x="0" y="46945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800966" y="3191362"/>
            <a:ext cx="10248034" cy="4873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Vấn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đề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chung</a:t>
            </a:r>
            <a:r>
              <a:rPr lang="en-US" sz="92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92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về</a:t>
            </a: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kumimoji="0" lang="en-US" sz="92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giáo</a:t>
            </a: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kumimoji="0" lang="en-US" sz="92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dục</a:t>
            </a: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kumimoji="0" lang="en-US" sz="92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cảm</a:t>
            </a: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kumimoji="0" lang="en-US" sz="92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xúc</a:t>
            </a: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kumimoji="0" lang="en-US" sz="92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xã</a:t>
            </a: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kumimoji="0" lang="en-US" sz="92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hội</a:t>
            </a: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kumimoji="0" lang="en-US" sz="92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cho</a:t>
            </a: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kumimoji="0" lang="en-US" sz="92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trẻ</a:t>
            </a: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kumimoji="0" lang="en-US" sz="92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mầm</a:t>
            </a: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85101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24566" y="-5185666"/>
            <a:ext cx="1795026" cy="1495672"/>
          </a:xfrm>
          <a:custGeom>
            <a:avLst/>
            <a:gdLst/>
            <a:ahLst/>
            <a:cxnLst/>
            <a:rect l="l" t="t" r="r" b="b"/>
            <a:pathLst>
              <a:path w="1795026" h="1495672">
                <a:moveTo>
                  <a:pt x="0" y="0"/>
                </a:moveTo>
                <a:lnTo>
                  <a:pt x="1795025" y="0"/>
                </a:lnTo>
                <a:lnTo>
                  <a:pt x="1795025" y="1495672"/>
                </a:lnTo>
                <a:lnTo>
                  <a:pt x="0" y="14956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-1" y="-1"/>
            <a:ext cx="18440401" cy="10287001"/>
            <a:chOff x="0" y="0"/>
            <a:chExt cx="4995349" cy="28760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906000" y="2646811"/>
            <a:ext cx="8241355" cy="6992489"/>
          </a:xfrm>
          <a:custGeom>
            <a:avLst/>
            <a:gdLst/>
            <a:ahLst/>
            <a:cxnLst/>
            <a:rect l="l" t="t" r="r" b="b"/>
            <a:pathLst>
              <a:path w="7545698" h="6495867">
                <a:moveTo>
                  <a:pt x="0" y="0"/>
                </a:moveTo>
                <a:lnTo>
                  <a:pt x="7545698" y="0"/>
                </a:lnTo>
                <a:lnTo>
                  <a:pt x="7545698" y="6495867"/>
                </a:lnTo>
                <a:lnTo>
                  <a:pt x="0" y="64958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7"/>
          <p:cNvSpPr txBox="1"/>
          <p:nvPr/>
        </p:nvSpPr>
        <p:spPr>
          <a:xfrm>
            <a:off x="454031" y="858117"/>
            <a:ext cx="17833969" cy="9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5"/>
              </a:lnSpc>
            </a:pPr>
            <a:r>
              <a:rPr lang="en-US" sz="7500" b="1" dirty="0">
                <a:solidFill>
                  <a:srgbClr val="004AAD"/>
                </a:solidFill>
                <a:latin typeface="Cocomat Pro Bold"/>
                <a:ea typeface="Cocomat Pro Bold"/>
                <a:cs typeface="Cocomat Pro Bold"/>
                <a:sym typeface="Cocomat Pro Bold"/>
              </a:rPr>
              <a:t>3. </a:t>
            </a:r>
            <a:r>
              <a:rPr lang="en-US" sz="75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Những</a:t>
            </a:r>
            <a:r>
              <a:rPr lang="en-US" sz="75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75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hiểu</a:t>
            </a:r>
            <a:r>
              <a:rPr lang="en-US" sz="75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75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lầm</a:t>
            </a:r>
            <a:r>
              <a:rPr lang="en-US" sz="75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75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của</a:t>
            </a:r>
            <a:r>
              <a:rPr lang="en-US" sz="75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75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gia</a:t>
            </a:r>
            <a:r>
              <a:rPr lang="en-US" sz="75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75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đình</a:t>
            </a:r>
            <a:endParaRPr lang="en-US" sz="7500" b="1" dirty="0">
              <a:solidFill>
                <a:srgbClr val="004AAD"/>
              </a:solidFill>
              <a:latin typeface="Times New Roman" panose="02020603050405020304" pitchFamily="18" charset="0"/>
              <a:ea typeface="Cocomat Pro Bold"/>
              <a:cs typeface="Times New Roman" panose="02020603050405020304" pitchFamily="18" charset="0"/>
              <a:sym typeface="Cocomat Pr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455" y="2933700"/>
            <a:ext cx="10063532" cy="584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8" lvl="1" indent="-593724" algn="just">
              <a:lnSpc>
                <a:spcPts val="5664"/>
              </a:lnSpc>
              <a:buFont typeface="Arial"/>
              <a:buChar char="•"/>
            </a:pP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Cho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rằng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trẻ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còn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nhỏ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,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chưa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cần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học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cảm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xúc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.</a:t>
            </a:r>
          </a:p>
          <a:p>
            <a:pPr marL="1187448" lvl="1" indent="-593724" algn="just">
              <a:lnSpc>
                <a:spcPts val="5664"/>
              </a:lnSpc>
              <a:buFont typeface="Arial"/>
              <a:buChar char="•"/>
            </a:pP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Thiếu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kiên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nhẫn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,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ít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thời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gian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dành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cho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con.</a:t>
            </a:r>
          </a:p>
          <a:p>
            <a:pPr marL="1187448" lvl="1" indent="-593724" algn="just">
              <a:lnSpc>
                <a:spcPts val="5664"/>
              </a:lnSpc>
              <a:buFont typeface="Arial"/>
              <a:buChar char="•"/>
            </a:pP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Nghĩ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rằng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giáo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dục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cảm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xúc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là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việc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của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nhà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trường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.</a:t>
            </a:r>
          </a:p>
          <a:p>
            <a:pPr marL="1187448" lvl="1" indent="-593724" algn="just">
              <a:lnSpc>
                <a:spcPts val="5664"/>
              </a:lnSpc>
              <a:buFont typeface="Arial"/>
              <a:buChar char="•"/>
            </a:pP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Áp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đặt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cảm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xúc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người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lớn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lên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trẻ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24566" y="-5185666"/>
            <a:ext cx="1795026" cy="1495672"/>
          </a:xfrm>
          <a:custGeom>
            <a:avLst/>
            <a:gdLst/>
            <a:ahLst/>
            <a:cxnLst/>
            <a:rect l="l" t="t" r="r" b="b"/>
            <a:pathLst>
              <a:path w="1795026" h="1495672">
                <a:moveTo>
                  <a:pt x="0" y="0"/>
                </a:moveTo>
                <a:lnTo>
                  <a:pt x="1795025" y="0"/>
                </a:lnTo>
                <a:lnTo>
                  <a:pt x="1795025" y="1495672"/>
                </a:lnTo>
                <a:lnTo>
                  <a:pt x="0" y="14956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627357" cy="10603595"/>
            <a:chOff x="0" y="0"/>
            <a:chExt cx="4995349" cy="28760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669467" y="3890590"/>
            <a:ext cx="6618534" cy="6343498"/>
          </a:xfrm>
          <a:custGeom>
            <a:avLst/>
            <a:gdLst/>
            <a:ahLst/>
            <a:cxnLst/>
            <a:rect l="l" t="t" r="r" b="b"/>
            <a:pathLst>
              <a:path w="6379221" h="5645611">
                <a:moveTo>
                  <a:pt x="0" y="0"/>
                </a:moveTo>
                <a:lnTo>
                  <a:pt x="6379221" y="0"/>
                </a:lnTo>
                <a:lnTo>
                  <a:pt x="6379221" y="5645611"/>
                </a:lnTo>
                <a:lnTo>
                  <a:pt x="0" y="56456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475482" flipH="1" flipV="1">
            <a:off x="-537474" y="-534767"/>
            <a:ext cx="13524080" cy="12012734"/>
          </a:xfrm>
          <a:custGeom>
            <a:avLst/>
            <a:gdLst/>
            <a:ahLst/>
            <a:cxnLst/>
            <a:rect l="l" t="t" r="r" b="b"/>
            <a:pathLst>
              <a:path w="12170003" h="11196403">
                <a:moveTo>
                  <a:pt x="12170003" y="11196403"/>
                </a:moveTo>
                <a:lnTo>
                  <a:pt x="0" y="11196403"/>
                </a:lnTo>
                <a:lnTo>
                  <a:pt x="0" y="0"/>
                </a:lnTo>
                <a:lnTo>
                  <a:pt x="12170003" y="0"/>
                </a:lnTo>
                <a:lnTo>
                  <a:pt x="12170003" y="11196403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4775060" y="3890589"/>
            <a:ext cx="5972265" cy="2505823"/>
          </a:xfrm>
          <a:custGeom>
            <a:avLst/>
            <a:gdLst/>
            <a:ahLst/>
            <a:cxnLst/>
            <a:rect l="l" t="t" r="r" b="b"/>
            <a:pathLst>
              <a:path w="5972265" h="2505823">
                <a:moveTo>
                  <a:pt x="0" y="0"/>
                </a:moveTo>
                <a:lnTo>
                  <a:pt x="5972265" y="0"/>
                </a:lnTo>
                <a:lnTo>
                  <a:pt x="5972265" y="2505822"/>
                </a:lnTo>
                <a:lnTo>
                  <a:pt x="0" y="2505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352" t="-14338" r="-3635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054092" y="6477500"/>
            <a:ext cx="5745717" cy="1867564"/>
          </a:xfrm>
          <a:custGeom>
            <a:avLst/>
            <a:gdLst/>
            <a:ahLst/>
            <a:cxnLst/>
            <a:rect l="l" t="t" r="r" b="b"/>
            <a:pathLst>
              <a:path w="5745717" h="1867564">
                <a:moveTo>
                  <a:pt x="0" y="0"/>
                </a:moveTo>
                <a:lnTo>
                  <a:pt x="5745717" y="0"/>
                </a:lnTo>
                <a:lnTo>
                  <a:pt x="5745717" y="1867563"/>
                </a:lnTo>
                <a:lnTo>
                  <a:pt x="0" y="18675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4720" b="-6472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028700" y="5871515"/>
            <a:ext cx="3434028" cy="1747001"/>
          </a:xfrm>
          <a:custGeom>
            <a:avLst/>
            <a:gdLst/>
            <a:ahLst/>
            <a:cxnLst/>
            <a:rect l="l" t="t" r="r" b="b"/>
            <a:pathLst>
              <a:path w="3434028" h="1747001">
                <a:moveTo>
                  <a:pt x="0" y="0"/>
                </a:moveTo>
                <a:lnTo>
                  <a:pt x="3434028" y="0"/>
                </a:lnTo>
                <a:lnTo>
                  <a:pt x="3434028" y="1747002"/>
                </a:lnTo>
                <a:lnTo>
                  <a:pt x="0" y="17470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296" b="-232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4462728" y="3256934"/>
            <a:ext cx="6802392" cy="3270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8907" lvl="1" indent="-529453" algn="l">
              <a:lnSpc>
                <a:spcPts val="5051"/>
              </a:lnSpc>
              <a:buAutoNum type="arabicPeriod"/>
            </a:pP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Phân</a:t>
            </a:r>
            <a:r>
              <a:rPr lang="en-US" sz="490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tích</a:t>
            </a:r>
            <a:r>
              <a:rPr lang="en-US" sz="490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vai</a:t>
            </a:r>
            <a:r>
              <a:rPr lang="en-US" sz="490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trò</a:t>
            </a:r>
            <a:r>
              <a:rPr lang="en-US" sz="490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ý </a:t>
            </a: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nghĩa</a:t>
            </a:r>
            <a:r>
              <a:rPr lang="en-US" sz="490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của</a:t>
            </a:r>
            <a:r>
              <a:rPr lang="en-US" sz="490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giáo</a:t>
            </a:r>
            <a:r>
              <a:rPr lang="en-US" sz="490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dục</a:t>
            </a:r>
            <a:r>
              <a:rPr lang="en-US" sz="490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cảm</a:t>
            </a:r>
            <a:r>
              <a:rPr lang="en-US" sz="490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xúc</a:t>
            </a:r>
            <a:r>
              <a:rPr lang="en-US" sz="490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xã</a:t>
            </a:r>
            <a:r>
              <a:rPr lang="en-US" sz="490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hội</a:t>
            </a:r>
            <a:r>
              <a:rPr lang="en-US" sz="490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đối</a:t>
            </a:r>
            <a:r>
              <a:rPr lang="en-US" sz="490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với</a:t>
            </a:r>
            <a:r>
              <a:rPr lang="en-US" sz="490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sự</a:t>
            </a:r>
            <a:r>
              <a:rPr lang="en-US" sz="490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phát</a:t>
            </a:r>
            <a:r>
              <a:rPr lang="en-US" sz="490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triển</a:t>
            </a:r>
            <a:r>
              <a:rPr lang="en-US" sz="490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toàn</a:t>
            </a:r>
            <a:r>
              <a:rPr lang="en-US" sz="490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diện</a:t>
            </a:r>
            <a:r>
              <a:rPr lang="en-US" sz="490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của</a:t>
            </a:r>
            <a:r>
              <a:rPr lang="en-US" sz="490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490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trẻ</a:t>
            </a:r>
            <a:endParaRPr lang="en-US" sz="4904" dirty="0">
              <a:solidFill>
                <a:srgbClr val="004AAD"/>
              </a:solidFill>
              <a:latin typeface="Times New Roman" panose="02020603050405020304" pitchFamily="18" charset="0"/>
              <a:ea typeface="Cocomat Pro"/>
              <a:cs typeface="Times New Roman" panose="02020603050405020304" pitchFamily="18" charset="0"/>
              <a:sym typeface="Cocomat Pr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54031" y="543877"/>
            <a:ext cx="17833969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0"/>
              </a:lnSpc>
            </a:pP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Phần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IV.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Câu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hỏi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thảo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luận</a:t>
            </a:r>
            <a:endParaRPr lang="en-US" sz="8000" b="1" dirty="0">
              <a:solidFill>
                <a:srgbClr val="004AAD"/>
              </a:solidFill>
              <a:latin typeface="Times New Roman" panose="02020603050405020304" pitchFamily="18" charset="0"/>
              <a:ea typeface="Cocomat Pro Bold"/>
              <a:cs typeface="Times New Roman" panose="02020603050405020304" pitchFamily="18" charset="0"/>
              <a:sym typeface="Cocomat Pro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47162" y="6482136"/>
            <a:ext cx="6559576" cy="2776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3"/>
              </a:lnSpc>
            </a:pPr>
            <a:r>
              <a:rPr lang="en-US" sz="5274" dirty="0">
                <a:solidFill>
                  <a:srgbClr val="004AAD"/>
                </a:solidFill>
                <a:latin typeface="Cocomat Pro"/>
                <a:ea typeface="Cocomat Pro"/>
                <a:cs typeface="Cocomat Pro"/>
                <a:sym typeface="Cocomat Pro"/>
              </a:rPr>
              <a:t>2. </a:t>
            </a:r>
            <a:r>
              <a:rPr lang="en-US" sz="527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Vai</a:t>
            </a:r>
            <a:r>
              <a:rPr lang="en-US" sz="527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7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trò</a:t>
            </a:r>
            <a:r>
              <a:rPr lang="en-US" sz="527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7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của</a:t>
            </a:r>
            <a:r>
              <a:rPr lang="en-US" sz="527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7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gia</a:t>
            </a:r>
            <a:r>
              <a:rPr lang="en-US" sz="527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7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đình</a:t>
            </a:r>
            <a:r>
              <a:rPr lang="en-US" sz="527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7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đối</a:t>
            </a:r>
            <a:r>
              <a:rPr lang="en-US" sz="527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7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với</a:t>
            </a:r>
            <a:r>
              <a:rPr lang="en-US" sz="527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7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sự</a:t>
            </a:r>
            <a:r>
              <a:rPr lang="en-US" sz="527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7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phát</a:t>
            </a:r>
            <a:r>
              <a:rPr lang="en-US" sz="527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7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triển</a:t>
            </a:r>
            <a:r>
              <a:rPr lang="en-US" sz="527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7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cảm</a:t>
            </a:r>
            <a:r>
              <a:rPr lang="en-US" sz="527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7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xúc</a:t>
            </a:r>
            <a:r>
              <a:rPr lang="en-US" sz="527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7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xã</a:t>
            </a:r>
            <a:r>
              <a:rPr lang="en-US" sz="527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7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hội</a:t>
            </a:r>
            <a:r>
              <a:rPr lang="en-US" sz="527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7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của</a:t>
            </a:r>
            <a:r>
              <a:rPr lang="en-US" sz="527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7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trẻ</a:t>
            </a:r>
            <a:r>
              <a:rPr lang="en-US" sz="527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</a:t>
            </a:r>
            <a:r>
              <a:rPr lang="en-US" sz="5274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mầm</a:t>
            </a:r>
            <a:r>
              <a:rPr lang="en-US" sz="5274" dirty="0">
                <a:solidFill>
                  <a:srgbClr val="004AAD"/>
                </a:solidFill>
                <a:latin typeface="Times New Roman" panose="02020603050405020304" pitchFamily="18" charset="0"/>
                <a:ea typeface="Cocomat Pro"/>
                <a:cs typeface="Times New Roman" panose="02020603050405020304" pitchFamily="18" charset="0"/>
                <a:sym typeface="Cocomat Pro"/>
              </a:rPr>
              <a:t> non.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599" y="114301"/>
            <a:ext cx="18211801" cy="10172700"/>
            <a:chOff x="0" y="0"/>
            <a:chExt cx="4995349" cy="2876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127414" y="562927"/>
            <a:ext cx="7879842" cy="9488410"/>
          </a:xfrm>
          <a:custGeom>
            <a:avLst/>
            <a:gdLst/>
            <a:ahLst/>
            <a:cxnLst/>
            <a:rect l="l" t="t" r="r" b="b"/>
            <a:pathLst>
              <a:path w="7879842" h="9488410">
                <a:moveTo>
                  <a:pt x="0" y="0"/>
                </a:moveTo>
                <a:lnTo>
                  <a:pt x="7879842" y="0"/>
                </a:lnTo>
                <a:lnTo>
                  <a:pt x="7879842" y="9488410"/>
                </a:lnTo>
                <a:lnTo>
                  <a:pt x="0" y="9488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48" r="-764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6051715" y="6895013"/>
            <a:ext cx="3528187" cy="3095984"/>
          </a:xfrm>
          <a:custGeom>
            <a:avLst/>
            <a:gdLst/>
            <a:ahLst/>
            <a:cxnLst/>
            <a:rect l="l" t="t" r="r" b="b"/>
            <a:pathLst>
              <a:path w="3528187" h="3095984">
                <a:moveTo>
                  <a:pt x="0" y="0"/>
                </a:moveTo>
                <a:lnTo>
                  <a:pt x="3528186" y="0"/>
                </a:lnTo>
                <a:lnTo>
                  <a:pt x="3528186" y="3095985"/>
                </a:lnTo>
                <a:lnTo>
                  <a:pt x="0" y="30959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028700" y="7175291"/>
            <a:ext cx="3521624" cy="2836508"/>
          </a:xfrm>
          <a:custGeom>
            <a:avLst/>
            <a:gdLst/>
            <a:ahLst/>
            <a:cxnLst/>
            <a:rect l="l" t="t" r="r" b="b"/>
            <a:pathLst>
              <a:path w="3521624" h="2836508">
                <a:moveTo>
                  <a:pt x="0" y="0"/>
                </a:moveTo>
                <a:lnTo>
                  <a:pt x="3521624" y="0"/>
                </a:lnTo>
                <a:lnTo>
                  <a:pt x="3521624" y="2836508"/>
                </a:lnTo>
                <a:lnTo>
                  <a:pt x="0" y="28365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/>
          <p:cNvSpPr txBox="1"/>
          <p:nvPr/>
        </p:nvSpPr>
        <p:spPr>
          <a:xfrm>
            <a:off x="568331" y="562927"/>
            <a:ext cx="17833969" cy="1247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2"/>
              </a:lnSpc>
            </a:pPr>
            <a:r>
              <a:rPr lang="en-US" sz="90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Phần</a:t>
            </a:r>
            <a:r>
              <a:rPr lang="en-US" sz="90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V. </a:t>
            </a:r>
            <a:r>
              <a:rPr lang="en-US" sz="90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Kết</a:t>
            </a:r>
            <a:r>
              <a:rPr lang="en-US" sz="90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90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luận</a:t>
            </a:r>
            <a:endParaRPr lang="en-US" sz="9099" b="1" dirty="0">
              <a:solidFill>
                <a:srgbClr val="004AAD"/>
              </a:solidFill>
              <a:latin typeface="Times New Roman" panose="02020603050405020304" pitchFamily="18" charset="0"/>
              <a:ea typeface="Cocomat Pro Bold"/>
              <a:cs typeface="Times New Roman" panose="02020603050405020304" pitchFamily="18" charset="0"/>
              <a:sym typeface="Cocomat Pr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1973" y="1860481"/>
            <a:ext cx="10591800" cy="4937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4269" lvl="1" indent="-572134" algn="just">
              <a:lnSpc>
                <a:spcPts val="5458"/>
              </a:lnSpc>
              <a:buFont typeface="Arial"/>
              <a:buChar char="•"/>
            </a:pP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Giáo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dục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cảm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xúc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–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xã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hội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là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nền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tảng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hình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thành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nhân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cách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.</a:t>
            </a:r>
          </a:p>
          <a:p>
            <a:pPr marL="1144269" lvl="1" indent="-572134" algn="just">
              <a:lnSpc>
                <a:spcPts val="5458"/>
              </a:lnSpc>
              <a:buFont typeface="Arial"/>
              <a:buChar char="•"/>
            </a:pP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Cần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phối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hợp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Gia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đình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–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Nhà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trường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–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Cộng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đồng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.</a:t>
            </a:r>
          </a:p>
          <a:p>
            <a:pPr marL="1144269" lvl="1" indent="-572134" algn="just">
              <a:lnSpc>
                <a:spcPts val="5458"/>
              </a:lnSpc>
              <a:buFont typeface="Arial"/>
              <a:buChar char="•"/>
            </a:pP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Mỗi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giáo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viên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phụ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huynh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là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“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người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thầy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cảm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xúc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”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của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2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trẻ</a:t>
            </a:r>
            <a:r>
              <a:rPr lang="en-US" sz="52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.</a:t>
            </a:r>
          </a:p>
          <a:p>
            <a:pPr algn="l">
              <a:lnSpc>
                <a:spcPts val="5458"/>
              </a:lnSpc>
            </a:pPr>
            <a:endParaRPr lang="en-US" sz="5299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599" y="114300"/>
            <a:ext cx="17830801" cy="9753600"/>
            <a:chOff x="0" y="0"/>
            <a:chExt cx="4995349" cy="2876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530124" y="1447384"/>
            <a:ext cx="6089904" cy="8344316"/>
          </a:xfrm>
          <a:custGeom>
            <a:avLst/>
            <a:gdLst/>
            <a:ahLst/>
            <a:cxnLst/>
            <a:rect l="l" t="t" r="r" b="b"/>
            <a:pathLst>
              <a:path w="6089904" h="8229600">
                <a:moveTo>
                  <a:pt x="0" y="0"/>
                </a:moveTo>
                <a:lnTo>
                  <a:pt x="6089904" y="0"/>
                </a:lnTo>
                <a:lnTo>
                  <a:pt x="60899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1377604" y="3620142"/>
            <a:ext cx="9367347" cy="3227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359"/>
              </a:lnSpc>
            </a:pPr>
            <a:r>
              <a:rPr lang="en-US" sz="119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Trân</a:t>
            </a:r>
            <a:r>
              <a:rPr lang="en-US" sz="119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119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trọng</a:t>
            </a:r>
            <a:r>
              <a:rPr lang="en-US" sz="119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119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cảm</a:t>
            </a:r>
            <a:r>
              <a:rPr lang="en-US" sz="119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11999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ơn</a:t>
            </a:r>
            <a:r>
              <a:rPr lang="en-US" sz="11999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784770" y="610625"/>
            <a:ext cx="16718460" cy="1897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0"/>
              </a:lnSpc>
            </a:pPr>
            <a:r>
              <a:rPr lang="en-US" sz="66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Phần</a:t>
            </a:r>
            <a:r>
              <a:rPr lang="en-US" sz="66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I. </a:t>
            </a:r>
            <a:r>
              <a:rPr lang="en-US" sz="66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Một</a:t>
            </a:r>
            <a:r>
              <a:rPr lang="en-US" sz="66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66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số</a:t>
            </a:r>
            <a:r>
              <a:rPr lang="en-US" sz="66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66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vấn</a:t>
            </a:r>
            <a:r>
              <a:rPr lang="en-US" sz="66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66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đề</a:t>
            </a:r>
            <a:r>
              <a:rPr lang="en-US" sz="66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66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về</a:t>
            </a:r>
            <a:r>
              <a:rPr lang="en-US" sz="66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66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giáo</a:t>
            </a:r>
            <a:r>
              <a:rPr lang="en-US" sz="66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66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dục</a:t>
            </a:r>
            <a:r>
              <a:rPr lang="en-US" sz="66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66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cảm</a:t>
            </a:r>
            <a:r>
              <a:rPr lang="en-US" sz="66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66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xúc</a:t>
            </a:r>
            <a:r>
              <a:rPr lang="en-US" sz="66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66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xã</a:t>
            </a:r>
            <a:r>
              <a:rPr lang="en-US" sz="66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66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hội</a:t>
            </a:r>
            <a:r>
              <a:rPr lang="en-US" sz="66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66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cho</a:t>
            </a:r>
            <a:r>
              <a:rPr lang="en-US" sz="66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66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trẻ</a:t>
            </a:r>
            <a:r>
              <a:rPr lang="en-US" sz="66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66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mầm</a:t>
            </a:r>
            <a:r>
              <a:rPr lang="en-US" sz="66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non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10751" y="2555303"/>
            <a:ext cx="501639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6"/>
              </a:lnSpc>
            </a:pPr>
            <a:endParaRPr lang="en-US" sz="4646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  <a:p>
            <a:pPr algn="l">
              <a:lnSpc>
                <a:spcPts val="4786"/>
              </a:lnSpc>
            </a:pP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1.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Các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khái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niệm</a:t>
            </a:r>
            <a:endParaRPr lang="en-US" sz="4646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23721" y="4457700"/>
            <a:ext cx="969667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6"/>
              </a:lnSpc>
            </a:pPr>
            <a:r>
              <a:rPr lang="en-US" sz="4646" dirty="0">
                <a:solidFill>
                  <a:srgbClr val="004AAD"/>
                </a:solidFill>
                <a:latin typeface="Quicksand"/>
                <a:ea typeface="Quicksand"/>
                <a:cs typeface="Quicksand"/>
                <a:sym typeface="Quicksand"/>
              </a:rPr>
              <a:t>2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.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Tầm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quan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trọng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của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giáo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dục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cảm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xúc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xã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hội</a:t>
            </a:r>
            <a:endParaRPr lang="en-US" sz="4646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97780" y="6743701"/>
            <a:ext cx="1159569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6"/>
              </a:lnSpc>
            </a:pPr>
            <a:r>
              <a:rPr lang="en-US" sz="4646" dirty="0">
                <a:solidFill>
                  <a:srgbClr val="004AAD"/>
                </a:solidFill>
                <a:latin typeface="Quicksand"/>
                <a:ea typeface="Quicksand"/>
                <a:cs typeface="Quicksand"/>
                <a:sym typeface="Quicksand"/>
              </a:rPr>
              <a:t>3.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Khó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khăn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trong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tổ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chức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hoạt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động</a:t>
            </a:r>
            <a:endParaRPr lang="en-US" sz="4646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97780" y="8881185"/>
            <a:ext cx="1314642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6"/>
              </a:lnSpc>
            </a:pPr>
            <a:r>
              <a:rPr lang="en-US" sz="4646" dirty="0">
                <a:solidFill>
                  <a:srgbClr val="004AAD"/>
                </a:solidFill>
                <a:latin typeface="Quicksand"/>
                <a:ea typeface="Quicksand"/>
                <a:cs typeface="Quicksand"/>
                <a:sym typeface="Quicksand"/>
              </a:rPr>
              <a:t>4.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Góc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nhìn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khu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vực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Đông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Á-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Thái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Bình</a:t>
            </a:r>
            <a:r>
              <a:rPr lang="en-US" sz="4646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646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Dương</a:t>
            </a:r>
            <a:endParaRPr lang="en-US" sz="4646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28" name="Freeform 6"/>
          <p:cNvSpPr/>
          <p:nvPr/>
        </p:nvSpPr>
        <p:spPr>
          <a:xfrm>
            <a:off x="11734800" y="2045639"/>
            <a:ext cx="6553200" cy="6629765"/>
          </a:xfrm>
          <a:custGeom>
            <a:avLst/>
            <a:gdLst/>
            <a:ahLst/>
            <a:cxnLst/>
            <a:rect l="l" t="t" r="r" b="b"/>
            <a:pathLst>
              <a:path w="8640000" h="8229600">
                <a:moveTo>
                  <a:pt x="0" y="0"/>
                </a:moveTo>
                <a:lnTo>
                  <a:pt x="8640000" y="0"/>
                </a:lnTo>
                <a:lnTo>
                  <a:pt x="8640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87828"/>
            <a:ext cx="18440401" cy="9944099"/>
            <a:chOff x="0" y="0"/>
            <a:chExt cx="4995349" cy="2876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2705" y="3476311"/>
            <a:ext cx="7825493" cy="5781989"/>
            <a:chOff x="0" y="0"/>
            <a:chExt cx="1419179" cy="15228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19179" cy="1522828"/>
            </a:xfrm>
            <a:custGeom>
              <a:avLst/>
              <a:gdLst/>
              <a:ahLst/>
              <a:cxnLst/>
              <a:rect l="l" t="t" r="r" b="b"/>
              <a:pathLst>
                <a:path w="1419179" h="1522828">
                  <a:moveTo>
                    <a:pt x="37356" y="0"/>
                  </a:moveTo>
                  <a:lnTo>
                    <a:pt x="1381823" y="0"/>
                  </a:lnTo>
                  <a:cubicBezTo>
                    <a:pt x="1402454" y="0"/>
                    <a:pt x="1419179" y="16725"/>
                    <a:pt x="1419179" y="37356"/>
                  </a:cubicBezTo>
                  <a:lnTo>
                    <a:pt x="1419179" y="1485473"/>
                  </a:lnTo>
                  <a:cubicBezTo>
                    <a:pt x="1419179" y="1506104"/>
                    <a:pt x="1402454" y="1522828"/>
                    <a:pt x="1381823" y="1522828"/>
                  </a:cubicBezTo>
                  <a:lnTo>
                    <a:pt x="37356" y="1522828"/>
                  </a:lnTo>
                  <a:cubicBezTo>
                    <a:pt x="16725" y="1522828"/>
                    <a:pt x="0" y="1506104"/>
                    <a:pt x="0" y="1485473"/>
                  </a:cubicBezTo>
                  <a:lnTo>
                    <a:pt x="0" y="37356"/>
                  </a:lnTo>
                  <a:cubicBezTo>
                    <a:pt x="0" y="16725"/>
                    <a:pt x="16725" y="0"/>
                    <a:pt x="3735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439751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19179" cy="1560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44000" y="3476311"/>
            <a:ext cx="8382000" cy="5781989"/>
            <a:chOff x="0" y="0"/>
            <a:chExt cx="1419179" cy="15228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9179" cy="1522828"/>
            </a:xfrm>
            <a:custGeom>
              <a:avLst/>
              <a:gdLst/>
              <a:ahLst/>
              <a:cxnLst/>
              <a:rect l="l" t="t" r="r" b="b"/>
              <a:pathLst>
                <a:path w="1419179" h="1522828">
                  <a:moveTo>
                    <a:pt x="37356" y="0"/>
                  </a:moveTo>
                  <a:lnTo>
                    <a:pt x="1381823" y="0"/>
                  </a:lnTo>
                  <a:cubicBezTo>
                    <a:pt x="1402454" y="0"/>
                    <a:pt x="1419179" y="16725"/>
                    <a:pt x="1419179" y="37356"/>
                  </a:cubicBezTo>
                  <a:lnTo>
                    <a:pt x="1419179" y="1485473"/>
                  </a:lnTo>
                  <a:cubicBezTo>
                    <a:pt x="1419179" y="1506104"/>
                    <a:pt x="1402454" y="1522828"/>
                    <a:pt x="1381823" y="1522828"/>
                  </a:cubicBezTo>
                  <a:lnTo>
                    <a:pt x="37356" y="1522828"/>
                  </a:lnTo>
                  <a:cubicBezTo>
                    <a:pt x="16725" y="1522828"/>
                    <a:pt x="0" y="1506104"/>
                    <a:pt x="0" y="1485473"/>
                  </a:cubicBezTo>
                  <a:lnTo>
                    <a:pt x="0" y="37356"/>
                  </a:lnTo>
                  <a:cubicBezTo>
                    <a:pt x="0" y="16725"/>
                    <a:pt x="16725" y="0"/>
                    <a:pt x="3735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439751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19179" cy="1560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28700" y="1014982"/>
            <a:ext cx="12672071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0"/>
              </a:lnSpc>
            </a:pPr>
            <a:r>
              <a:rPr lang="en-US" sz="8000" b="1" dirty="0">
                <a:solidFill>
                  <a:srgbClr val="004AAD"/>
                </a:solidFill>
                <a:latin typeface="Cocomat Pro Bold"/>
                <a:ea typeface="Cocomat Pro Bold"/>
                <a:cs typeface="Cocomat Pro Bold"/>
                <a:sym typeface="Cocomat Pro Bold"/>
              </a:rPr>
              <a:t>01.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Các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khái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niệm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chung</a:t>
            </a:r>
            <a:endParaRPr lang="en-US" sz="8000" b="1" dirty="0">
              <a:solidFill>
                <a:srgbClr val="004AAD"/>
              </a:solidFill>
              <a:latin typeface="Times New Roman" panose="02020603050405020304" pitchFamily="18" charset="0"/>
              <a:ea typeface="Cocomat Pro Bold"/>
              <a:cs typeface="Times New Roman" panose="02020603050405020304" pitchFamily="18" charset="0"/>
              <a:sym typeface="Cocomat Pro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015197" y="5159878"/>
            <a:ext cx="6046822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7"/>
              </a:lnSpc>
            </a:pPr>
            <a:endParaRPr lang="en-US" sz="5599" dirty="0">
              <a:solidFill>
                <a:srgbClr val="004AAD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5767"/>
              </a:lnSpc>
            </a:pPr>
            <a:r>
              <a:rPr lang="en-US" sz="55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Cảm</a:t>
            </a:r>
            <a:r>
              <a:rPr lang="en-US" sz="55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5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xúc</a:t>
            </a:r>
            <a:r>
              <a:rPr lang="en-US" sz="55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5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xã</a:t>
            </a:r>
            <a:r>
              <a:rPr lang="en-US" sz="55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5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hội</a:t>
            </a:r>
            <a:endParaRPr lang="en-US" sz="5599" b="1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9372600" y="5665012"/>
            <a:ext cx="81534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7"/>
              </a:lnSpc>
            </a:pPr>
            <a:r>
              <a:rPr lang="en-US" sz="55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Giáo</a:t>
            </a:r>
            <a:r>
              <a:rPr lang="en-US" sz="55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5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dục</a:t>
            </a:r>
            <a:r>
              <a:rPr lang="en-US" sz="55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5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cảm</a:t>
            </a:r>
            <a:r>
              <a:rPr lang="en-US" sz="55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5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xúc</a:t>
            </a:r>
            <a:r>
              <a:rPr lang="en-US" sz="55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5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xã</a:t>
            </a:r>
            <a:r>
              <a:rPr lang="en-US" sz="55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5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hộ</a:t>
            </a:r>
            <a:r>
              <a:rPr lang="en-US" sz="5599" b="1" dirty="0" err="1">
                <a:solidFill>
                  <a:srgbClr val="004AAD"/>
                </a:solidFill>
                <a:latin typeface="Quicksand"/>
                <a:ea typeface="Quicksand"/>
                <a:cs typeface="Quicksand"/>
                <a:sym typeface="Quicksand"/>
              </a:rPr>
              <a:t>i</a:t>
            </a:r>
            <a:endParaRPr lang="en-US" sz="5599" b="1" dirty="0">
              <a:solidFill>
                <a:srgbClr val="004AA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87828"/>
            <a:ext cx="18440401" cy="9944099"/>
            <a:chOff x="0" y="0"/>
            <a:chExt cx="4995349" cy="2876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2323" y="3603446"/>
            <a:ext cx="5388446" cy="5781989"/>
            <a:chOff x="0" y="0"/>
            <a:chExt cx="1419179" cy="15228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19179" cy="1522828"/>
            </a:xfrm>
            <a:custGeom>
              <a:avLst/>
              <a:gdLst/>
              <a:ahLst/>
              <a:cxnLst/>
              <a:rect l="l" t="t" r="r" b="b"/>
              <a:pathLst>
                <a:path w="1419179" h="1522828">
                  <a:moveTo>
                    <a:pt x="37356" y="0"/>
                  </a:moveTo>
                  <a:lnTo>
                    <a:pt x="1381823" y="0"/>
                  </a:lnTo>
                  <a:cubicBezTo>
                    <a:pt x="1402454" y="0"/>
                    <a:pt x="1419179" y="16725"/>
                    <a:pt x="1419179" y="37356"/>
                  </a:cubicBezTo>
                  <a:lnTo>
                    <a:pt x="1419179" y="1485473"/>
                  </a:lnTo>
                  <a:cubicBezTo>
                    <a:pt x="1419179" y="1506104"/>
                    <a:pt x="1402454" y="1522828"/>
                    <a:pt x="1381823" y="1522828"/>
                  </a:cubicBezTo>
                  <a:lnTo>
                    <a:pt x="37356" y="1522828"/>
                  </a:lnTo>
                  <a:cubicBezTo>
                    <a:pt x="16725" y="1522828"/>
                    <a:pt x="0" y="1506104"/>
                    <a:pt x="0" y="1485473"/>
                  </a:cubicBezTo>
                  <a:lnTo>
                    <a:pt x="0" y="37356"/>
                  </a:lnTo>
                  <a:cubicBezTo>
                    <a:pt x="0" y="16725"/>
                    <a:pt x="16725" y="0"/>
                    <a:pt x="3735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439751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19179" cy="1560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49777" y="3476311"/>
            <a:ext cx="5388446" cy="5781989"/>
            <a:chOff x="0" y="0"/>
            <a:chExt cx="1419179" cy="15228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19179" cy="1522828"/>
            </a:xfrm>
            <a:custGeom>
              <a:avLst/>
              <a:gdLst/>
              <a:ahLst/>
              <a:cxnLst/>
              <a:rect l="l" t="t" r="r" b="b"/>
              <a:pathLst>
                <a:path w="1419179" h="1522828">
                  <a:moveTo>
                    <a:pt x="37356" y="0"/>
                  </a:moveTo>
                  <a:lnTo>
                    <a:pt x="1381823" y="0"/>
                  </a:lnTo>
                  <a:cubicBezTo>
                    <a:pt x="1402454" y="0"/>
                    <a:pt x="1419179" y="16725"/>
                    <a:pt x="1419179" y="37356"/>
                  </a:cubicBezTo>
                  <a:lnTo>
                    <a:pt x="1419179" y="1485473"/>
                  </a:lnTo>
                  <a:cubicBezTo>
                    <a:pt x="1419179" y="1506104"/>
                    <a:pt x="1402454" y="1522828"/>
                    <a:pt x="1381823" y="1522828"/>
                  </a:cubicBezTo>
                  <a:lnTo>
                    <a:pt x="37356" y="1522828"/>
                  </a:lnTo>
                  <a:cubicBezTo>
                    <a:pt x="16725" y="1522828"/>
                    <a:pt x="0" y="1506104"/>
                    <a:pt x="0" y="1485473"/>
                  </a:cubicBezTo>
                  <a:lnTo>
                    <a:pt x="0" y="37356"/>
                  </a:lnTo>
                  <a:cubicBezTo>
                    <a:pt x="0" y="16725"/>
                    <a:pt x="16725" y="0"/>
                    <a:pt x="3735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439751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19179" cy="1560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266461" y="3476311"/>
            <a:ext cx="5388446" cy="5781989"/>
            <a:chOff x="0" y="0"/>
            <a:chExt cx="1419179" cy="15228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9179" cy="1522828"/>
            </a:xfrm>
            <a:custGeom>
              <a:avLst/>
              <a:gdLst/>
              <a:ahLst/>
              <a:cxnLst/>
              <a:rect l="l" t="t" r="r" b="b"/>
              <a:pathLst>
                <a:path w="1419179" h="1522828">
                  <a:moveTo>
                    <a:pt x="37356" y="0"/>
                  </a:moveTo>
                  <a:lnTo>
                    <a:pt x="1381823" y="0"/>
                  </a:lnTo>
                  <a:cubicBezTo>
                    <a:pt x="1402454" y="0"/>
                    <a:pt x="1419179" y="16725"/>
                    <a:pt x="1419179" y="37356"/>
                  </a:cubicBezTo>
                  <a:lnTo>
                    <a:pt x="1419179" y="1485473"/>
                  </a:lnTo>
                  <a:cubicBezTo>
                    <a:pt x="1419179" y="1506104"/>
                    <a:pt x="1402454" y="1522828"/>
                    <a:pt x="1381823" y="1522828"/>
                  </a:cubicBezTo>
                  <a:lnTo>
                    <a:pt x="37356" y="1522828"/>
                  </a:lnTo>
                  <a:cubicBezTo>
                    <a:pt x="16725" y="1522828"/>
                    <a:pt x="0" y="1506104"/>
                    <a:pt x="0" y="1485473"/>
                  </a:cubicBezTo>
                  <a:lnTo>
                    <a:pt x="0" y="37356"/>
                  </a:lnTo>
                  <a:cubicBezTo>
                    <a:pt x="0" y="16725"/>
                    <a:pt x="16725" y="0"/>
                    <a:pt x="3735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439751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19179" cy="1560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69884" y="2493187"/>
            <a:ext cx="3086100" cy="30861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586568" y="2493187"/>
            <a:ext cx="3086100" cy="308610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528964" y="2493187"/>
            <a:ext cx="3086100" cy="308610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1951830" y="2233165"/>
            <a:ext cx="2631047" cy="2486291"/>
          </a:xfrm>
          <a:custGeom>
            <a:avLst/>
            <a:gdLst/>
            <a:ahLst/>
            <a:cxnLst/>
            <a:rect l="l" t="t" r="r" b="b"/>
            <a:pathLst>
              <a:path w="2631047" h="2486291">
                <a:moveTo>
                  <a:pt x="0" y="0"/>
                </a:moveTo>
                <a:lnTo>
                  <a:pt x="2631047" y="0"/>
                </a:lnTo>
                <a:lnTo>
                  <a:pt x="2631047" y="2486292"/>
                </a:lnTo>
                <a:lnTo>
                  <a:pt x="0" y="24862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>
            <a:off x="7969403" y="2233165"/>
            <a:ext cx="2320429" cy="2486291"/>
          </a:xfrm>
          <a:custGeom>
            <a:avLst/>
            <a:gdLst/>
            <a:ahLst/>
            <a:cxnLst/>
            <a:rect l="l" t="t" r="r" b="b"/>
            <a:pathLst>
              <a:path w="2320429" h="2486291">
                <a:moveTo>
                  <a:pt x="0" y="0"/>
                </a:moveTo>
                <a:lnTo>
                  <a:pt x="2320429" y="0"/>
                </a:lnTo>
                <a:lnTo>
                  <a:pt x="2320429" y="2486292"/>
                </a:lnTo>
                <a:lnTo>
                  <a:pt x="0" y="24862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>
            <a:off x="13700771" y="2643625"/>
            <a:ext cx="2742487" cy="2075832"/>
          </a:xfrm>
          <a:custGeom>
            <a:avLst/>
            <a:gdLst/>
            <a:ahLst/>
            <a:cxnLst/>
            <a:rect l="l" t="t" r="r" b="b"/>
            <a:pathLst>
              <a:path w="2742487" h="2075832">
                <a:moveTo>
                  <a:pt x="0" y="0"/>
                </a:moveTo>
                <a:lnTo>
                  <a:pt x="2742487" y="0"/>
                </a:lnTo>
                <a:lnTo>
                  <a:pt x="2742487" y="2075832"/>
                </a:lnTo>
                <a:lnTo>
                  <a:pt x="0" y="2075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TextBox 26"/>
          <p:cNvSpPr txBox="1"/>
          <p:nvPr/>
        </p:nvSpPr>
        <p:spPr>
          <a:xfrm>
            <a:off x="1028700" y="1014982"/>
            <a:ext cx="12672071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004AAD"/>
                </a:solidFill>
                <a:latin typeface="Cocomat Pro Bold"/>
                <a:ea typeface="Cocomat Pro Bold"/>
                <a:cs typeface="Cocomat Pro Bold"/>
                <a:sym typeface="Cocomat Pro Bold"/>
              </a:rPr>
              <a:t>1.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1.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Cảm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xúc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xã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hội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Times New Roman" panose="02020603050405020304" pitchFamily="18" charset="0"/>
              <a:ea typeface="Cocomat Pro Bold"/>
              <a:cs typeface="Times New Roman" panose="02020603050405020304" pitchFamily="18" charset="0"/>
              <a:sym typeface="Cocomat Pro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015197" y="5159878"/>
            <a:ext cx="4595473" cy="2975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7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Cảm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xúc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là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hình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thức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trải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nghiệm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cơ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bản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của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con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người</a:t>
            </a:r>
            <a:endParaRPr kumimoji="0" lang="en-US" sz="5599" b="0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846263" y="5665012"/>
            <a:ext cx="4595473" cy="2975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7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Phản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ánh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thái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độ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với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sự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vật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hiện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tượng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và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bản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thân</a:t>
            </a:r>
            <a:endParaRPr kumimoji="0" lang="en-US" sz="5599" b="0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662947" y="5665012"/>
            <a:ext cx="4595473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7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Là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điều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kiện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tất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yếu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của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sự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phát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triển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nhân</a:t>
            </a:r>
            <a:r>
              <a:rPr kumimoji="0" lang="en-US" sz="5599" b="0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5599" b="0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cách</a:t>
            </a:r>
            <a:endParaRPr kumimoji="0" lang="en-US" sz="5599" b="0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3937382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0"/>
            <a:ext cx="18135601" cy="10020301"/>
            <a:chOff x="0" y="0"/>
            <a:chExt cx="4995349" cy="2876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69963" y="6290295"/>
            <a:ext cx="15961211" cy="2583209"/>
            <a:chOff x="0" y="0"/>
            <a:chExt cx="4274494" cy="7434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494" cy="743497"/>
            </a:xfrm>
            <a:custGeom>
              <a:avLst/>
              <a:gdLst/>
              <a:ahLst/>
              <a:cxnLst/>
              <a:rect l="l" t="t" r="r" b="b"/>
              <a:pathLst>
                <a:path w="4274494" h="743497">
                  <a:moveTo>
                    <a:pt x="12403" y="0"/>
                  </a:moveTo>
                  <a:lnTo>
                    <a:pt x="4262091" y="0"/>
                  </a:lnTo>
                  <a:cubicBezTo>
                    <a:pt x="4265381" y="0"/>
                    <a:pt x="4268536" y="1307"/>
                    <a:pt x="4270861" y="3633"/>
                  </a:cubicBezTo>
                  <a:cubicBezTo>
                    <a:pt x="4273188" y="5959"/>
                    <a:pt x="4274494" y="9113"/>
                    <a:pt x="4274494" y="12403"/>
                  </a:cubicBezTo>
                  <a:lnTo>
                    <a:pt x="4274494" y="731095"/>
                  </a:lnTo>
                  <a:cubicBezTo>
                    <a:pt x="4274494" y="737945"/>
                    <a:pt x="4268941" y="743497"/>
                    <a:pt x="4262091" y="743497"/>
                  </a:cubicBezTo>
                  <a:lnTo>
                    <a:pt x="12403" y="743497"/>
                  </a:lnTo>
                  <a:cubicBezTo>
                    <a:pt x="9113" y="743497"/>
                    <a:pt x="5959" y="742191"/>
                    <a:pt x="3633" y="739865"/>
                  </a:cubicBezTo>
                  <a:cubicBezTo>
                    <a:pt x="1307" y="737539"/>
                    <a:pt x="0" y="734384"/>
                    <a:pt x="0" y="731095"/>
                  </a:cubicBezTo>
                  <a:lnTo>
                    <a:pt x="0" y="12403"/>
                  </a:lnTo>
                  <a:cubicBezTo>
                    <a:pt x="0" y="9113"/>
                    <a:pt x="1307" y="5959"/>
                    <a:pt x="3633" y="3633"/>
                  </a:cubicBezTo>
                  <a:cubicBezTo>
                    <a:pt x="5959" y="1307"/>
                    <a:pt x="9113" y="0"/>
                    <a:pt x="124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439751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494" cy="781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09198" y="5396309"/>
            <a:ext cx="2262601" cy="2566592"/>
            <a:chOff x="0" y="0"/>
            <a:chExt cx="812800" cy="10994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099410"/>
            </a:xfrm>
            <a:custGeom>
              <a:avLst/>
              <a:gdLst/>
              <a:ahLst/>
              <a:cxnLst/>
              <a:rect l="l" t="t" r="r" b="b"/>
              <a:pathLst>
                <a:path w="812800" h="1099410">
                  <a:moveTo>
                    <a:pt x="406400" y="0"/>
                  </a:moveTo>
                  <a:cubicBezTo>
                    <a:pt x="181951" y="0"/>
                    <a:pt x="0" y="246111"/>
                    <a:pt x="0" y="549705"/>
                  </a:cubicBezTo>
                  <a:cubicBezTo>
                    <a:pt x="0" y="853298"/>
                    <a:pt x="181951" y="1099410"/>
                    <a:pt x="406400" y="1099410"/>
                  </a:cubicBezTo>
                  <a:cubicBezTo>
                    <a:pt x="630849" y="1099410"/>
                    <a:pt x="812800" y="853298"/>
                    <a:pt x="812800" y="549705"/>
                  </a:cubicBezTo>
                  <a:cubicBezTo>
                    <a:pt x="812800" y="24611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64970"/>
              <a:ext cx="660400" cy="931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081013" y="6881742"/>
            <a:ext cx="15504002" cy="146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4"/>
              </a:lnSpc>
            </a:pP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Liên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quan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đến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đánh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giá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hành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vi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và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mối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quan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hệ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với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người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5499" b="1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khác</a:t>
            </a:r>
            <a:r>
              <a:rPr lang="en-US" sz="5499" b="1" dirty="0">
                <a:solidFill>
                  <a:srgbClr val="004AAD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3627" y="2184653"/>
            <a:ext cx="17057083" cy="262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494" lvl="1" indent="-539747" algn="l">
              <a:lnSpc>
                <a:spcPts val="5149"/>
              </a:lnSpc>
              <a:buFont typeface="Arial"/>
              <a:buChar char="•"/>
            </a:pP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Theo Paul Ekman, con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người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có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7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cảm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xúc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cơ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bản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: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vui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buồn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tức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giận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ngạc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nhiên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sợ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hãi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ghê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tởm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khinh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bỉ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.</a:t>
            </a:r>
          </a:p>
          <a:p>
            <a:pPr marL="1079494" lvl="1" indent="-539747" algn="l">
              <a:lnSpc>
                <a:spcPts val="5149"/>
              </a:lnSpc>
              <a:buFont typeface="Arial"/>
              <a:buChar char="•"/>
            </a:pP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Ngoài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ra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còn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có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cảm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xúc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xã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hội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: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xấu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hổ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ghen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tị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tự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hào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thất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vọng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hối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49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tiếc</a:t>
            </a:r>
            <a:r>
              <a:rPr lang="en-US" sz="49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...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709199" y="4689829"/>
            <a:ext cx="2743629" cy="2892071"/>
          </a:xfrm>
          <a:custGeom>
            <a:avLst/>
            <a:gdLst/>
            <a:ahLst/>
            <a:cxnLst/>
            <a:rect l="l" t="t" r="r" b="b"/>
            <a:pathLst>
              <a:path w="3176406" h="3647548">
                <a:moveTo>
                  <a:pt x="3176406" y="0"/>
                </a:moveTo>
                <a:lnTo>
                  <a:pt x="0" y="0"/>
                </a:lnTo>
                <a:lnTo>
                  <a:pt x="0" y="3647548"/>
                </a:lnTo>
                <a:lnTo>
                  <a:pt x="3176406" y="3647548"/>
                </a:lnTo>
                <a:lnTo>
                  <a:pt x="317640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8"/>
          <p:cNvSpPr/>
          <p:nvPr/>
        </p:nvSpPr>
        <p:spPr>
          <a:xfrm>
            <a:off x="10134600" y="4293106"/>
            <a:ext cx="5559386" cy="2016277"/>
          </a:xfrm>
          <a:custGeom>
            <a:avLst/>
            <a:gdLst/>
            <a:ahLst/>
            <a:cxnLst/>
            <a:rect l="l" t="t" r="r" b="b"/>
            <a:pathLst>
              <a:path w="16230600" h="7222617">
                <a:moveTo>
                  <a:pt x="0" y="0"/>
                </a:moveTo>
                <a:lnTo>
                  <a:pt x="16230600" y="0"/>
                </a:lnTo>
                <a:lnTo>
                  <a:pt x="16230600" y="7222616"/>
                </a:lnTo>
                <a:lnTo>
                  <a:pt x="0" y="7222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8714" y="-266700"/>
            <a:ext cx="18966714" cy="10870295"/>
            <a:chOff x="0" y="0"/>
            <a:chExt cx="4995349" cy="2876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854081" y="2346277"/>
            <a:ext cx="5371045" cy="3812411"/>
          </a:xfrm>
          <a:custGeom>
            <a:avLst/>
            <a:gdLst/>
            <a:ahLst/>
            <a:cxnLst/>
            <a:rect l="l" t="t" r="r" b="b"/>
            <a:pathLst>
              <a:path w="4840825" h="3340169">
                <a:moveTo>
                  <a:pt x="0" y="0"/>
                </a:moveTo>
                <a:lnTo>
                  <a:pt x="4840825" y="0"/>
                </a:lnTo>
                <a:lnTo>
                  <a:pt x="4840825" y="3340169"/>
                </a:lnTo>
                <a:lnTo>
                  <a:pt x="0" y="3340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514350" y="5570558"/>
            <a:ext cx="6060609" cy="3702481"/>
          </a:xfrm>
          <a:custGeom>
            <a:avLst/>
            <a:gdLst/>
            <a:ahLst/>
            <a:cxnLst/>
            <a:rect l="l" t="t" r="r" b="b"/>
            <a:pathLst>
              <a:path w="6060609" h="3702481">
                <a:moveTo>
                  <a:pt x="0" y="0"/>
                </a:moveTo>
                <a:lnTo>
                  <a:pt x="6060609" y="0"/>
                </a:lnTo>
                <a:lnTo>
                  <a:pt x="6060609" y="3702482"/>
                </a:lnTo>
                <a:lnTo>
                  <a:pt x="0" y="37024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7"/>
          <p:cNvSpPr txBox="1"/>
          <p:nvPr/>
        </p:nvSpPr>
        <p:spPr>
          <a:xfrm>
            <a:off x="514350" y="1086919"/>
            <a:ext cx="17259300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0"/>
              </a:lnSpc>
            </a:pPr>
            <a:r>
              <a:rPr lang="en-US" sz="8000" b="1" dirty="0">
                <a:solidFill>
                  <a:srgbClr val="004AAD"/>
                </a:solidFill>
                <a:latin typeface="Cocomat Pro Bold"/>
                <a:ea typeface="Cocomat Pro Bold"/>
                <a:cs typeface="Cocomat Pro Bold"/>
                <a:sym typeface="Cocomat Pro Bold"/>
              </a:rPr>
              <a:t>1.2.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Giáo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dục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cảm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xúc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xã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hội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là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gì</a:t>
            </a:r>
            <a:r>
              <a:rPr lang="en-US" sz="8000" b="1" dirty="0">
                <a:solidFill>
                  <a:srgbClr val="004AAD"/>
                </a:solidFill>
                <a:latin typeface="Cocomat Pro Bold"/>
                <a:ea typeface="Cocomat Pro Bold"/>
                <a:cs typeface="Cocomat Pro Bold"/>
                <a:sym typeface="Cocomat Pro Bol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5461" y="2652632"/>
            <a:ext cx="10098444" cy="217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</a:pP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Là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quá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trình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giúp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trẻ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nhận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biết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quản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lý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cảm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xúc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phát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triển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kỹ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năng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xã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hội</a:t>
            </a:r>
            <a:endParaRPr lang="en-US" sz="5499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951518" y="6042800"/>
            <a:ext cx="10822132" cy="365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</a:pP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Giúp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trẻ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: </a:t>
            </a:r>
          </a:p>
          <a:p>
            <a:pPr marL="1187449" lvl="1" indent="-593725" algn="l">
              <a:lnSpc>
                <a:spcPts val="5664"/>
              </a:lnSpc>
              <a:buFont typeface="Arial"/>
              <a:buChar char="•"/>
            </a:pP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Ý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thức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cảm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xúc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của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mình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và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người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khác</a:t>
            </a:r>
            <a:endParaRPr lang="en-US" sz="5499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  <a:p>
            <a:pPr marL="1187449" lvl="1" indent="-593725" algn="l">
              <a:lnSpc>
                <a:spcPts val="5664"/>
              </a:lnSpc>
              <a:buFont typeface="Arial"/>
              <a:buChar char="•"/>
            </a:pP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Biết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quản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lý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cảm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xúc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trong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sinh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hoạt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hằng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ngày</a:t>
            </a:r>
            <a:endParaRPr lang="en-US" sz="5499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123" y="114300"/>
            <a:ext cx="18368234" cy="10489295"/>
            <a:chOff x="0" y="0"/>
            <a:chExt cx="4995349" cy="2876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14982"/>
            <a:ext cx="14815387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0"/>
              </a:lnSpc>
            </a:pP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1.3.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Phát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triển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cảm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xúc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xã</a:t>
            </a:r>
            <a:r>
              <a:rPr lang="en-US" sz="8000" b="1" dirty="0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 </a:t>
            </a:r>
            <a:r>
              <a:rPr lang="en-US" sz="8000" b="1" dirty="0" err="1">
                <a:solidFill>
                  <a:srgbClr val="004AAD"/>
                </a:solidFill>
                <a:latin typeface="Times New Roman" panose="02020603050405020304" pitchFamily="18" charset="0"/>
                <a:ea typeface="Cocomat Pro Bold"/>
                <a:cs typeface="Times New Roman" panose="02020603050405020304" pitchFamily="18" charset="0"/>
                <a:sym typeface="Cocomat Pro Bold"/>
              </a:rPr>
              <a:t>hội</a:t>
            </a:r>
            <a:endParaRPr lang="en-US" sz="8000" b="1" dirty="0">
              <a:solidFill>
                <a:srgbClr val="004AAD"/>
              </a:solidFill>
              <a:latin typeface="Times New Roman" panose="02020603050405020304" pitchFamily="18" charset="0"/>
              <a:ea typeface="Cocomat Pro Bold"/>
              <a:cs typeface="Times New Roman" panose="02020603050405020304" pitchFamily="18" charset="0"/>
              <a:sym typeface="Cocomat Pr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59123" y="2588361"/>
            <a:ext cx="9816568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9" lvl="1" indent="-593725" algn="just">
              <a:lnSpc>
                <a:spcPts val="5664"/>
              </a:lnSpc>
              <a:buFont typeface="Arial"/>
              <a:buChar char="•"/>
            </a:pP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Quá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trình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giáo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dục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giúp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trẻ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và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người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lớn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nhận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thức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rõ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cảm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xúc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,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biết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kết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nối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hài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hòa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và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ứng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xử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phù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hợp</a:t>
            </a:r>
            <a:endParaRPr lang="en-US" sz="5499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359220" y="2502636"/>
            <a:ext cx="7298872" cy="6376184"/>
          </a:xfrm>
          <a:custGeom>
            <a:avLst/>
            <a:gdLst/>
            <a:ahLst/>
            <a:cxnLst/>
            <a:rect l="l" t="t" r="r" b="b"/>
            <a:pathLst>
              <a:path w="7298872" h="6376184">
                <a:moveTo>
                  <a:pt x="0" y="0"/>
                </a:moveTo>
                <a:lnTo>
                  <a:pt x="7298872" y="0"/>
                </a:lnTo>
                <a:lnTo>
                  <a:pt x="7298872" y="6376184"/>
                </a:lnTo>
                <a:lnTo>
                  <a:pt x="0" y="63761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/>
          <p:cNvSpPr txBox="1"/>
          <p:nvPr/>
        </p:nvSpPr>
        <p:spPr>
          <a:xfrm>
            <a:off x="259123" y="6279164"/>
            <a:ext cx="9816568" cy="217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9" lvl="1" indent="-593725" algn="just">
              <a:lnSpc>
                <a:spcPts val="5664"/>
              </a:lnSpc>
              <a:buFont typeface="Arial"/>
              <a:buChar char="•"/>
            </a:pP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Là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nền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tảng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hình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thành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nhân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cách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và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khả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năng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thích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nghi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xã</a:t>
            </a:r>
            <a:r>
              <a:rPr lang="en-US" sz="5499" dirty="0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5499" dirty="0" err="1">
                <a:solidFill>
                  <a:srgbClr val="004AAD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hội</a:t>
            </a:r>
            <a:endParaRPr lang="en-US" sz="5499" dirty="0">
              <a:solidFill>
                <a:srgbClr val="004AAD"/>
              </a:solidFill>
              <a:latin typeface="Times New Roman" panose="02020603050405020304" pitchFamily="18" charset="0"/>
              <a:ea typeface="Quicksand"/>
              <a:cs typeface="Times New Roman" panose="02020603050405020304" pitchFamily="18" charset="0"/>
              <a:sym typeface="Quicksa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314489"/>
            <a:ext cx="18592800" cy="10791989"/>
            <a:chOff x="0" y="0"/>
            <a:chExt cx="4995349" cy="2876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5349" cy="2876099"/>
            </a:xfrm>
            <a:custGeom>
              <a:avLst/>
              <a:gdLst/>
              <a:ahLst/>
              <a:cxnLst/>
              <a:rect l="l" t="t" r="r" b="b"/>
              <a:pathLst>
                <a:path w="4995349" h="2876099">
                  <a:moveTo>
                    <a:pt x="0" y="0"/>
                  </a:moveTo>
                  <a:lnTo>
                    <a:pt x="4995349" y="0"/>
                  </a:lnTo>
                  <a:lnTo>
                    <a:pt x="4995349" y="2876099"/>
                  </a:lnTo>
                  <a:lnTo>
                    <a:pt x="0" y="2876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52450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95349" cy="2914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3182001" y="1979809"/>
            <a:ext cx="13124799" cy="4889563"/>
          </a:xfrm>
          <a:custGeom>
            <a:avLst/>
            <a:gdLst/>
            <a:ahLst/>
            <a:cxnLst/>
            <a:rect l="l" t="t" r="r" b="b"/>
            <a:pathLst>
              <a:path w="6480559" h="6327382">
                <a:moveTo>
                  <a:pt x="0" y="0"/>
                </a:moveTo>
                <a:lnTo>
                  <a:pt x="6480558" y="0"/>
                </a:lnTo>
                <a:lnTo>
                  <a:pt x="6480558" y="6327382"/>
                </a:lnTo>
                <a:lnTo>
                  <a:pt x="0" y="63273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8" name="Group 18"/>
          <p:cNvGrpSpPr/>
          <p:nvPr/>
        </p:nvGrpSpPr>
        <p:grpSpPr>
          <a:xfrm>
            <a:off x="2621831" y="806078"/>
            <a:ext cx="1528112" cy="152811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312495" y="274378"/>
            <a:ext cx="1705431" cy="170543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030827" y="5408020"/>
            <a:ext cx="1612526" cy="1612526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5604147" y="3582488"/>
            <a:ext cx="8708348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99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02. </a:t>
            </a:r>
            <a:r>
              <a:rPr kumimoji="0" lang="en-US" sz="5499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Tầm</a:t>
            </a:r>
            <a:r>
              <a:rPr kumimoji="0" lang="en-US" sz="5499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 </a:t>
            </a:r>
            <a:r>
              <a:rPr kumimoji="0" lang="en-US" sz="5499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quan</a:t>
            </a:r>
            <a:r>
              <a:rPr kumimoji="0" lang="en-US" sz="5499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 </a:t>
            </a:r>
            <a:r>
              <a:rPr kumimoji="0" lang="en-US" sz="5499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trọng</a:t>
            </a:r>
            <a:r>
              <a:rPr kumimoji="0" lang="en-US" sz="5499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 </a:t>
            </a:r>
            <a:r>
              <a:rPr kumimoji="0" lang="en-US" sz="5499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của</a:t>
            </a:r>
            <a:r>
              <a:rPr kumimoji="0" lang="en-US" sz="5499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 </a:t>
            </a:r>
            <a:r>
              <a:rPr kumimoji="0" lang="en-US" sz="5499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giáo</a:t>
            </a:r>
            <a:r>
              <a:rPr kumimoji="0" lang="en-US" sz="5499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 </a:t>
            </a:r>
            <a:r>
              <a:rPr kumimoji="0" lang="en-US" sz="5499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dục</a:t>
            </a:r>
            <a:r>
              <a:rPr kumimoji="0" lang="en-US" sz="5499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 </a:t>
            </a:r>
            <a:r>
              <a:rPr kumimoji="0" lang="en-US" sz="5499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cảm</a:t>
            </a:r>
            <a:r>
              <a:rPr kumimoji="0" lang="en-US" sz="5499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 </a:t>
            </a:r>
            <a:r>
              <a:rPr kumimoji="0" lang="en-US" sz="5499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xúc</a:t>
            </a:r>
            <a:r>
              <a:rPr kumimoji="0" lang="en-US" sz="5499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 </a:t>
            </a:r>
            <a:r>
              <a:rPr kumimoji="0" lang="en-US" sz="5499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xã</a:t>
            </a:r>
            <a:r>
              <a:rPr kumimoji="0" lang="en-US" sz="5499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 </a:t>
            </a:r>
            <a:r>
              <a:rPr kumimoji="0" lang="en-US" sz="5499" b="1" i="0" u="none" strike="noStrike" kern="1200" cap="none" spc="0" normalizeH="0" baseline="0" noProof="0" dirty="0" err="1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Cocomat Pro Bold"/>
                <a:ea typeface="Cocomat Pro Bold"/>
                <a:cs typeface="Cocomat Pro Bold"/>
                <a:sym typeface="Cocomat Pro Bold"/>
              </a:rPr>
              <a:t>hội</a:t>
            </a:r>
            <a:endParaRPr kumimoji="0" lang="en-US" sz="5499" b="1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Cocomat Pro Bold"/>
              <a:ea typeface="Cocomat Pro Bold"/>
              <a:cs typeface="Cocomat Pro Bold"/>
              <a:sym typeface="Cocomat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220179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1177</Words>
  <Application>Microsoft Office PowerPoint</Application>
  <PresentationFormat>Custom</PresentationFormat>
  <Paragraphs>124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Times New Roman</vt:lpstr>
      <vt:lpstr>Cocomat Pro Bold</vt:lpstr>
      <vt:lpstr>Calibri</vt:lpstr>
      <vt:lpstr>Arial</vt:lpstr>
      <vt:lpstr>Quicksand</vt:lpstr>
      <vt:lpstr>Aptos</vt:lpstr>
      <vt:lpstr>UTM Avo</vt:lpstr>
      <vt:lpstr>Cocomat Pro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Coloré Entreprise Présentation de Projet Marketing Illustratif</dc:title>
  <dc:creator>DELL</dc:creator>
  <cp:lastModifiedBy>Mỹ Thịnh</cp:lastModifiedBy>
  <cp:revision>39</cp:revision>
  <dcterms:created xsi:type="dcterms:W3CDTF">2006-08-16T00:00:00Z</dcterms:created>
  <dcterms:modified xsi:type="dcterms:W3CDTF">2026-04-11T08:00:43Z</dcterms:modified>
  <dc:identifier>DAG1SEt2_mA</dc:identifier>
</cp:coreProperties>
</file>